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4"/>
    <p:sldMasterId id="2147483695" r:id="rId5"/>
    <p:sldMasterId id="2147483733" r:id="rId6"/>
    <p:sldMasterId id="2147483747" r:id="rId7"/>
  </p:sldMasterIdLst>
  <p:notesMasterIdLst>
    <p:notesMasterId r:id="rId42"/>
  </p:notesMasterIdLst>
  <p:sldIdLst>
    <p:sldId id="791" r:id="rId8"/>
    <p:sldId id="366" r:id="rId9"/>
    <p:sldId id="367" r:id="rId10"/>
    <p:sldId id="373" r:id="rId11"/>
    <p:sldId id="384" r:id="rId12"/>
    <p:sldId id="390" r:id="rId13"/>
    <p:sldId id="266" r:id="rId14"/>
    <p:sldId id="271" r:id="rId15"/>
    <p:sldId id="369" r:id="rId16"/>
    <p:sldId id="609" r:id="rId17"/>
    <p:sldId id="789" r:id="rId18"/>
    <p:sldId id="790" r:id="rId19"/>
    <p:sldId id="259" r:id="rId20"/>
    <p:sldId id="386" r:id="rId21"/>
    <p:sldId id="800" r:id="rId22"/>
    <p:sldId id="279" r:id="rId23"/>
    <p:sldId id="281" r:id="rId24"/>
    <p:sldId id="793" r:id="rId25"/>
    <p:sldId id="792" r:id="rId26"/>
    <p:sldId id="372" r:id="rId27"/>
    <p:sldId id="801" r:id="rId28"/>
    <p:sldId id="268" r:id="rId29"/>
    <p:sldId id="794" r:id="rId30"/>
    <p:sldId id="499" r:id="rId31"/>
    <p:sldId id="795" r:id="rId32"/>
    <p:sldId id="368" r:id="rId33"/>
    <p:sldId id="343" r:id="rId34"/>
    <p:sldId id="387" r:id="rId35"/>
    <p:sldId id="802" r:id="rId36"/>
    <p:sldId id="797" r:id="rId37"/>
    <p:sldId id="798" r:id="rId38"/>
    <p:sldId id="799" r:id="rId39"/>
    <p:sldId id="370" r:id="rId40"/>
    <p:sldId id="380" r:id="rId41"/>
  </p:sldIdLst>
  <p:sldSz cx="9144000" cy="5143500" type="screen16x9"/>
  <p:notesSz cx="6735763" cy="9866313"/>
  <p:embeddedFontLst>
    <p:embeddedFont>
      <p:font typeface="Franklin Gothic Book" panose="020B0503020102020204" pitchFamily="34" charset="0"/>
      <p:regular r:id="rId43"/>
      <p:italic r:id="rId44"/>
    </p:embeddedFont>
    <p:embeddedFont>
      <p:font typeface="Lato" panose="020F0502020204030203" pitchFamily="34" charset="0"/>
      <p:regular r:id="rId45"/>
      <p:bold r:id="rId46"/>
      <p:italic r:id="rId47"/>
      <p:boldItalic r:id="rId48"/>
    </p:embeddedFont>
    <p:embeddedFont>
      <p:font typeface="Poppins" panose="00000500000000000000" pitchFamily="2" charset="0"/>
      <p:regular r:id="rId49"/>
      <p:bold r:id="rId50"/>
      <p:italic r:id="rId51"/>
      <p:boldItalic r:id="rId52"/>
    </p:embeddedFont>
    <p:embeddedFont>
      <p:font typeface="Raleway" pitchFamily="2" charset="0"/>
      <p:regular r:id="rId53"/>
      <p:bold r:id="rId54"/>
      <p:italic r:id="rId55"/>
      <p:boldItalic r:id="rId56"/>
    </p:embeddedFont>
    <p:embeddedFont>
      <p:font typeface="Tahoma" panose="020B0604030504040204" pitchFamily="34" charset="0"/>
      <p:regular r:id="rId57"/>
      <p:bold r:id="rId58"/>
    </p:embeddedFont>
    <p:embeddedFont>
      <p:font typeface="Tw Cen MT" panose="020B0602020104020603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na Berntling" initials="SB" lastIdx="1" clrIdx="0">
    <p:extLst>
      <p:ext uri="{19B8F6BF-5375-455C-9EA6-DF929625EA0E}">
        <p15:presenceInfo xmlns:p15="http://schemas.microsoft.com/office/powerpoint/2012/main" userId="Susanna Berntli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87AA"/>
    <a:srgbClr val="BFE1ED"/>
    <a:srgbClr val="86AEF6"/>
    <a:srgbClr val="99CCFF"/>
    <a:srgbClr val="6BA4E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0A8BA4-5D46-4D5A-BEBB-9A3C37ED3A22}" v="6" dt="2024-09-26T09:10:41.6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llanmörkt format 4 - Dekorfär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just format 1 - Dekorfär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56" autoAdjust="0"/>
  </p:normalViewPr>
  <p:slideViewPr>
    <p:cSldViewPr snapToGrid="0">
      <p:cViewPr varScale="1">
        <p:scale>
          <a:sx n="115" d="100"/>
          <a:sy n="115" d="100"/>
        </p:scale>
        <p:origin x="888" y="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63" Type="http://schemas.openxmlformats.org/officeDocument/2006/relationships/commentAuthors" Target="commentAuthors.xml"/><Relationship Id="rId68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9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1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font" Target="fonts/font8.fntdata"/><Relationship Id="rId55" Type="http://schemas.openxmlformats.org/officeDocument/2006/relationships/font" Target="fonts/font1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na Berntling" userId="3a068285-5cc7-41d5-a1b0-b9637533c9fb" providerId="ADAL" clId="{1C0A8BA4-5D46-4D5A-BEBB-9A3C37ED3A22}"/>
    <pc:docChg chg="undo custSel addSld delSld modSld">
      <pc:chgData name="Susanna Berntling" userId="3a068285-5cc7-41d5-a1b0-b9637533c9fb" providerId="ADAL" clId="{1C0A8BA4-5D46-4D5A-BEBB-9A3C37ED3A22}" dt="2024-09-26T09:12:32.787" v="102" actId="47"/>
      <pc:docMkLst>
        <pc:docMk/>
      </pc:docMkLst>
      <pc:sldChg chg="addSp delSp modSp del mod modClrScheme chgLayout">
        <pc:chgData name="Susanna Berntling" userId="3a068285-5cc7-41d5-a1b0-b9637533c9fb" providerId="ADAL" clId="{1C0A8BA4-5D46-4D5A-BEBB-9A3C37ED3A22}" dt="2024-09-26T09:12:04.586" v="95" actId="47"/>
        <pc:sldMkLst>
          <pc:docMk/>
          <pc:sldMk cId="214035575" sldId="267"/>
        </pc:sldMkLst>
        <pc:spChg chg="add del mod ord">
          <ac:chgData name="Susanna Berntling" userId="3a068285-5cc7-41d5-a1b0-b9637533c9fb" providerId="ADAL" clId="{1C0A8BA4-5D46-4D5A-BEBB-9A3C37ED3A22}" dt="2024-09-26T09:11:49.380" v="80" actId="478"/>
          <ac:spMkLst>
            <pc:docMk/>
            <pc:sldMk cId="214035575" sldId="267"/>
            <ac:spMk id="2" creationId="{2BFA971F-3B95-227F-98FF-9B4F111399FE}"/>
          </ac:spMkLst>
        </pc:spChg>
        <pc:spChg chg="mod ord">
          <ac:chgData name="Susanna Berntling" userId="3a068285-5cc7-41d5-a1b0-b9637533c9fb" providerId="ADAL" clId="{1C0A8BA4-5D46-4D5A-BEBB-9A3C37ED3A22}" dt="2024-09-26T09:11:43.926" v="79" actId="700"/>
          <ac:spMkLst>
            <pc:docMk/>
            <pc:sldMk cId="214035575" sldId="267"/>
            <ac:spMk id="556" creationId="{00000000-0000-0000-0000-000000000000}"/>
          </ac:spMkLst>
        </pc:spChg>
      </pc:sldChg>
      <pc:sldChg chg="addSp delSp modSp mod">
        <pc:chgData name="Susanna Berntling" userId="3a068285-5cc7-41d5-a1b0-b9637533c9fb" providerId="ADAL" clId="{1C0A8BA4-5D46-4D5A-BEBB-9A3C37ED3A22}" dt="2024-09-24T14:58:17.337" v="58" actId="1076"/>
        <pc:sldMkLst>
          <pc:docMk/>
          <pc:sldMk cId="2203136678" sldId="268"/>
        </pc:sldMkLst>
        <pc:picChg chg="add mod">
          <ac:chgData name="Susanna Berntling" userId="3a068285-5cc7-41d5-a1b0-b9637533c9fb" providerId="ADAL" clId="{1C0A8BA4-5D46-4D5A-BEBB-9A3C37ED3A22}" dt="2024-09-24T14:58:17.337" v="58" actId="1076"/>
          <ac:picMkLst>
            <pc:docMk/>
            <pc:sldMk cId="2203136678" sldId="268"/>
            <ac:picMk id="2" creationId="{95C8D5E8-C50B-C2F5-ECEF-7E26037C59A1}"/>
          </ac:picMkLst>
        </pc:picChg>
        <pc:picChg chg="add mod">
          <ac:chgData name="Susanna Berntling" userId="3a068285-5cc7-41d5-a1b0-b9637533c9fb" providerId="ADAL" clId="{1C0A8BA4-5D46-4D5A-BEBB-9A3C37ED3A22}" dt="2024-09-24T14:58:11.520" v="57" actId="1076"/>
          <ac:picMkLst>
            <pc:docMk/>
            <pc:sldMk cId="2203136678" sldId="268"/>
            <ac:picMk id="4" creationId="{AE465494-7286-0F0F-D760-024B1E692B06}"/>
          </ac:picMkLst>
        </pc:picChg>
        <pc:picChg chg="add mod">
          <ac:chgData name="Susanna Berntling" userId="3a068285-5cc7-41d5-a1b0-b9637533c9fb" providerId="ADAL" clId="{1C0A8BA4-5D46-4D5A-BEBB-9A3C37ED3A22}" dt="2024-09-24T14:58:07.679" v="56" actId="1076"/>
          <ac:picMkLst>
            <pc:docMk/>
            <pc:sldMk cId="2203136678" sldId="268"/>
            <ac:picMk id="5" creationId="{69F67C8F-DCAE-15AE-2CCB-D09212F61460}"/>
          </ac:picMkLst>
        </pc:picChg>
        <pc:picChg chg="add mod">
          <ac:chgData name="Susanna Berntling" userId="3a068285-5cc7-41d5-a1b0-b9637533c9fb" providerId="ADAL" clId="{1C0A8BA4-5D46-4D5A-BEBB-9A3C37ED3A22}" dt="2024-09-24T14:58:02.587" v="55" actId="1076"/>
          <ac:picMkLst>
            <pc:docMk/>
            <pc:sldMk cId="2203136678" sldId="268"/>
            <ac:picMk id="6" creationId="{5EC50672-31B4-2BEE-3384-AD8DEFA16866}"/>
          </ac:picMkLst>
        </pc:picChg>
        <pc:picChg chg="del">
          <ac:chgData name="Susanna Berntling" userId="3a068285-5cc7-41d5-a1b0-b9637533c9fb" providerId="ADAL" clId="{1C0A8BA4-5D46-4D5A-BEBB-9A3C37ED3A22}" dt="2024-09-24T14:57:42.174" v="49" actId="478"/>
          <ac:picMkLst>
            <pc:docMk/>
            <pc:sldMk cId="2203136678" sldId="268"/>
            <ac:picMk id="34" creationId="{F00D70BF-34F8-4A90-9EEA-FCC5D43F99B3}"/>
          </ac:picMkLst>
        </pc:picChg>
        <pc:picChg chg="del">
          <ac:chgData name="Susanna Berntling" userId="3a068285-5cc7-41d5-a1b0-b9637533c9fb" providerId="ADAL" clId="{1C0A8BA4-5D46-4D5A-BEBB-9A3C37ED3A22}" dt="2024-09-24T14:57:44.042" v="51" actId="478"/>
          <ac:picMkLst>
            <pc:docMk/>
            <pc:sldMk cId="2203136678" sldId="268"/>
            <ac:picMk id="35" creationId="{3E9A98B3-6782-4C60-BF0E-5A44398CD2A6}"/>
          </ac:picMkLst>
        </pc:picChg>
        <pc:picChg chg="del">
          <ac:chgData name="Susanna Berntling" userId="3a068285-5cc7-41d5-a1b0-b9637533c9fb" providerId="ADAL" clId="{1C0A8BA4-5D46-4D5A-BEBB-9A3C37ED3A22}" dt="2024-09-24T14:57:43.186" v="50" actId="478"/>
          <ac:picMkLst>
            <pc:docMk/>
            <pc:sldMk cId="2203136678" sldId="268"/>
            <ac:picMk id="37" creationId="{8C90678B-4E3F-43C2-BD94-A0E2FB4A1213}"/>
          </ac:picMkLst>
        </pc:picChg>
        <pc:picChg chg="del">
          <ac:chgData name="Susanna Berntling" userId="3a068285-5cc7-41d5-a1b0-b9637533c9fb" providerId="ADAL" clId="{1C0A8BA4-5D46-4D5A-BEBB-9A3C37ED3A22}" dt="2024-09-24T14:57:45.577" v="52" actId="478"/>
          <ac:picMkLst>
            <pc:docMk/>
            <pc:sldMk cId="2203136678" sldId="268"/>
            <ac:picMk id="38" creationId="{842C7458-E0A3-43C5-A258-48A4CD7167AC}"/>
          </ac:picMkLst>
        </pc:picChg>
      </pc:sldChg>
      <pc:sldChg chg="addSp delSp modSp mod">
        <pc:chgData name="Susanna Berntling" userId="3a068285-5cc7-41d5-a1b0-b9637533c9fb" providerId="ADAL" clId="{1C0A8BA4-5D46-4D5A-BEBB-9A3C37ED3A22}" dt="2024-09-24T14:56:56.731" v="48" actId="1076"/>
        <pc:sldMkLst>
          <pc:docMk/>
          <pc:sldMk cId="0" sldId="279"/>
        </pc:sldMkLst>
        <pc:spChg chg="mod">
          <ac:chgData name="Susanna Berntling" userId="3a068285-5cc7-41d5-a1b0-b9637533c9fb" providerId="ADAL" clId="{1C0A8BA4-5D46-4D5A-BEBB-9A3C37ED3A22}" dt="2024-09-24T14:51:00.397" v="26" actId="688"/>
          <ac:spMkLst>
            <pc:docMk/>
            <pc:sldMk cId="0" sldId="279"/>
            <ac:spMk id="43" creationId="{00000000-0000-0000-0000-000000000000}"/>
          </ac:spMkLst>
        </pc:spChg>
        <pc:picChg chg="add mod">
          <ac:chgData name="Susanna Berntling" userId="3a068285-5cc7-41d5-a1b0-b9637533c9fb" providerId="ADAL" clId="{1C0A8BA4-5D46-4D5A-BEBB-9A3C37ED3A22}" dt="2024-09-24T14:56:43.677" v="45" actId="1076"/>
          <ac:picMkLst>
            <pc:docMk/>
            <pc:sldMk cId="0" sldId="279"/>
            <ac:picMk id="4" creationId="{47D2833A-1D9C-8F37-7F8C-C4FCB25BC544}"/>
          </ac:picMkLst>
        </pc:picChg>
        <pc:picChg chg="add mod ord modCrop">
          <ac:chgData name="Susanna Berntling" userId="3a068285-5cc7-41d5-a1b0-b9637533c9fb" providerId="ADAL" clId="{1C0A8BA4-5D46-4D5A-BEBB-9A3C37ED3A22}" dt="2024-09-24T14:51:13.694" v="29" actId="1076"/>
          <ac:picMkLst>
            <pc:docMk/>
            <pc:sldMk cId="0" sldId="279"/>
            <ac:picMk id="6" creationId="{6A9F425E-8A9C-BD27-4FE7-D0BB34ABDEC2}"/>
          </ac:picMkLst>
        </pc:picChg>
        <pc:picChg chg="add mod">
          <ac:chgData name="Susanna Berntling" userId="3a068285-5cc7-41d5-a1b0-b9637533c9fb" providerId="ADAL" clId="{1C0A8BA4-5D46-4D5A-BEBB-9A3C37ED3A22}" dt="2024-09-24T14:56:31.708" v="43" actId="1076"/>
          <ac:picMkLst>
            <pc:docMk/>
            <pc:sldMk cId="0" sldId="279"/>
            <ac:picMk id="8" creationId="{7D4FC6DD-91D8-5A36-8FEB-2C6D80863B47}"/>
          </ac:picMkLst>
        </pc:picChg>
        <pc:picChg chg="add mod">
          <ac:chgData name="Susanna Berntling" userId="3a068285-5cc7-41d5-a1b0-b9637533c9fb" providerId="ADAL" clId="{1C0A8BA4-5D46-4D5A-BEBB-9A3C37ED3A22}" dt="2024-09-24T14:56:26.597" v="41" actId="1076"/>
          <ac:picMkLst>
            <pc:docMk/>
            <pc:sldMk cId="0" sldId="279"/>
            <ac:picMk id="10" creationId="{DEA8F801-2551-8F9D-CB39-3021760C716F}"/>
          </ac:picMkLst>
        </pc:picChg>
        <pc:picChg chg="del">
          <ac:chgData name="Susanna Berntling" userId="3a068285-5cc7-41d5-a1b0-b9637533c9fb" providerId="ADAL" clId="{1C0A8BA4-5D46-4D5A-BEBB-9A3C37ED3A22}" dt="2024-09-24T14:56:12.687" v="36" actId="478"/>
          <ac:picMkLst>
            <pc:docMk/>
            <pc:sldMk cId="0" sldId="279"/>
            <ac:picMk id="38" creationId="{00000000-0000-0000-0000-000000000000}"/>
          </ac:picMkLst>
        </pc:picChg>
        <pc:picChg chg="del">
          <ac:chgData name="Susanna Berntling" userId="3a068285-5cc7-41d5-a1b0-b9637533c9fb" providerId="ADAL" clId="{1C0A8BA4-5D46-4D5A-BEBB-9A3C37ED3A22}" dt="2024-09-24T14:54:27.336" v="31" actId="478"/>
          <ac:picMkLst>
            <pc:docMk/>
            <pc:sldMk cId="0" sldId="279"/>
            <ac:picMk id="45" creationId="{00000000-0000-0000-0000-000000000000}"/>
          </ac:picMkLst>
        </pc:picChg>
        <pc:picChg chg="del">
          <ac:chgData name="Susanna Berntling" userId="3a068285-5cc7-41d5-a1b0-b9637533c9fb" providerId="ADAL" clId="{1C0A8BA4-5D46-4D5A-BEBB-9A3C37ED3A22}" dt="2024-09-24T14:47:59.908" v="12" actId="478"/>
          <ac:picMkLst>
            <pc:docMk/>
            <pc:sldMk cId="0" sldId="279"/>
            <ac:picMk id="46" creationId="{00000000-0000-0000-0000-000000000000}"/>
          </ac:picMkLst>
        </pc:picChg>
        <pc:picChg chg="del">
          <ac:chgData name="Susanna Berntling" userId="3a068285-5cc7-41d5-a1b0-b9637533c9fb" providerId="ADAL" clId="{1C0A8BA4-5D46-4D5A-BEBB-9A3C37ED3A22}" dt="2024-09-24T14:50:15.530" v="18" actId="478"/>
          <ac:picMkLst>
            <pc:docMk/>
            <pc:sldMk cId="0" sldId="279"/>
            <ac:picMk id="47" creationId="{00000000-0000-0000-0000-000000000000}"/>
          </ac:picMkLst>
        </pc:picChg>
        <pc:picChg chg="mod ord">
          <ac:chgData name="Susanna Berntling" userId="3a068285-5cc7-41d5-a1b0-b9637533c9fb" providerId="ADAL" clId="{1C0A8BA4-5D46-4D5A-BEBB-9A3C37ED3A22}" dt="2024-09-24T14:56:48.442" v="47" actId="166"/>
          <ac:picMkLst>
            <pc:docMk/>
            <pc:sldMk cId="0" sldId="279"/>
            <ac:picMk id="48" creationId="{00000000-0000-0000-0000-000000000000}"/>
          </ac:picMkLst>
        </pc:picChg>
        <pc:picChg chg="mod">
          <ac:chgData name="Susanna Berntling" userId="3a068285-5cc7-41d5-a1b0-b9637533c9fb" providerId="ADAL" clId="{1C0A8BA4-5D46-4D5A-BEBB-9A3C37ED3A22}" dt="2024-09-24T14:54:37.332" v="35" actId="1076"/>
          <ac:picMkLst>
            <pc:docMk/>
            <pc:sldMk cId="0" sldId="279"/>
            <ac:picMk id="53" creationId="{00000000-0000-0000-0000-000000000000}"/>
          </ac:picMkLst>
        </pc:picChg>
        <pc:picChg chg="mod">
          <ac:chgData name="Susanna Berntling" userId="3a068285-5cc7-41d5-a1b0-b9637533c9fb" providerId="ADAL" clId="{1C0A8BA4-5D46-4D5A-BEBB-9A3C37ED3A22}" dt="2024-09-24T14:51:18.398" v="30" actId="1076"/>
          <ac:picMkLst>
            <pc:docMk/>
            <pc:sldMk cId="0" sldId="279"/>
            <ac:picMk id="54" creationId="{00000000-0000-0000-0000-000000000000}"/>
          </ac:picMkLst>
        </pc:picChg>
        <pc:picChg chg="mod">
          <ac:chgData name="Susanna Berntling" userId="3a068285-5cc7-41d5-a1b0-b9637533c9fb" providerId="ADAL" clId="{1C0A8BA4-5D46-4D5A-BEBB-9A3C37ED3A22}" dt="2024-09-24T14:56:56.731" v="48" actId="1076"/>
          <ac:picMkLst>
            <pc:docMk/>
            <pc:sldMk cId="0" sldId="279"/>
            <ac:picMk id="55" creationId="{00000000-0000-0000-0000-000000000000}"/>
          </ac:picMkLst>
        </pc:picChg>
      </pc:sldChg>
      <pc:sldChg chg="addSp delSp modSp mod setBg modClrScheme chgLayout">
        <pc:chgData name="Susanna Berntling" userId="3a068285-5cc7-41d5-a1b0-b9637533c9fb" providerId="ADAL" clId="{1C0A8BA4-5D46-4D5A-BEBB-9A3C37ED3A22}" dt="2024-09-26T09:10:30.158" v="66"/>
        <pc:sldMkLst>
          <pc:docMk/>
          <pc:sldMk cId="4162016298" sldId="369"/>
        </pc:sldMkLst>
        <pc:spChg chg="add del mod ord">
          <ac:chgData name="Susanna Berntling" userId="3a068285-5cc7-41d5-a1b0-b9637533c9fb" providerId="ADAL" clId="{1C0A8BA4-5D46-4D5A-BEBB-9A3C37ED3A22}" dt="2024-09-26T09:10:16.571" v="64" actId="700"/>
          <ac:spMkLst>
            <pc:docMk/>
            <pc:sldMk cId="4162016298" sldId="369"/>
            <ac:spMk id="2" creationId="{A6800FDE-D8E5-D517-C381-77FE5170B7C8}"/>
          </ac:spMkLst>
        </pc:spChg>
      </pc:sldChg>
      <pc:sldChg chg="modSp del mod setBg modClrScheme chgLayout">
        <pc:chgData name="Susanna Berntling" userId="3a068285-5cc7-41d5-a1b0-b9637533c9fb" providerId="ADAL" clId="{1C0A8BA4-5D46-4D5A-BEBB-9A3C37ED3A22}" dt="2024-09-26T09:11:08.413" v="73" actId="47"/>
        <pc:sldMkLst>
          <pc:docMk/>
          <pc:sldMk cId="0" sldId="385"/>
        </pc:sldMkLst>
        <pc:spChg chg="mod ord">
          <ac:chgData name="Susanna Berntling" userId="3a068285-5cc7-41d5-a1b0-b9637533c9fb" providerId="ADAL" clId="{1C0A8BA4-5D46-4D5A-BEBB-9A3C37ED3A22}" dt="2024-09-26T09:11:01.358" v="71" actId="21"/>
          <ac:spMkLst>
            <pc:docMk/>
            <pc:sldMk cId="0" sldId="385"/>
            <ac:spMk id="4" creationId="{00000000-0000-0000-0000-000000000000}"/>
          </ac:spMkLst>
        </pc:spChg>
      </pc:sldChg>
      <pc:sldChg chg="addSp delSp modSp mod">
        <pc:chgData name="Susanna Berntling" userId="3a068285-5cc7-41d5-a1b0-b9637533c9fb" providerId="ADAL" clId="{1C0A8BA4-5D46-4D5A-BEBB-9A3C37ED3A22}" dt="2024-09-24T12:55:42.992" v="11" actId="20577"/>
        <pc:sldMkLst>
          <pc:docMk/>
          <pc:sldMk cId="205331590" sldId="386"/>
        </pc:sldMkLst>
        <pc:spChg chg="mod">
          <ac:chgData name="Susanna Berntling" userId="3a068285-5cc7-41d5-a1b0-b9637533c9fb" providerId="ADAL" clId="{1C0A8BA4-5D46-4D5A-BEBB-9A3C37ED3A22}" dt="2024-09-24T12:55:42.992" v="11" actId="20577"/>
          <ac:spMkLst>
            <pc:docMk/>
            <pc:sldMk cId="205331590" sldId="386"/>
            <ac:spMk id="6" creationId="{14A6B34F-92BE-4757-A38B-D1EE408EFF7F}"/>
          </ac:spMkLst>
        </pc:spChg>
        <pc:picChg chg="del">
          <ac:chgData name="Susanna Berntling" userId="3a068285-5cc7-41d5-a1b0-b9637533c9fb" providerId="ADAL" clId="{1C0A8BA4-5D46-4D5A-BEBB-9A3C37ED3A22}" dt="2024-09-24T12:54:50.272" v="0" actId="478"/>
          <ac:picMkLst>
            <pc:docMk/>
            <pc:sldMk cId="205331590" sldId="386"/>
            <ac:picMk id="3" creationId="{160958F4-00A6-C84E-C78D-B353D1889702}"/>
          </ac:picMkLst>
        </pc:picChg>
        <pc:picChg chg="add del mod">
          <ac:chgData name="Susanna Berntling" userId="3a068285-5cc7-41d5-a1b0-b9637533c9fb" providerId="ADAL" clId="{1C0A8BA4-5D46-4D5A-BEBB-9A3C37ED3A22}" dt="2024-09-24T12:55:16.015" v="4" actId="478"/>
          <ac:picMkLst>
            <pc:docMk/>
            <pc:sldMk cId="205331590" sldId="386"/>
            <ac:picMk id="4" creationId="{8017B857-297E-A688-FA6A-81D114DB40DD}"/>
          </ac:picMkLst>
        </pc:picChg>
        <pc:picChg chg="add mod">
          <ac:chgData name="Susanna Berntling" userId="3a068285-5cc7-41d5-a1b0-b9637533c9fb" providerId="ADAL" clId="{1C0A8BA4-5D46-4D5A-BEBB-9A3C37ED3A22}" dt="2024-09-24T12:55:37.286" v="9" actId="1076"/>
          <ac:picMkLst>
            <pc:docMk/>
            <pc:sldMk cId="205331590" sldId="386"/>
            <ac:picMk id="7" creationId="{63CCFAF1-E194-7887-251E-FC8565A8C558}"/>
          </ac:picMkLst>
        </pc:picChg>
      </pc:sldChg>
      <pc:sldChg chg="modSp del mod">
        <pc:chgData name="Susanna Berntling" userId="3a068285-5cc7-41d5-a1b0-b9637533c9fb" providerId="ADAL" clId="{1C0A8BA4-5D46-4D5A-BEBB-9A3C37ED3A22}" dt="2024-09-26T09:12:32.787" v="102" actId="47"/>
        <pc:sldMkLst>
          <pc:docMk/>
          <pc:sldMk cId="0" sldId="388"/>
        </pc:sldMkLst>
        <pc:spChg chg="mod">
          <ac:chgData name="Susanna Berntling" userId="3a068285-5cc7-41d5-a1b0-b9637533c9fb" providerId="ADAL" clId="{1C0A8BA4-5D46-4D5A-BEBB-9A3C37ED3A22}" dt="2024-09-26T09:12:22.629" v="98" actId="21"/>
          <ac:spMkLst>
            <pc:docMk/>
            <pc:sldMk cId="0" sldId="388"/>
            <ac:spMk id="5" creationId="{E5780EDE-9FD4-F44C-3881-637A6383E010}"/>
          </ac:spMkLst>
        </pc:spChg>
      </pc:sldChg>
      <pc:sldChg chg="modSp mod modClrScheme chgLayout">
        <pc:chgData name="Susanna Berntling" userId="3a068285-5cc7-41d5-a1b0-b9637533c9fb" providerId="ADAL" clId="{1C0A8BA4-5D46-4D5A-BEBB-9A3C37ED3A22}" dt="2024-09-26T09:09:48.512" v="62" actId="1076"/>
        <pc:sldMkLst>
          <pc:docMk/>
          <pc:sldMk cId="2092515091" sldId="791"/>
        </pc:sldMkLst>
        <pc:spChg chg="mod ord">
          <ac:chgData name="Susanna Berntling" userId="3a068285-5cc7-41d5-a1b0-b9637533c9fb" providerId="ADAL" clId="{1C0A8BA4-5D46-4D5A-BEBB-9A3C37ED3A22}" dt="2024-09-26T09:09:39.670" v="60" actId="207"/>
          <ac:spMkLst>
            <pc:docMk/>
            <pc:sldMk cId="2092515091" sldId="791"/>
            <ac:spMk id="2" creationId="{3B60CB63-7351-CC98-B0CF-B64A0655B20E}"/>
          </ac:spMkLst>
        </pc:spChg>
        <pc:spChg chg="mod ord">
          <ac:chgData name="Susanna Berntling" userId="3a068285-5cc7-41d5-a1b0-b9637533c9fb" providerId="ADAL" clId="{1C0A8BA4-5D46-4D5A-BEBB-9A3C37ED3A22}" dt="2024-09-26T09:09:48.512" v="62" actId="1076"/>
          <ac:spMkLst>
            <pc:docMk/>
            <pc:sldMk cId="2092515091" sldId="791"/>
            <ac:spMk id="3" creationId="{DF111275-B512-7861-1920-F6D28CA6D70E}"/>
          </ac:spMkLst>
        </pc:spChg>
      </pc:sldChg>
      <pc:sldChg chg="addSp delSp modSp new mod modClrScheme chgLayout">
        <pc:chgData name="Susanna Berntling" userId="3a068285-5cc7-41d5-a1b0-b9637533c9fb" providerId="ADAL" clId="{1C0A8BA4-5D46-4D5A-BEBB-9A3C37ED3A22}" dt="2024-09-26T09:11:30.966" v="78" actId="700"/>
        <pc:sldMkLst>
          <pc:docMk/>
          <pc:sldMk cId="4232338269" sldId="800"/>
        </pc:sldMkLst>
        <pc:spChg chg="del mod ord">
          <ac:chgData name="Susanna Berntling" userId="3a068285-5cc7-41d5-a1b0-b9637533c9fb" providerId="ADAL" clId="{1C0A8BA4-5D46-4D5A-BEBB-9A3C37ED3A22}" dt="2024-09-26T09:10:56.375" v="70" actId="700"/>
          <ac:spMkLst>
            <pc:docMk/>
            <pc:sldMk cId="4232338269" sldId="800"/>
            <ac:spMk id="2" creationId="{B2618CC5-E5B1-515F-CA45-65B4BB7D9673}"/>
          </ac:spMkLst>
        </pc:spChg>
        <pc:spChg chg="del">
          <ac:chgData name="Susanna Berntling" userId="3a068285-5cc7-41d5-a1b0-b9637533c9fb" providerId="ADAL" clId="{1C0A8BA4-5D46-4D5A-BEBB-9A3C37ED3A22}" dt="2024-09-26T09:10:56.375" v="70" actId="700"/>
          <ac:spMkLst>
            <pc:docMk/>
            <pc:sldMk cId="4232338269" sldId="800"/>
            <ac:spMk id="3" creationId="{3F574908-A318-D59F-2180-A481A6B9EF49}"/>
          </ac:spMkLst>
        </pc:spChg>
        <pc:spChg chg="del">
          <ac:chgData name="Susanna Berntling" userId="3a068285-5cc7-41d5-a1b0-b9637533c9fb" providerId="ADAL" clId="{1C0A8BA4-5D46-4D5A-BEBB-9A3C37ED3A22}" dt="2024-09-26T09:10:56.375" v="70" actId="700"/>
          <ac:spMkLst>
            <pc:docMk/>
            <pc:sldMk cId="4232338269" sldId="800"/>
            <ac:spMk id="4" creationId="{2494C390-D0C6-FEC5-1FF7-0D2D26132357}"/>
          </ac:spMkLst>
        </pc:spChg>
        <pc:spChg chg="add mod ord">
          <ac:chgData name="Susanna Berntling" userId="3a068285-5cc7-41d5-a1b0-b9637533c9fb" providerId="ADAL" clId="{1C0A8BA4-5D46-4D5A-BEBB-9A3C37ED3A22}" dt="2024-09-26T09:11:30.966" v="78" actId="700"/>
          <ac:spMkLst>
            <pc:docMk/>
            <pc:sldMk cId="4232338269" sldId="800"/>
            <ac:spMk id="5" creationId="{E78151D3-5BD9-1079-1A34-74C637549D9C}"/>
          </ac:spMkLst>
        </pc:spChg>
      </pc:sldChg>
      <pc:sldChg chg="modSp new mod">
        <pc:chgData name="Susanna Berntling" userId="3a068285-5cc7-41d5-a1b0-b9637533c9fb" providerId="ADAL" clId="{1C0A8BA4-5D46-4D5A-BEBB-9A3C37ED3A22}" dt="2024-09-26T09:12:00.064" v="94" actId="20577"/>
        <pc:sldMkLst>
          <pc:docMk/>
          <pc:sldMk cId="1766896564" sldId="801"/>
        </pc:sldMkLst>
        <pc:spChg chg="mod">
          <ac:chgData name="Susanna Berntling" userId="3a068285-5cc7-41d5-a1b0-b9637533c9fb" providerId="ADAL" clId="{1C0A8BA4-5D46-4D5A-BEBB-9A3C37ED3A22}" dt="2024-09-26T09:12:00.064" v="94" actId="20577"/>
          <ac:spMkLst>
            <pc:docMk/>
            <pc:sldMk cId="1766896564" sldId="801"/>
            <ac:spMk id="2" creationId="{432D7BD7-32C0-5E16-0FD7-4243397F3EC2}"/>
          </ac:spMkLst>
        </pc:spChg>
      </pc:sldChg>
      <pc:sldChg chg="addSp modSp new mod modClrScheme chgLayout">
        <pc:chgData name="Susanna Berntling" userId="3a068285-5cc7-41d5-a1b0-b9637533c9fb" providerId="ADAL" clId="{1C0A8BA4-5D46-4D5A-BEBB-9A3C37ED3A22}" dt="2024-09-26T09:12:29.893" v="101" actId="6549"/>
        <pc:sldMkLst>
          <pc:docMk/>
          <pc:sldMk cId="2976066421" sldId="802"/>
        </pc:sldMkLst>
        <pc:spChg chg="add mod">
          <ac:chgData name="Susanna Berntling" userId="3a068285-5cc7-41d5-a1b0-b9637533c9fb" providerId="ADAL" clId="{1C0A8BA4-5D46-4D5A-BEBB-9A3C37ED3A22}" dt="2024-09-26T09:12:29.893" v="101" actId="6549"/>
          <ac:spMkLst>
            <pc:docMk/>
            <pc:sldMk cId="2976066421" sldId="802"/>
            <ac:spMk id="2" creationId="{92CE3EEC-88DB-37D2-2FE5-72840051E75E}"/>
          </ac:spMkLst>
        </pc:spChg>
      </pc:sldChg>
      <pc:sldMasterChg chg="delSldLayout">
        <pc:chgData name="Susanna Berntling" userId="3a068285-5cc7-41d5-a1b0-b9637533c9fb" providerId="ADAL" clId="{1C0A8BA4-5D46-4D5A-BEBB-9A3C37ED3A22}" dt="2024-09-26T09:11:08.413" v="73" actId="47"/>
        <pc:sldMasterMkLst>
          <pc:docMk/>
          <pc:sldMasterMk cId="0" sldId="2147483664"/>
        </pc:sldMasterMkLst>
        <pc:sldLayoutChg chg="del">
          <pc:chgData name="Susanna Berntling" userId="3a068285-5cc7-41d5-a1b0-b9637533c9fb" providerId="ADAL" clId="{1C0A8BA4-5D46-4D5A-BEBB-9A3C37ED3A22}" dt="2024-09-26T09:11:08.413" v="73" actId="47"/>
          <pc:sldLayoutMkLst>
            <pc:docMk/>
            <pc:sldMasterMk cId="0" sldId="2147483664"/>
            <pc:sldLayoutMk cId="0" sldId="214748365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3436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7700" y="300038"/>
            <a:ext cx="5534025" cy="3113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1477" y="3540633"/>
            <a:ext cx="5600190" cy="60072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9736" tIns="44858" rIns="89736" bIns="4485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a-DK" sz="1000" dirty="0">
              <a:cs typeface="Tahoma" pitchFamily="34" charset="0"/>
              <a:sym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35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424"/>
              </a:spcBef>
              <a:spcAft>
                <a:spcPts val="0"/>
              </a:spcAft>
            </a:pPr>
            <a:r>
              <a:rPr lang="en-GB" dirty="0" err="1">
                <a:latin typeface="Calibri"/>
              </a:rPr>
              <a:t>Låt</a:t>
            </a:r>
            <a:r>
              <a:rPr lang="en-GB" dirty="0">
                <a:latin typeface="Calibri"/>
              </a:rPr>
              <a:t> </a:t>
            </a:r>
            <a:r>
              <a:rPr lang="en-GB" dirty="0" err="1">
                <a:latin typeface="Calibri"/>
              </a:rPr>
              <a:t>deltagarna</a:t>
            </a:r>
            <a:r>
              <a:rPr lang="en-GB" dirty="0">
                <a:latin typeface="Calibri"/>
              </a:rPr>
              <a:t> </a:t>
            </a:r>
            <a:r>
              <a:rPr lang="en-GB" dirty="0" err="1">
                <a:latin typeface="Calibri"/>
              </a:rPr>
              <a:t>diskutera</a:t>
            </a:r>
            <a:r>
              <a:rPr lang="en-GB" dirty="0">
                <a:latin typeface="Calibri"/>
              </a:rPr>
              <a:t> </a:t>
            </a:r>
            <a:r>
              <a:rPr lang="en-GB" dirty="0" err="1">
                <a:latin typeface="Calibri"/>
              </a:rPr>
              <a:t>vilken</a:t>
            </a:r>
            <a:r>
              <a:rPr lang="en-GB" dirty="0">
                <a:latin typeface="Calibri"/>
              </a:rPr>
              <a:t> </a:t>
            </a:r>
            <a:r>
              <a:rPr lang="en-GB" dirty="0" err="1">
                <a:latin typeface="Calibri"/>
              </a:rPr>
              <a:t>styrka</a:t>
            </a:r>
            <a:r>
              <a:rPr lang="en-GB" dirty="0">
                <a:latin typeface="Calibri"/>
              </a:rPr>
              <a:t> </a:t>
            </a:r>
            <a:r>
              <a:rPr lang="en-GB" dirty="0" err="1">
                <a:latin typeface="Calibri"/>
              </a:rPr>
              <a:t>och</a:t>
            </a:r>
            <a:r>
              <a:rPr lang="en-GB" dirty="0">
                <a:latin typeface="Calibri"/>
              </a:rPr>
              <a:t> </a:t>
            </a:r>
            <a:r>
              <a:rPr lang="en-GB" dirty="0" err="1">
                <a:latin typeface="Calibri"/>
              </a:rPr>
              <a:t>svaghet</a:t>
            </a:r>
            <a:r>
              <a:rPr lang="en-GB" dirty="0">
                <a:latin typeface="Calibri"/>
              </a:rPr>
              <a:t> de </a:t>
            </a:r>
            <a:r>
              <a:rPr lang="en-GB" dirty="0" err="1">
                <a:latin typeface="Calibri"/>
              </a:rPr>
              <a:t>fyra</a:t>
            </a:r>
            <a:r>
              <a:rPr lang="en-GB" dirty="0">
                <a:latin typeface="Calibri"/>
              </a:rPr>
              <a:t> </a:t>
            </a:r>
            <a:r>
              <a:rPr lang="en-GB" dirty="0" err="1">
                <a:latin typeface="Calibri"/>
              </a:rPr>
              <a:t>typerna</a:t>
            </a:r>
            <a:r>
              <a:rPr lang="en-GB" dirty="0">
                <a:latin typeface="Calibri"/>
              </a:rPr>
              <a:t> </a:t>
            </a:r>
            <a:r>
              <a:rPr lang="en-GB" dirty="0" err="1">
                <a:latin typeface="Calibri"/>
              </a:rPr>
              <a:t>har</a:t>
            </a:r>
            <a:r>
              <a:rPr lang="en-GB" dirty="0">
                <a:latin typeface="Calibri"/>
              </a:rPr>
              <a:t> </a:t>
            </a:r>
            <a:r>
              <a:rPr lang="en-GB" dirty="0" err="1">
                <a:latin typeface="Calibri"/>
              </a:rPr>
              <a:t>i</a:t>
            </a:r>
            <a:r>
              <a:rPr lang="en-GB" dirty="0">
                <a:latin typeface="Calibri"/>
              </a:rPr>
              <a:t> </a:t>
            </a:r>
            <a:r>
              <a:rPr lang="en-GB" dirty="0" err="1">
                <a:latin typeface="Calibri"/>
              </a:rPr>
              <a:t>förhållande</a:t>
            </a:r>
            <a:r>
              <a:rPr lang="en-GB" dirty="0">
                <a:latin typeface="Calibri"/>
              </a:rPr>
              <a:t> till </a:t>
            </a:r>
            <a:r>
              <a:rPr lang="en-GB" dirty="0" err="1">
                <a:latin typeface="Calibri"/>
              </a:rPr>
              <a:t>beslutsfattande</a:t>
            </a:r>
            <a:r>
              <a:rPr lang="en-GB" dirty="0"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3836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EADD0-12CE-4127-44E8-8172E70E6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>
            <a:extLst>
              <a:ext uri="{FF2B5EF4-FFF2-40B4-BE49-F238E27FC236}">
                <a16:creationId xmlns:a16="http://schemas.microsoft.com/office/drawing/2014/main" id="{35D0535F-3C0B-0EFC-51F5-34ED7052D0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7B4C893-EFFC-C22F-D5BF-A998DFC3E4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424"/>
              </a:spcBef>
              <a:spcAft>
                <a:spcPts val="0"/>
              </a:spcAft>
            </a:pPr>
            <a:r>
              <a:rPr lang="en-GB" dirty="0" err="1">
                <a:latin typeface="Calibri"/>
              </a:rPr>
              <a:t>Låt</a:t>
            </a:r>
            <a:r>
              <a:rPr lang="en-GB" dirty="0">
                <a:latin typeface="Calibri"/>
              </a:rPr>
              <a:t> </a:t>
            </a:r>
            <a:r>
              <a:rPr lang="en-GB" dirty="0" err="1">
                <a:latin typeface="Calibri"/>
              </a:rPr>
              <a:t>deltagarna</a:t>
            </a:r>
            <a:r>
              <a:rPr lang="en-GB" dirty="0">
                <a:latin typeface="Calibri"/>
              </a:rPr>
              <a:t> </a:t>
            </a:r>
            <a:r>
              <a:rPr lang="en-GB" dirty="0" err="1">
                <a:latin typeface="Calibri"/>
              </a:rPr>
              <a:t>diskutera</a:t>
            </a:r>
            <a:r>
              <a:rPr lang="en-GB" dirty="0">
                <a:latin typeface="Calibri"/>
              </a:rPr>
              <a:t> </a:t>
            </a:r>
            <a:r>
              <a:rPr lang="en-GB" dirty="0" err="1">
                <a:latin typeface="Calibri"/>
              </a:rPr>
              <a:t>vilken</a:t>
            </a:r>
            <a:r>
              <a:rPr lang="en-GB" dirty="0">
                <a:latin typeface="Calibri"/>
              </a:rPr>
              <a:t> </a:t>
            </a:r>
            <a:r>
              <a:rPr lang="en-GB" dirty="0" err="1">
                <a:latin typeface="Calibri"/>
              </a:rPr>
              <a:t>styrka</a:t>
            </a:r>
            <a:r>
              <a:rPr lang="en-GB" dirty="0">
                <a:latin typeface="Calibri"/>
              </a:rPr>
              <a:t> </a:t>
            </a:r>
            <a:r>
              <a:rPr lang="en-GB" dirty="0" err="1">
                <a:latin typeface="Calibri"/>
              </a:rPr>
              <a:t>och</a:t>
            </a:r>
            <a:r>
              <a:rPr lang="en-GB" dirty="0">
                <a:latin typeface="Calibri"/>
              </a:rPr>
              <a:t> </a:t>
            </a:r>
            <a:r>
              <a:rPr lang="en-GB" dirty="0" err="1">
                <a:latin typeface="Calibri"/>
              </a:rPr>
              <a:t>svaghet</a:t>
            </a:r>
            <a:r>
              <a:rPr lang="en-GB" dirty="0">
                <a:latin typeface="Calibri"/>
              </a:rPr>
              <a:t> de </a:t>
            </a:r>
            <a:r>
              <a:rPr lang="en-GB" dirty="0" err="1">
                <a:latin typeface="Calibri"/>
              </a:rPr>
              <a:t>fyra</a:t>
            </a:r>
            <a:r>
              <a:rPr lang="en-GB" dirty="0">
                <a:latin typeface="Calibri"/>
              </a:rPr>
              <a:t> </a:t>
            </a:r>
            <a:r>
              <a:rPr lang="en-GB" dirty="0" err="1">
                <a:latin typeface="Calibri"/>
              </a:rPr>
              <a:t>typerna</a:t>
            </a:r>
            <a:r>
              <a:rPr lang="en-GB" dirty="0">
                <a:latin typeface="Calibri"/>
              </a:rPr>
              <a:t> </a:t>
            </a:r>
            <a:r>
              <a:rPr lang="en-GB" dirty="0" err="1">
                <a:latin typeface="Calibri"/>
              </a:rPr>
              <a:t>har</a:t>
            </a:r>
            <a:r>
              <a:rPr lang="en-GB" dirty="0">
                <a:latin typeface="Calibri"/>
              </a:rPr>
              <a:t> </a:t>
            </a:r>
            <a:r>
              <a:rPr lang="en-GB" dirty="0" err="1">
                <a:latin typeface="Calibri"/>
              </a:rPr>
              <a:t>i</a:t>
            </a:r>
            <a:r>
              <a:rPr lang="en-GB" dirty="0">
                <a:latin typeface="Calibri"/>
              </a:rPr>
              <a:t> </a:t>
            </a:r>
            <a:r>
              <a:rPr lang="en-GB" dirty="0" err="1">
                <a:latin typeface="Calibri"/>
              </a:rPr>
              <a:t>förhållande</a:t>
            </a:r>
            <a:r>
              <a:rPr lang="en-GB" dirty="0">
                <a:latin typeface="Calibri"/>
              </a:rPr>
              <a:t> till </a:t>
            </a:r>
            <a:r>
              <a:rPr lang="en-GB" dirty="0" err="1">
                <a:latin typeface="Calibri"/>
              </a:rPr>
              <a:t>beslutsfattande</a:t>
            </a:r>
            <a:r>
              <a:rPr lang="en-GB" dirty="0"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28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f88252dc4_0_1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f88252dc4_0_111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b="0" dirty="0">
                <a:solidFill>
                  <a:srgbClr val="4D4D4D"/>
                </a:solidFill>
                <a:cs typeface="Tahoma"/>
              </a:rPr>
              <a:t>Ord kan ges många olika betydelser och associationer. De färgas av vår</a:t>
            </a:r>
            <a:br>
              <a:rPr lang="sv-SE" sz="1100" b="0" dirty="0">
                <a:solidFill>
                  <a:srgbClr val="4D4D4D"/>
                </a:solidFill>
                <a:cs typeface="Tahoma"/>
              </a:rPr>
            </a:br>
            <a:r>
              <a:rPr lang="sv-SE" sz="1100" b="0" dirty="0">
                <a:solidFill>
                  <a:srgbClr val="4D4D4D"/>
                </a:solidFill>
                <a:cs typeface="Tahoma"/>
              </a:rPr>
              <a:t>beteendestil och våra erfarenheter.  ”Utbildning" kan t ex betyda: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0846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f88252dc4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f88252dc4_0_20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8591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0883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f88252dc4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f88252dc4_0_20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6830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424"/>
              </a:spcBef>
              <a:spcAft>
                <a:spcPts val="0"/>
              </a:spcAft>
            </a:pPr>
            <a:r>
              <a:rPr lang="da-DK" dirty="0" err="1">
                <a:latin typeface="Calibri"/>
                <a:cs typeface="Tahoma"/>
              </a:rPr>
              <a:t>Läs</a:t>
            </a:r>
            <a:r>
              <a:rPr lang="da-DK" dirty="0">
                <a:latin typeface="Calibri"/>
                <a:cs typeface="Tahoma"/>
              </a:rPr>
              <a:t> </a:t>
            </a:r>
            <a:r>
              <a:rPr lang="da-DK" dirty="0" err="1">
                <a:latin typeface="Calibri"/>
                <a:cs typeface="Tahoma"/>
              </a:rPr>
              <a:t>mer</a:t>
            </a:r>
            <a:r>
              <a:rPr lang="da-DK" dirty="0">
                <a:latin typeface="Calibri"/>
                <a:cs typeface="Tahoma"/>
              </a:rPr>
              <a:t> i rapporten om relationer </a:t>
            </a:r>
            <a:r>
              <a:rPr lang="da-DK" dirty="0" err="1">
                <a:latin typeface="Calibri"/>
                <a:cs typeface="Tahoma"/>
              </a:rPr>
              <a:t>till</a:t>
            </a:r>
            <a:r>
              <a:rPr lang="da-DK" dirty="0">
                <a:latin typeface="Calibri"/>
                <a:cs typeface="Tahoma"/>
              </a:rPr>
              <a:t> </a:t>
            </a:r>
            <a:r>
              <a:rPr lang="da-DK" dirty="0" err="1">
                <a:latin typeface="Calibri"/>
                <a:cs typeface="Tahoma"/>
              </a:rPr>
              <a:t>andra</a:t>
            </a:r>
            <a:r>
              <a:rPr lang="da-DK" dirty="0">
                <a:latin typeface="Calibri"/>
                <a:cs typeface="Tahoma"/>
              </a:rPr>
              <a:t> i </a:t>
            </a:r>
            <a:r>
              <a:rPr lang="da-DK" dirty="0" err="1">
                <a:latin typeface="Calibri"/>
                <a:cs typeface="Tahoma"/>
              </a:rPr>
              <a:t>avsnitten</a:t>
            </a:r>
            <a:r>
              <a:rPr lang="da-DK" dirty="0">
                <a:latin typeface="Calibri"/>
                <a:cs typeface="Tahoma"/>
              </a:rPr>
              <a:t>:</a:t>
            </a:r>
          </a:p>
          <a:p>
            <a:pPr marL="448696" lvl="1">
              <a:spcBef>
                <a:spcPts val="424"/>
              </a:spcBef>
              <a:spcAft>
                <a:spcPts val="0"/>
              </a:spcAft>
            </a:pPr>
            <a:r>
              <a:rPr lang="da-DK" dirty="0">
                <a:latin typeface="Calibri"/>
                <a:cs typeface="Tahoma"/>
              </a:rPr>
              <a:t>Kommunikationsstil</a:t>
            </a:r>
          </a:p>
          <a:p>
            <a:pPr marL="897392" lvl="2">
              <a:spcBef>
                <a:spcPts val="424"/>
              </a:spcBef>
              <a:spcAft>
                <a:spcPts val="0"/>
              </a:spcAft>
            </a:pPr>
            <a:r>
              <a:rPr lang="da-DK" dirty="0">
                <a:latin typeface="Calibri"/>
                <a:cs typeface="Tahoma"/>
              </a:rPr>
              <a:t>Vad du </a:t>
            </a:r>
            <a:r>
              <a:rPr lang="da-DK" dirty="0" err="1">
                <a:latin typeface="Calibri"/>
                <a:cs typeface="Tahoma"/>
              </a:rPr>
              <a:t>säger/hur</a:t>
            </a:r>
            <a:r>
              <a:rPr lang="da-DK" dirty="0">
                <a:latin typeface="Calibri"/>
                <a:cs typeface="Tahoma"/>
              </a:rPr>
              <a:t> du </a:t>
            </a:r>
            <a:r>
              <a:rPr lang="da-DK" dirty="0" err="1">
                <a:latin typeface="Calibri"/>
                <a:cs typeface="Tahoma"/>
              </a:rPr>
              <a:t>säger</a:t>
            </a:r>
            <a:r>
              <a:rPr lang="da-DK" dirty="0">
                <a:latin typeface="Calibri"/>
                <a:cs typeface="Tahoma"/>
              </a:rPr>
              <a:t> det</a:t>
            </a:r>
          </a:p>
          <a:p>
            <a:pPr marL="897392" lvl="2">
              <a:spcBef>
                <a:spcPts val="424"/>
              </a:spcBef>
              <a:spcAft>
                <a:spcPts val="0"/>
              </a:spcAft>
            </a:pPr>
            <a:r>
              <a:rPr lang="da-DK" dirty="0" err="1">
                <a:latin typeface="Calibri"/>
                <a:cs typeface="Tahoma"/>
              </a:rPr>
              <a:t>Hur</a:t>
            </a:r>
            <a:r>
              <a:rPr lang="da-DK" dirty="0">
                <a:latin typeface="Calibri"/>
                <a:cs typeface="Tahoma"/>
              </a:rPr>
              <a:t> XXXX </a:t>
            </a:r>
            <a:r>
              <a:rPr lang="da-DK" dirty="0" err="1">
                <a:latin typeface="Calibri"/>
                <a:cs typeface="Tahoma"/>
              </a:rPr>
              <a:t>kommunicerar</a:t>
            </a:r>
            <a:endParaRPr lang="da-DK" dirty="0">
              <a:latin typeface="Calibri"/>
              <a:cs typeface="Tahoma"/>
            </a:endParaRPr>
          </a:p>
          <a:p>
            <a:pPr marL="897392" lvl="2">
              <a:spcBef>
                <a:spcPts val="424"/>
              </a:spcBef>
              <a:spcAft>
                <a:spcPts val="0"/>
              </a:spcAft>
            </a:pPr>
            <a:r>
              <a:rPr lang="da-DK" dirty="0">
                <a:latin typeface="Calibri"/>
                <a:cs typeface="Tahoma"/>
              </a:rPr>
              <a:t>Kommunikation </a:t>
            </a:r>
            <a:r>
              <a:rPr lang="da-DK" dirty="0" err="1">
                <a:latin typeface="Calibri"/>
                <a:cs typeface="Tahoma"/>
              </a:rPr>
              <a:t>anpassad</a:t>
            </a:r>
            <a:r>
              <a:rPr lang="da-DK" dirty="0">
                <a:latin typeface="Calibri"/>
                <a:cs typeface="Tahoma"/>
              </a:rPr>
              <a:t> </a:t>
            </a:r>
            <a:r>
              <a:rPr lang="da-DK" dirty="0" err="1">
                <a:latin typeface="Calibri"/>
                <a:cs typeface="Tahoma"/>
              </a:rPr>
              <a:t>för</a:t>
            </a:r>
            <a:r>
              <a:rPr lang="da-DK" dirty="0">
                <a:latin typeface="Calibri"/>
                <a:cs typeface="Tahoma"/>
              </a:rPr>
              <a:t> XXXX</a:t>
            </a:r>
          </a:p>
          <a:p>
            <a:pPr marL="448696" lvl="1">
              <a:spcBef>
                <a:spcPts val="424"/>
              </a:spcBef>
              <a:spcAft>
                <a:spcPts val="0"/>
              </a:spcAft>
            </a:pPr>
            <a:r>
              <a:rPr lang="da-DK" dirty="0">
                <a:latin typeface="Calibri"/>
                <a:cs typeface="Tahoma"/>
              </a:rPr>
              <a:t>Motivationsstil</a:t>
            </a:r>
          </a:p>
          <a:p>
            <a:pPr marL="897392" lvl="2">
              <a:spcBef>
                <a:spcPts val="424"/>
              </a:spcBef>
              <a:spcAft>
                <a:spcPts val="0"/>
              </a:spcAft>
            </a:pPr>
            <a:r>
              <a:rPr lang="da-DK" dirty="0">
                <a:latin typeface="Calibri"/>
                <a:cs typeface="Tahoma"/>
              </a:rPr>
              <a:t>Vad </a:t>
            </a:r>
            <a:r>
              <a:rPr lang="da-DK" dirty="0" err="1">
                <a:latin typeface="Calibri"/>
                <a:cs typeface="Tahoma"/>
              </a:rPr>
              <a:t>motiverar</a:t>
            </a:r>
            <a:r>
              <a:rPr lang="da-DK" dirty="0">
                <a:latin typeface="Calibri"/>
                <a:cs typeface="Tahoma"/>
              </a:rPr>
              <a:t> XXXX?</a:t>
            </a:r>
          </a:p>
          <a:p>
            <a:pPr marL="897392" lvl="2">
              <a:spcBef>
                <a:spcPts val="424"/>
              </a:spcBef>
              <a:spcAft>
                <a:spcPts val="0"/>
              </a:spcAft>
            </a:pPr>
            <a:r>
              <a:rPr lang="da-DK" dirty="0" err="1">
                <a:latin typeface="Calibri"/>
                <a:cs typeface="Tahoma"/>
              </a:rPr>
              <a:t>Hur</a:t>
            </a:r>
            <a:r>
              <a:rPr lang="da-DK" dirty="0">
                <a:latin typeface="Calibri"/>
                <a:cs typeface="Tahoma"/>
              </a:rPr>
              <a:t> </a:t>
            </a:r>
            <a:r>
              <a:rPr lang="da-DK" dirty="0" err="1">
                <a:latin typeface="Calibri"/>
                <a:cs typeface="Tahoma"/>
              </a:rPr>
              <a:t>motiveras</a:t>
            </a:r>
            <a:r>
              <a:rPr lang="da-DK" dirty="0">
                <a:latin typeface="Calibri"/>
                <a:cs typeface="Tahoma"/>
              </a:rPr>
              <a:t> XXXX?</a:t>
            </a:r>
          </a:p>
          <a:p>
            <a:pPr marL="897392" lvl="2">
              <a:spcBef>
                <a:spcPts val="424"/>
              </a:spcBef>
              <a:spcAft>
                <a:spcPts val="0"/>
              </a:spcAft>
            </a:pPr>
            <a:r>
              <a:rPr lang="da-DK" dirty="0">
                <a:latin typeface="Calibri"/>
                <a:cs typeface="Tahoma"/>
              </a:rPr>
              <a:t>Motivation av </a:t>
            </a:r>
            <a:r>
              <a:rPr lang="da-DK" dirty="0" err="1">
                <a:latin typeface="Calibri"/>
                <a:cs typeface="Tahoma"/>
              </a:rPr>
              <a:t>andra</a:t>
            </a:r>
            <a:endParaRPr lang="da-DK" dirty="0">
              <a:latin typeface="Calibri"/>
              <a:cs typeface="Tahoma"/>
            </a:endParaRPr>
          </a:p>
          <a:p>
            <a:pPr marL="448696" lvl="1">
              <a:spcBef>
                <a:spcPts val="424"/>
              </a:spcBef>
              <a:spcAft>
                <a:spcPts val="0"/>
              </a:spcAft>
            </a:pPr>
            <a:r>
              <a:rPr lang="da-DK" dirty="0">
                <a:latin typeface="Calibri"/>
                <a:cs typeface="Tahoma"/>
              </a:rPr>
              <a:t>Motivation </a:t>
            </a:r>
            <a:r>
              <a:rPr lang="da-DK" dirty="0" err="1">
                <a:latin typeface="Calibri"/>
                <a:cs typeface="Tahoma"/>
              </a:rPr>
              <a:t>för</a:t>
            </a:r>
            <a:r>
              <a:rPr lang="da-DK" dirty="0">
                <a:latin typeface="Calibri"/>
                <a:cs typeface="Tahoma"/>
              </a:rPr>
              <a:t> </a:t>
            </a:r>
            <a:r>
              <a:rPr lang="da-DK" dirty="0" err="1">
                <a:latin typeface="Calibri"/>
                <a:cs typeface="Tahoma"/>
              </a:rPr>
              <a:t>inlärning</a:t>
            </a:r>
            <a:endParaRPr lang="da-DK" dirty="0">
              <a:latin typeface="Calibri"/>
              <a:cs typeface="Tahoma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971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>
          <a:extLst>
            <a:ext uri="{FF2B5EF4-FFF2-40B4-BE49-F238E27FC236}">
              <a16:creationId xmlns:a16="http://schemas.microsoft.com/office/drawing/2014/main" id="{A18C2475-7F36-F537-0D57-91ABCDB28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f88252dc4_0_203:notes">
            <a:extLst>
              <a:ext uri="{FF2B5EF4-FFF2-40B4-BE49-F238E27FC236}">
                <a16:creationId xmlns:a16="http://schemas.microsoft.com/office/drawing/2014/main" id="{DA0CB42D-1234-7800-E23C-4CEFE4F0E8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f88252dc4_0_203:notes">
            <a:extLst>
              <a:ext uri="{FF2B5EF4-FFF2-40B4-BE49-F238E27FC236}">
                <a16:creationId xmlns:a16="http://schemas.microsoft.com/office/drawing/2014/main" id="{5416FB86-EE49-0C59-BD03-22E3695C29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Nu ska vi titta på de fyra typerna och deras mest framträdande beteenden: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sv-SE" b="1"/>
              <a:t>Entusiasten</a:t>
            </a:r>
            <a:r>
              <a:rPr lang="sv-SE"/>
              <a:t> har fokus på människor och vill styra. Det betyder att de: är </a:t>
            </a:r>
            <a:r>
              <a:rPr lang="sv-SE" sz="1100">
                <a:solidFill>
                  <a:schemeClr val="bg2"/>
                </a:solidFill>
                <a:latin typeface="Raleway" pitchFamily="2" charset="0"/>
                <a:cs typeface="Tahoma"/>
              </a:rPr>
              <a:t>upprymda, känsloladdade, utåtriktade, inflytelserika, </a:t>
            </a:r>
            <a:br>
              <a:rPr lang="sv-SE" sz="1100">
                <a:solidFill>
                  <a:schemeClr val="bg2"/>
                </a:solidFill>
                <a:latin typeface="Raleway" pitchFamily="2" charset="0"/>
                <a:cs typeface="Tahoma"/>
              </a:rPr>
            </a:br>
            <a:r>
              <a:rPr lang="sv-SE" sz="1100">
                <a:solidFill>
                  <a:schemeClr val="bg2"/>
                </a:solidFill>
                <a:latin typeface="Raleway" pitchFamily="2" charset="0"/>
                <a:cs typeface="Tahoma"/>
              </a:rPr>
              <a:t>experimenterande och spontana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sv-SE" sz="1100" b="1">
                <a:solidFill>
                  <a:schemeClr val="bg2"/>
                </a:solidFill>
                <a:latin typeface="Raleway" pitchFamily="2" charset="0"/>
                <a:cs typeface="Tahoma"/>
              </a:rPr>
              <a:t>Supportern</a:t>
            </a:r>
            <a:r>
              <a:rPr lang="sv-SE" sz="1100">
                <a:solidFill>
                  <a:schemeClr val="bg2"/>
                </a:solidFill>
                <a:latin typeface="Raleway" pitchFamily="2" charset="0"/>
                <a:cs typeface="Tahoma"/>
              </a:rPr>
              <a:t> har också fokus på människor men vill delta och det ger att dem:  kan vara </a:t>
            </a: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känsliga,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är empatiska, välkomnande, harmonisökande, tålmodiga och så söker  de gemenskap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sv-SE" sz="1100" b="1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Analytikern</a:t>
            </a: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 delar viljan att delta med supportern, men de har sitt fokus på uppgifter. Det gör att de: är </a:t>
            </a: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  <a:t>betänksamma, systematiska,</a:t>
            </a:r>
            <a:b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</a:b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  <a:t>plikttrogna, rationella, kritiska och formella.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sv-SE" sz="1100" b="1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  <a:t>Implementeraren</a:t>
            </a: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  <a:t> är den sista typen och de delar sitt fokus på uppgifter med Analytikern och sin vilja att styra med Entusiasten.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Det gör att Implementeraren är: </a:t>
            </a: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styrande, resultatorienterade, effektiva beslutsfattare,</a:t>
            </a:r>
            <a:b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</a:b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pragmatiska, direkta och kan vara otåliga.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sv-SE" sz="1100" b="0" i="0" u="none" strike="noStrike" kern="0" cap="none" spc="0" normalizeH="0" baseline="0" noProof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Raleway" pitchFamily="2" charset="0"/>
              <a:cs typeface="Tahoma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sv-SE" sz="1100">
              <a:solidFill>
                <a:schemeClr val="bg2"/>
              </a:solidFill>
              <a:latin typeface="Raleway" pitchFamily="2" charset="0"/>
              <a:cs typeface="Tahom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sv-SE" sz="1100">
              <a:solidFill>
                <a:schemeClr val="bg2"/>
              </a:solidFill>
              <a:latin typeface="Raleway" pitchFamily="2" charset="0"/>
              <a:cs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680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>
          <a:extLst>
            <a:ext uri="{FF2B5EF4-FFF2-40B4-BE49-F238E27FC236}">
              <a16:creationId xmlns:a16="http://schemas.microsoft.com/office/drawing/2014/main" id="{07DEAA91-C2B1-9BCC-5C49-6E482D470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f88252dc4_0_203:notes">
            <a:extLst>
              <a:ext uri="{FF2B5EF4-FFF2-40B4-BE49-F238E27FC236}">
                <a16:creationId xmlns:a16="http://schemas.microsoft.com/office/drawing/2014/main" id="{D296F4AD-D8A1-8E20-2E44-CD481D2FF1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f88252dc4_0_203:notes">
            <a:extLst>
              <a:ext uri="{FF2B5EF4-FFF2-40B4-BE49-F238E27FC236}">
                <a16:creationId xmlns:a16="http://schemas.microsoft.com/office/drawing/2014/main" id="{6390ED2A-F1C9-1EA4-5EEE-30F67020EA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Nu ska vi titta på de fyra typerna och deras mest framträdande beteenden: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sv-SE" b="1"/>
              <a:t>Entusiasten</a:t>
            </a:r>
            <a:r>
              <a:rPr lang="sv-SE"/>
              <a:t> har fokus på människor och vill styra. Det betyder att de: är </a:t>
            </a:r>
            <a:r>
              <a:rPr lang="sv-SE" sz="1100">
                <a:solidFill>
                  <a:schemeClr val="bg2"/>
                </a:solidFill>
                <a:latin typeface="Raleway" pitchFamily="2" charset="0"/>
                <a:cs typeface="Tahoma"/>
              </a:rPr>
              <a:t>upprymda, känsloladdade, utåtriktade, inflytelserika, </a:t>
            </a:r>
            <a:br>
              <a:rPr lang="sv-SE" sz="1100">
                <a:solidFill>
                  <a:schemeClr val="bg2"/>
                </a:solidFill>
                <a:latin typeface="Raleway" pitchFamily="2" charset="0"/>
                <a:cs typeface="Tahoma"/>
              </a:rPr>
            </a:br>
            <a:r>
              <a:rPr lang="sv-SE" sz="1100">
                <a:solidFill>
                  <a:schemeClr val="bg2"/>
                </a:solidFill>
                <a:latin typeface="Raleway" pitchFamily="2" charset="0"/>
                <a:cs typeface="Tahoma"/>
              </a:rPr>
              <a:t>experimenterande och spontana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sv-SE" sz="1100" b="1">
                <a:solidFill>
                  <a:schemeClr val="bg2"/>
                </a:solidFill>
                <a:latin typeface="Raleway" pitchFamily="2" charset="0"/>
                <a:cs typeface="Tahoma"/>
              </a:rPr>
              <a:t>Supportern</a:t>
            </a:r>
            <a:r>
              <a:rPr lang="sv-SE" sz="1100">
                <a:solidFill>
                  <a:schemeClr val="bg2"/>
                </a:solidFill>
                <a:latin typeface="Raleway" pitchFamily="2" charset="0"/>
                <a:cs typeface="Tahoma"/>
              </a:rPr>
              <a:t> har också fokus på människor men vill delta och det ger att dem:  kan vara </a:t>
            </a: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känsliga,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är empatiska, välkomnande, harmonisökande, tålmodiga och så söker  de gemenskap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sv-SE" sz="1100" b="1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Analytikern</a:t>
            </a: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 delar viljan att delta med supportern, men de har sitt fokus på uppgifter. Det gör att de: är </a:t>
            </a: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  <a:t>betänksamma, systematiska,</a:t>
            </a:r>
            <a:b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</a:b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  <a:t>plikttrogna, rationella, kritiska och formella.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sv-SE" sz="1100" b="1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  <a:t>Implementeraren</a:t>
            </a: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  <a:t> är den sista typen och de delar sitt fokus på uppgifter med Analytikern och sin vilja att styra med Entusiasten.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Det gör att Implementeraren är: </a:t>
            </a: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styrande, resultatorienterade, effektiva beslutsfattare,</a:t>
            </a:r>
            <a:b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</a:b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pragmatiska, direkta och kan vara otåliga.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sv-SE" sz="1100" b="0" i="0" u="none" strike="noStrike" kern="0" cap="none" spc="0" normalizeH="0" baseline="0" noProof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Raleway" pitchFamily="2" charset="0"/>
              <a:cs typeface="Tahoma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sv-SE" sz="1100">
              <a:solidFill>
                <a:schemeClr val="bg2"/>
              </a:solidFill>
              <a:latin typeface="Raleway" pitchFamily="2" charset="0"/>
              <a:cs typeface="Tahom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sv-SE" sz="1100">
              <a:solidFill>
                <a:schemeClr val="bg2"/>
              </a:solidFill>
              <a:latin typeface="Raleway" pitchFamily="2" charset="0"/>
              <a:cs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507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EASI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är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en typologi som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utvecklades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2009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baserat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på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erfarenheter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från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de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tidigare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typologierna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MPA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och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MSA.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Definitionerna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från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tidigare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typologier har i stor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utsträckning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bibehållits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men har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utökats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och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är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mer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utvecklade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än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tidigare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.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Mer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information om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utvecklingen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av testet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finns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 i </a:t>
            </a:r>
            <a:r>
              <a:rPr lang="da-DK" dirty="0" err="1">
                <a:solidFill>
                  <a:srgbClr val="000000"/>
                </a:solidFill>
                <a:latin typeface="Calibri"/>
                <a:cs typeface="Tahoma"/>
              </a:rPr>
              <a:t>användarhandboken</a:t>
            </a:r>
            <a:r>
              <a:rPr lang="da-DK" dirty="0">
                <a:solidFill>
                  <a:srgbClr val="000000"/>
                </a:solidFill>
                <a:latin typeface="Calibri"/>
                <a:cs typeface="Tahom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70198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DC1CE-10EB-B5D8-0AA0-8190B3D29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F435148-D958-0D62-8958-0791E0BF6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5D1F3AB-B439-F1F4-83EC-A8427AD7F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83673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"Vi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uppför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oss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alla som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naiva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vetenskapsmän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"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är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taget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från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Heiders "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Theory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of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Naïve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Psychology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" (1958),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där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det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sägs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att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vi alla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försöker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relatera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observerbart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beteende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till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icke-observerbara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orsaker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("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Psychology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For A2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Level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", s. 17).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srgbClr val="000000"/>
              </a:solidFill>
              <a:cs typeface="Tahoma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FAE: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De personer som presenterade väderprognosen på 80- och 90-talet i amerikansk TV var – till skillnad från vad man kan tro – bara tillfälliga meteorologer. Ofta hade de varken arbetat med eller utbildat sig inom naturvetenskapen.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Icke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desto mindre har vi, på grund av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omständigheterna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och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det manuskript som de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använder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; en tendens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att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tro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att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 de har en stor </a:t>
            </a:r>
            <a:r>
              <a:rPr lang="da-DK" sz="900" dirty="0" err="1">
                <a:solidFill>
                  <a:srgbClr val="000000"/>
                </a:solidFill>
                <a:latin typeface="Calibri"/>
                <a:cs typeface="Tahoma"/>
              </a:rPr>
              <a:t>meteorologikunskap</a:t>
            </a:r>
            <a:r>
              <a:rPr lang="da-DK" sz="900" dirty="0">
                <a:solidFill>
                  <a:srgbClr val="000000"/>
                </a:solidFill>
                <a:latin typeface="Calibri"/>
                <a:cs typeface="Tahom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4032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EASI är ett normativt personlighetstest där man svarar på varje påstående ¨på en skala från ”Instämmer inte alls” till ”instämmer helt”.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Det är också en så kallad typologi, det betyder att vi har </a:t>
            </a:r>
            <a:r>
              <a:rPr lang="sv-SE" b="0" i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grupperat våra beteenden i kluster, i typer som testpersonens resultat jämförs mot.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0" i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Testet  är baserat på femfaktormodellen som ju är den personlighetsteori som är mest efterforskad vilket ger oss ett stabilt och tryggt test.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0" i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Resultatet kommer visas i en graf som är indelad i fyra olika typer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0" i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I det fullskaliga testet mäter vi både vad du uppvisar för beteenden i din tjänst idag och vilken typ av beteenden som skulle motivera dig, om du fick uppvisa dem.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b="0" i="0">
              <a:solidFill>
                <a:srgbClr val="000000"/>
              </a:solidFill>
              <a:effectLst/>
              <a:latin typeface="Poppins" panose="00000500000000000000" pitchFamily="2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712C7C1-CF36-4F8B-AE2E-CD4ECF7DE80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1630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Uppe till vänster har vi entusiasten,</a:t>
            </a:r>
          </a:p>
          <a:p>
            <a:r>
              <a:rPr lang="sv-SE"/>
              <a:t>Uppe till höger supportern</a:t>
            </a:r>
          </a:p>
          <a:p>
            <a:r>
              <a:rPr lang="sv-SE"/>
              <a:t>Nere till höger hittar vi analytikern</a:t>
            </a:r>
          </a:p>
          <a:p>
            <a:r>
              <a:rPr lang="sv-SE"/>
              <a:t>Och nere till vänster hittar vi implementeraren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712C7C1-CF36-4F8B-AE2E-CD4ECF7DE80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833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Uppe till vänster har vi entusiasten,</a:t>
            </a:r>
          </a:p>
          <a:p>
            <a:r>
              <a:rPr lang="sv-SE"/>
              <a:t>Uppe till höger supportern</a:t>
            </a:r>
          </a:p>
          <a:p>
            <a:r>
              <a:rPr lang="sv-SE"/>
              <a:t>Nere till höger hittar vi analytikern</a:t>
            </a:r>
          </a:p>
          <a:p>
            <a:r>
              <a:rPr lang="sv-SE"/>
              <a:t>Och nere till vänster hittar vi implementeraren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712C7C1-CF36-4F8B-AE2E-CD4ECF7DE80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798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Uppe till vänster har vi entusiasten,</a:t>
            </a:r>
          </a:p>
          <a:p>
            <a:r>
              <a:rPr lang="sv-SE"/>
              <a:t>Uppe till höger supportern</a:t>
            </a:r>
          </a:p>
          <a:p>
            <a:r>
              <a:rPr lang="sv-SE"/>
              <a:t>Nere till höger hittar vi analytikern</a:t>
            </a:r>
          </a:p>
          <a:p>
            <a:r>
              <a:rPr lang="sv-SE"/>
              <a:t>Och nere till vänster hittar vi implementeraren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712C7C1-CF36-4F8B-AE2E-CD4ECF7DE80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6188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f88252dc4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f88252dc4_0_20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Nu ska vi titta på de fyra typerna och deras mest framträdande beteenden: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sv-SE" b="1"/>
              <a:t>Entusiasten</a:t>
            </a:r>
            <a:r>
              <a:rPr lang="sv-SE"/>
              <a:t> har fokus på människor och vill styra. Det betyder att de: är </a:t>
            </a:r>
            <a:r>
              <a:rPr lang="sv-SE" sz="1100">
                <a:solidFill>
                  <a:schemeClr val="bg2"/>
                </a:solidFill>
                <a:latin typeface="Raleway" pitchFamily="2" charset="0"/>
                <a:cs typeface="Tahoma"/>
              </a:rPr>
              <a:t>upprymda, känsloladdade, utåtriktade, inflytelserika, </a:t>
            </a:r>
            <a:br>
              <a:rPr lang="sv-SE" sz="1100">
                <a:solidFill>
                  <a:schemeClr val="bg2"/>
                </a:solidFill>
                <a:latin typeface="Raleway" pitchFamily="2" charset="0"/>
                <a:cs typeface="Tahoma"/>
              </a:rPr>
            </a:br>
            <a:r>
              <a:rPr lang="sv-SE" sz="1100">
                <a:solidFill>
                  <a:schemeClr val="bg2"/>
                </a:solidFill>
                <a:latin typeface="Raleway" pitchFamily="2" charset="0"/>
                <a:cs typeface="Tahoma"/>
              </a:rPr>
              <a:t>experimenterande och spontana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sv-SE" sz="1100" b="1">
                <a:solidFill>
                  <a:schemeClr val="bg2"/>
                </a:solidFill>
                <a:latin typeface="Raleway" pitchFamily="2" charset="0"/>
                <a:cs typeface="Tahoma"/>
              </a:rPr>
              <a:t>Supportern</a:t>
            </a:r>
            <a:r>
              <a:rPr lang="sv-SE" sz="1100">
                <a:solidFill>
                  <a:schemeClr val="bg2"/>
                </a:solidFill>
                <a:latin typeface="Raleway" pitchFamily="2" charset="0"/>
                <a:cs typeface="Tahoma"/>
              </a:rPr>
              <a:t> har också fokus på människor men vill delta och det ger att dem:  kan vara </a:t>
            </a: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känsliga,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är empatiska, välkomnande, harmonisökande, tålmodiga och så söker  de gemenskap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sv-SE" sz="1100" b="1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Analytikern</a:t>
            </a: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 delar viljan att delta med supportern, men de har sitt fokus på uppgifter. Det gör att de: är </a:t>
            </a: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  <a:t>betänksamma, systematiska,</a:t>
            </a:r>
            <a:b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</a:b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  <a:t>plikttrogna, rationella, kritiska och formella.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sv-SE" sz="1100" b="1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  <a:t>Implementeraren</a:t>
            </a: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  <a:t> är den sista typen och de delar sitt fokus på uppgifter med Analytikern och sin vilja att styra med Entusiasten.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Det gör att Implementeraren är: </a:t>
            </a: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styrande, resultatorienterade, effektiva beslutsfattare,</a:t>
            </a:r>
            <a:b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</a:br>
            <a:r>
              <a:rPr kumimoji="0" lang="sv-SE" sz="11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pragmatiska, direkta och kan vara otåliga.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sv-SE" sz="1100" b="0" i="0" u="none" strike="noStrike" kern="0" cap="none" spc="0" normalizeH="0" baseline="0" noProof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Raleway" pitchFamily="2" charset="0"/>
              <a:cs typeface="Tahoma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sv-SE" sz="1100">
              <a:solidFill>
                <a:schemeClr val="bg2"/>
              </a:solidFill>
              <a:latin typeface="Raleway" pitchFamily="2" charset="0"/>
              <a:cs typeface="Tahom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sv-SE" sz="1100">
              <a:solidFill>
                <a:schemeClr val="bg2"/>
              </a:solidFill>
              <a:latin typeface="Raleway" pitchFamily="2" charset="0"/>
              <a:cs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14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742268-F6E6-40CD-B264-25E2F12CDEFB}" type="slidenum">
              <a:rPr lang="sv-SE" smtClean="0"/>
              <a:pPr/>
              <a:t>14</a:t>
            </a:fld>
            <a:endParaRPr lang="sv-SE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0"/>
            <a:ext cx="3946525" cy="2220913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972" y="3075607"/>
            <a:ext cx="3061831" cy="18907020"/>
          </a:xfrm>
          <a:noFill/>
          <a:ln/>
        </p:spPr>
        <p:txBody>
          <a:bodyPr/>
          <a:lstStyle/>
          <a:p>
            <a:pPr eaLnBrk="1" hangingPunct="1"/>
            <a:r>
              <a:rPr lang="sv-SE"/>
              <a:t>Så till vår skala eller graf som den heter. Varje ring i grafen representerar en allt större del av normgruppen vilket kallas för percentiler.</a:t>
            </a:r>
          </a:p>
          <a:p>
            <a:pPr eaLnBrk="1" hangingPunct="1"/>
            <a:r>
              <a:rPr lang="sv-SE"/>
              <a:t>Vi har 0 precis i mitten och sen följer 20, 40. 60, 80 och 100:e percentilen. En person som har ett beteende utanför den 80:e percentilen kommer uppvisa ett mer utpräglat beteende än beskrivningen och om man ligger under så blir den allt mer nedtonad.</a:t>
            </a:r>
          </a:p>
          <a:p>
            <a:pPr eaLnBrk="1" hangingPunct="1"/>
            <a:r>
              <a:rPr lang="sv-SE"/>
              <a:t>Nu ska vi gå igenom axlarna i grafen</a:t>
            </a:r>
            <a:endParaRPr lang="da-DK"/>
          </a:p>
        </p:txBody>
      </p:sp>
      <p:sp>
        <p:nvSpPr>
          <p:cNvPr id="2" name="Platshållare fö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CCF42AC-C8A6-41D9-B9C3-E5640A25CB10}" type="datetime6">
              <a:rPr lang="sv-SE" smtClean="0"/>
              <a:t>september 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842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9" name="Google Shape;8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" name="Google Shape;93;p9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4" name="Google Shape;94;p9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9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9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4099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" name="Google Shape;52;p5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" name="Google Shape;53;p5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5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5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2B3559F5-356A-478D-BA95-B6E57867C3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2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15941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" name="Google Shape;40;p4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4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9F0C78AF-3F42-4142-8FD3-DACF3922BF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5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" name="Google Shape;52;p5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" name="Google Shape;53;p5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5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5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2B3559F5-356A-478D-BA95-B6E57867C3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1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8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3" name="Google Shape;83;p8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8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8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B4DE7AF-1000-4EC9-B684-8605F35BA1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1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2" name="Google Shape;122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1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2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p12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8" name="Google Shape;128;p12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9" name="Google Shape;129;p12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12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12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95E84A3-FDFF-42F9-80AE-1CF544ACDD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41" name="Google Shape;141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14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6" name="Google Shape;146;p14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7" name="Google Shape;147;p14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14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14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8F01383C-2DD8-4CD8-B08C-251DB43A8B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7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ASI Tex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5" y="141828"/>
            <a:ext cx="3836710" cy="448092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60462" y="144658"/>
            <a:ext cx="3837600" cy="448092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sp>
        <p:nvSpPr>
          <p:cNvPr id="5" name="TextBox 4"/>
          <p:cNvSpPr txBox="1"/>
          <p:nvPr userDrawn="1"/>
        </p:nvSpPr>
        <p:spPr>
          <a:xfrm>
            <a:off x="330888" y="4062316"/>
            <a:ext cx="19046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b="1">
                <a:solidFill>
                  <a:schemeClr val="bg1"/>
                </a:solidFill>
                <a:latin typeface="Tw Cen MT"/>
                <a:cs typeface="Tw Cen MT"/>
              </a:rPr>
              <a:t>IDENTIFIERA</a:t>
            </a:r>
            <a:r>
              <a:rPr lang="en-US" sz="1080" b="1" baseline="0">
                <a:solidFill>
                  <a:schemeClr val="bg1"/>
                </a:solidFill>
                <a:latin typeface="Tw Cen MT"/>
                <a:cs typeface="Tw Cen MT"/>
              </a:rPr>
              <a:t> OMRÅDEN FÖR </a:t>
            </a:r>
            <a:br>
              <a:rPr lang="en-US" sz="1080" b="1" baseline="0">
                <a:solidFill>
                  <a:schemeClr val="bg1"/>
                </a:solidFill>
                <a:latin typeface="Tw Cen MT"/>
                <a:cs typeface="Tw Cen MT"/>
              </a:rPr>
            </a:br>
            <a:r>
              <a:rPr lang="en-US" sz="1080" b="1" baseline="0">
                <a:solidFill>
                  <a:schemeClr val="bg1"/>
                </a:solidFill>
                <a:latin typeface="Tw Cen MT"/>
                <a:cs typeface="Tw Cen MT"/>
              </a:rPr>
              <a:t>UTVECKLING OCH TRÄNING</a:t>
            </a:r>
          </a:p>
          <a:p>
            <a:endParaRPr lang="en-GB" sz="1080" b="1">
              <a:solidFill>
                <a:schemeClr val="bg1"/>
              </a:solidFill>
              <a:latin typeface="Tw Cen MT"/>
              <a:cs typeface="Tw Cen MT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0218" y="361206"/>
            <a:ext cx="1209675" cy="634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43809" y="3608665"/>
            <a:ext cx="923925" cy="78867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283968" y="433113"/>
            <a:ext cx="4392488" cy="395323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latin typeface="Franklin Gothic Book"/>
                <a:cs typeface="Franklin Gothic Book"/>
              </a:defRPr>
            </a:lvl1pPr>
            <a:lvl2pPr>
              <a:defRPr sz="1440">
                <a:latin typeface="Franklin Gothic Book"/>
                <a:cs typeface="Franklin Gothic Book"/>
              </a:defRPr>
            </a:lvl2pPr>
            <a:lvl3pPr>
              <a:defRPr sz="1440">
                <a:latin typeface="Franklin Gothic Book"/>
                <a:cs typeface="Franklin Gothic Book"/>
              </a:defRPr>
            </a:lvl3pPr>
            <a:lvl4pPr>
              <a:defRPr sz="1440">
                <a:latin typeface="Franklin Gothic Book"/>
                <a:cs typeface="Franklin Gothic Book"/>
              </a:defRPr>
            </a:lvl4pPr>
            <a:lvl5pPr>
              <a:defRPr sz="144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9995FEF-B7DB-45C4-8774-893556814F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22810" y="4655433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2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Chapter 1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9895" y="140332"/>
            <a:ext cx="8830800" cy="4484160"/>
          </a:xfrm>
          <a:prstGeom prst="rect">
            <a:avLst/>
          </a:prstGeom>
        </p:spPr>
        <p:txBody>
          <a:bodyPr vert="horz"/>
          <a:lstStyle/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07505" y="0"/>
            <a:ext cx="4447967" cy="895690"/>
          </a:xfrm>
          <a:prstGeom prst="rect">
            <a:avLst/>
          </a:prstGeom>
          <a:solidFill>
            <a:srgbClr val="EDEDED"/>
          </a:solidFill>
        </p:spPr>
        <p:txBody>
          <a:bodyPr vert="horz" wrap="none" lIns="180000" tIns="180000" rIns="180000" bIns="360000">
            <a:spAutoFit/>
          </a:bodyPr>
          <a:lstStyle>
            <a:lvl1pPr marL="0" indent="0">
              <a:buNone/>
              <a:defRPr sz="1980" b="1" cap="all">
                <a:solidFill>
                  <a:srgbClr val="3D4955"/>
                </a:solidFill>
                <a:latin typeface="Tw Cen MT"/>
                <a:cs typeface="Tw Cen MT"/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1658" y="552753"/>
            <a:ext cx="360000" cy="16200"/>
          </a:xfrm>
          <a:prstGeom prst="rect">
            <a:avLst/>
          </a:prstGeom>
          <a:ln w="21590">
            <a:solidFill>
              <a:schemeClr val="accent2"/>
            </a:solidFill>
            <a:miter lim="800000"/>
          </a:ln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20" kern="100">
                <a:solidFill>
                  <a:schemeClr val="bg1">
                    <a:alpha val="0"/>
                  </a:schemeClr>
                </a:solidFill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536" y="1015842"/>
            <a:ext cx="3960812" cy="337042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  <a:lvl2pPr>
              <a:defRPr sz="1440">
                <a:solidFill>
                  <a:schemeClr val="bg1"/>
                </a:solidFill>
                <a:latin typeface="Franklin Gothic Book"/>
                <a:cs typeface="Franklin Gothic Book"/>
              </a:defRPr>
            </a:lvl2pPr>
            <a:lvl3pPr>
              <a:defRPr sz="1440">
                <a:solidFill>
                  <a:schemeClr val="bg1"/>
                </a:solidFill>
                <a:latin typeface="Franklin Gothic Book"/>
                <a:cs typeface="Franklin Gothic Book"/>
              </a:defRPr>
            </a:lvl3pPr>
            <a:lvl4pPr>
              <a:defRPr sz="1440">
                <a:solidFill>
                  <a:schemeClr val="bg1"/>
                </a:solidFill>
                <a:latin typeface="Franklin Gothic Book"/>
                <a:cs typeface="Franklin Gothic Book"/>
              </a:defRPr>
            </a:lvl4pPr>
            <a:lvl5pPr>
              <a:defRPr sz="1440">
                <a:solidFill>
                  <a:schemeClr val="bg1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8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8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3" name="Google Shape;83;p8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8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8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B4DE7AF-1000-4EC9-B684-8605F35BA1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99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0" name="Google Shape;100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" name="Google Shape;105;p10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6" name="Google Shape;106;p10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10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0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709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Section Header_alt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7" descr="shutterstock_31891705.jpg"/>
          <p:cNvPicPr preferRelativeResize="0"/>
          <p:nvPr userDrawn="1"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7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" name="Google Shape;69;p7">
            <a:hlinkClick r:id="rId3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7">
            <a:hlinkClick r:id="rId3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7">
            <a:hlinkClick r:id="rId3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7EDCB153-2199-4003-90A8-4C14BE4409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22810" y="4655433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9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53151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>
  <p:cSld name="Title slide_alt1">
    <p:bg>
      <p:bgPr>
        <a:solidFill>
          <a:schemeClr val="l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" name="Google Shape;25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3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" name="Google Shape;31;p3">
            <a:hlinkClick r:id="rId3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>
            <a:hlinkClick r:id="rId3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>
            <a:hlinkClick r:id="rId3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9876C72C-389F-4D3B-8D4C-13CFBF4BE8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1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" name="Google Shape;40;p4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4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9F0C78AF-3F42-4142-8FD3-DACF3922BF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6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" name="Google Shape;52;p5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" name="Google Shape;53;p5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5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5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671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8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3" name="Google Shape;83;p8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8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8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5875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11" name="Google Shape;111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11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" name="Google Shape;115;p11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6" name="Google Shape;116;p11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11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" name="Google Shape;118;p11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7439F507-0267-467A-9AD1-F3025D9513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41" name="Google Shape;141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14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6" name="Google Shape;146;p14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7" name="Google Shape;147;p14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14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14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8F01383C-2DD8-4CD8-B08C-251DB43A8B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page 1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07505" y="0"/>
            <a:ext cx="3967066" cy="895690"/>
          </a:xfrm>
          <a:prstGeom prst="rect">
            <a:avLst/>
          </a:prstGeom>
          <a:solidFill>
            <a:srgbClr val="EDEDED"/>
          </a:solidFill>
        </p:spPr>
        <p:txBody>
          <a:bodyPr vert="horz" wrap="none" lIns="180000" tIns="180000" rIns="180000" bIns="360000">
            <a:spAutoFit/>
          </a:bodyPr>
          <a:lstStyle>
            <a:lvl1pPr marL="0" indent="0">
              <a:buNone/>
              <a:defRPr sz="1980" b="1" cap="all">
                <a:solidFill>
                  <a:srgbClr val="3D4955"/>
                </a:solidFill>
                <a:latin typeface="Tw Cen MT"/>
                <a:cs typeface="Tw Cen MT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1658" y="552753"/>
            <a:ext cx="360000" cy="16200"/>
          </a:xfrm>
          <a:prstGeom prst="rect">
            <a:avLst/>
          </a:prstGeom>
          <a:ln w="21590">
            <a:solidFill>
              <a:schemeClr val="accent2"/>
            </a:solidFill>
            <a:miter lim="800000"/>
          </a:ln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20" kern="100">
                <a:solidFill>
                  <a:schemeClr val="bg1">
                    <a:alpha val="0"/>
                  </a:schemeClr>
                </a:solidFill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536" y="1015842"/>
            <a:ext cx="8280920" cy="337042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latin typeface="Franklin Gothic Book"/>
                <a:cs typeface="Franklin Gothic Book"/>
              </a:defRPr>
            </a:lvl1pPr>
            <a:lvl2pPr>
              <a:defRPr sz="1440">
                <a:latin typeface="Franklin Gothic Book"/>
                <a:cs typeface="Franklin Gothic Book"/>
              </a:defRPr>
            </a:lvl2pPr>
            <a:lvl3pPr>
              <a:defRPr sz="1440">
                <a:latin typeface="Franklin Gothic Book"/>
                <a:cs typeface="Franklin Gothic Book"/>
              </a:defRPr>
            </a:lvl3pPr>
            <a:lvl4pPr>
              <a:defRPr sz="1440">
                <a:latin typeface="Franklin Gothic Book"/>
                <a:cs typeface="Franklin Gothic Book"/>
              </a:defRPr>
            </a:lvl4pPr>
            <a:lvl5pPr>
              <a:defRPr sz="144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B710749-C038-4600-86C2-6A668CEE22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7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41" name="Google Shape;141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14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6" name="Google Shape;146;p14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7" name="Google Shape;147;p14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14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14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8F01383C-2DD8-4CD8-B08C-251DB43A8B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ASI Tex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5" y="141828"/>
            <a:ext cx="3836710" cy="448092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60462" y="144658"/>
            <a:ext cx="3837600" cy="448092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sp>
        <p:nvSpPr>
          <p:cNvPr id="5" name="TextBox 4"/>
          <p:cNvSpPr txBox="1"/>
          <p:nvPr userDrawn="1"/>
        </p:nvSpPr>
        <p:spPr>
          <a:xfrm>
            <a:off x="330888" y="4062316"/>
            <a:ext cx="19046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b="1">
                <a:solidFill>
                  <a:schemeClr val="bg1"/>
                </a:solidFill>
                <a:latin typeface="Tw Cen MT"/>
                <a:cs typeface="Tw Cen MT"/>
              </a:rPr>
              <a:t>IDENTIFIERA</a:t>
            </a:r>
            <a:r>
              <a:rPr lang="en-US" sz="1080" b="1" baseline="0">
                <a:solidFill>
                  <a:schemeClr val="bg1"/>
                </a:solidFill>
                <a:latin typeface="Tw Cen MT"/>
                <a:cs typeface="Tw Cen MT"/>
              </a:rPr>
              <a:t> OMRÅDEN FÖR </a:t>
            </a:r>
            <a:br>
              <a:rPr lang="en-US" sz="1080" b="1" baseline="0">
                <a:solidFill>
                  <a:schemeClr val="bg1"/>
                </a:solidFill>
                <a:latin typeface="Tw Cen MT"/>
                <a:cs typeface="Tw Cen MT"/>
              </a:rPr>
            </a:br>
            <a:r>
              <a:rPr lang="en-US" sz="1080" b="1" baseline="0">
                <a:solidFill>
                  <a:schemeClr val="bg1"/>
                </a:solidFill>
                <a:latin typeface="Tw Cen MT"/>
                <a:cs typeface="Tw Cen MT"/>
              </a:rPr>
              <a:t>UTVECKLING OCH TRÄNING</a:t>
            </a:r>
          </a:p>
          <a:p>
            <a:endParaRPr lang="en-GB" sz="1080" b="1">
              <a:solidFill>
                <a:schemeClr val="bg1"/>
              </a:solidFill>
              <a:latin typeface="Tw Cen MT"/>
              <a:cs typeface="Tw Cen MT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0218" y="361206"/>
            <a:ext cx="1209675" cy="634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43809" y="3608665"/>
            <a:ext cx="923925" cy="78867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283968" y="433113"/>
            <a:ext cx="4392488" cy="395323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latin typeface="Franklin Gothic Book"/>
                <a:cs typeface="Franklin Gothic Book"/>
              </a:defRPr>
            </a:lvl1pPr>
            <a:lvl2pPr>
              <a:defRPr sz="1440">
                <a:latin typeface="Franklin Gothic Book"/>
                <a:cs typeface="Franklin Gothic Book"/>
              </a:defRPr>
            </a:lvl2pPr>
            <a:lvl3pPr>
              <a:defRPr sz="1440">
                <a:latin typeface="Franklin Gothic Book"/>
                <a:cs typeface="Franklin Gothic Book"/>
              </a:defRPr>
            </a:lvl3pPr>
            <a:lvl4pPr>
              <a:defRPr sz="1440">
                <a:latin typeface="Franklin Gothic Book"/>
                <a:cs typeface="Franklin Gothic Book"/>
              </a:defRPr>
            </a:lvl4pPr>
            <a:lvl5pPr>
              <a:defRPr sz="144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9995FEF-B7DB-45C4-8774-893556814F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22810" y="4655433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TOC">
    <p:bg>
      <p:bgPr>
        <a:solidFill>
          <a:schemeClr val="dk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>
            <a:spLocks noGrp="1"/>
          </p:cNvSpPr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Konfidentiell</a:t>
            </a:r>
            <a:endParaRPr sz="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p16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16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sz="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87744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" name="Google Shape;40;p4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4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9F0C78AF-3F42-4142-8FD3-DACF3922BF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4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" name="Google Shape;52;p5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" name="Google Shape;53;p5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5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5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2B3559F5-356A-478D-BA95-B6E57867C3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8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3" name="Google Shape;83;p8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8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8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B4DE7AF-1000-4EC9-B684-8605F35BA1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1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41" name="Google Shape;141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14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6" name="Google Shape;146;p14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7" name="Google Shape;147;p14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14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14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8F01383C-2DD8-4CD8-B08C-251DB43A8B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1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page 1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07505" y="0"/>
            <a:ext cx="3967066" cy="895690"/>
          </a:xfrm>
          <a:prstGeom prst="rect">
            <a:avLst/>
          </a:prstGeom>
          <a:solidFill>
            <a:srgbClr val="EDEDED"/>
          </a:solidFill>
        </p:spPr>
        <p:txBody>
          <a:bodyPr vert="horz" wrap="none" lIns="180000" tIns="180000" rIns="180000" bIns="360000">
            <a:spAutoFit/>
          </a:bodyPr>
          <a:lstStyle>
            <a:lvl1pPr marL="0" indent="0">
              <a:buNone/>
              <a:defRPr sz="1980" b="1" cap="all">
                <a:solidFill>
                  <a:srgbClr val="3D4955"/>
                </a:solidFill>
                <a:latin typeface="Tw Cen MT"/>
                <a:cs typeface="Tw Cen MT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1658" y="552753"/>
            <a:ext cx="360000" cy="16200"/>
          </a:xfrm>
          <a:prstGeom prst="rect">
            <a:avLst/>
          </a:prstGeom>
          <a:ln w="21590">
            <a:solidFill>
              <a:schemeClr val="accent2"/>
            </a:solidFill>
            <a:miter lim="800000"/>
          </a:ln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20" kern="100">
                <a:solidFill>
                  <a:schemeClr val="bg1">
                    <a:alpha val="0"/>
                  </a:schemeClr>
                </a:solidFill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536" y="1015842"/>
            <a:ext cx="8280920" cy="337042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latin typeface="Franklin Gothic Book"/>
                <a:cs typeface="Franklin Gothic Book"/>
              </a:defRPr>
            </a:lvl1pPr>
            <a:lvl2pPr>
              <a:defRPr sz="1440">
                <a:latin typeface="Franklin Gothic Book"/>
                <a:cs typeface="Franklin Gothic Book"/>
              </a:defRPr>
            </a:lvl2pPr>
            <a:lvl3pPr>
              <a:defRPr sz="1440">
                <a:latin typeface="Franklin Gothic Book"/>
                <a:cs typeface="Franklin Gothic Book"/>
              </a:defRPr>
            </a:lvl3pPr>
            <a:lvl4pPr>
              <a:defRPr sz="1440">
                <a:latin typeface="Franklin Gothic Book"/>
                <a:cs typeface="Franklin Gothic Book"/>
              </a:defRPr>
            </a:lvl4pPr>
            <a:lvl5pPr>
              <a:defRPr sz="144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B710749-C038-4600-86C2-6A668CEE22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9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ASI Tex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5" y="141828"/>
            <a:ext cx="3836710" cy="448092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60462" y="144658"/>
            <a:ext cx="3837600" cy="448092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sp>
        <p:nvSpPr>
          <p:cNvPr id="5" name="TextBox 4"/>
          <p:cNvSpPr txBox="1"/>
          <p:nvPr userDrawn="1"/>
        </p:nvSpPr>
        <p:spPr>
          <a:xfrm>
            <a:off x="330888" y="4062316"/>
            <a:ext cx="19046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b="1">
                <a:solidFill>
                  <a:schemeClr val="bg1"/>
                </a:solidFill>
                <a:latin typeface="Tw Cen MT"/>
                <a:cs typeface="Tw Cen MT"/>
              </a:rPr>
              <a:t>IDENTIFIERA</a:t>
            </a:r>
            <a:r>
              <a:rPr lang="en-US" sz="1080" b="1" baseline="0">
                <a:solidFill>
                  <a:schemeClr val="bg1"/>
                </a:solidFill>
                <a:latin typeface="Tw Cen MT"/>
                <a:cs typeface="Tw Cen MT"/>
              </a:rPr>
              <a:t> OMRÅDEN FÖR </a:t>
            </a:r>
            <a:br>
              <a:rPr lang="en-US" sz="1080" b="1" baseline="0">
                <a:solidFill>
                  <a:schemeClr val="bg1"/>
                </a:solidFill>
                <a:latin typeface="Tw Cen MT"/>
                <a:cs typeface="Tw Cen MT"/>
              </a:rPr>
            </a:br>
            <a:r>
              <a:rPr lang="en-US" sz="1080" b="1" baseline="0">
                <a:solidFill>
                  <a:schemeClr val="bg1"/>
                </a:solidFill>
                <a:latin typeface="Tw Cen MT"/>
                <a:cs typeface="Tw Cen MT"/>
              </a:rPr>
              <a:t>UTVECKLING OCH TRÄNING</a:t>
            </a:r>
          </a:p>
          <a:p>
            <a:endParaRPr lang="en-GB" sz="1080" b="1">
              <a:solidFill>
                <a:schemeClr val="bg1"/>
              </a:solidFill>
              <a:latin typeface="Tw Cen MT"/>
              <a:cs typeface="Tw Cen MT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0218" y="361206"/>
            <a:ext cx="1209675" cy="634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43809" y="3608665"/>
            <a:ext cx="923925" cy="78867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283968" y="433113"/>
            <a:ext cx="4392488" cy="395323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latin typeface="Franklin Gothic Book"/>
                <a:cs typeface="Franklin Gothic Book"/>
              </a:defRPr>
            </a:lvl1pPr>
            <a:lvl2pPr>
              <a:defRPr sz="1440">
                <a:latin typeface="Franklin Gothic Book"/>
                <a:cs typeface="Franklin Gothic Book"/>
              </a:defRPr>
            </a:lvl2pPr>
            <a:lvl3pPr>
              <a:defRPr sz="1440">
                <a:latin typeface="Franklin Gothic Book"/>
                <a:cs typeface="Franklin Gothic Book"/>
              </a:defRPr>
            </a:lvl3pPr>
            <a:lvl4pPr>
              <a:defRPr sz="1440">
                <a:latin typeface="Franklin Gothic Book"/>
                <a:cs typeface="Franklin Gothic Book"/>
              </a:defRPr>
            </a:lvl4pPr>
            <a:lvl5pPr>
              <a:defRPr sz="144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1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Section Header_alt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7" descr="shutterstock_31891705.jpg"/>
          <p:cNvPicPr preferRelativeResize="0"/>
          <p:nvPr userDrawn="1"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7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" name="Google Shape;69;p7">
            <a:hlinkClick r:id="rId3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7">
            <a:hlinkClick r:id="rId3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7">
            <a:hlinkClick r:id="rId3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7EDCB153-2199-4003-90A8-4C14BE4409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22810" y="4655433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8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Chapter 1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9895" y="140332"/>
            <a:ext cx="8830800" cy="4484160"/>
          </a:xfrm>
          <a:prstGeom prst="rect">
            <a:avLst/>
          </a:prstGeom>
        </p:spPr>
        <p:txBody>
          <a:bodyPr vert="horz"/>
          <a:lstStyle/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07505" y="0"/>
            <a:ext cx="4447967" cy="895690"/>
          </a:xfrm>
          <a:prstGeom prst="rect">
            <a:avLst/>
          </a:prstGeom>
          <a:solidFill>
            <a:srgbClr val="EDEDED"/>
          </a:solidFill>
        </p:spPr>
        <p:txBody>
          <a:bodyPr vert="horz" wrap="none" lIns="180000" tIns="180000" rIns="180000" bIns="360000">
            <a:spAutoFit/>
          </a:bodyPr>
          <a:lstStyle>
            <a:lvl1pPr marL="0" indent="0">
              <a:buNone/>
              <a:defRPr sz="1980" b="1" cap="all">
                <a:solidFill>
                  <a:srgbClr val="3D4955"/>
                </a:solidFill>
                <a:latin typeface="Tw Cen MT"/>
                <a:cs typeface="Tw Cen MT"/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1658" y="552753"/>
            <a:ext cx="360000" cy="16200"/>
          </a:xfrm>
          <a:prstGeom prst="rect">
            <a:avLst/>
          </a:prstGeom>
          <a:ln w="21590">
            <a:solidFill>
              <a:schemeClr val="accent2"/>
            </a:solidFill>
            <a:miter lim="800000"/>
          </a:ln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20" kern="100">
                <a:solidFill>
                  <a:schemeClr val="bg1">
                    <a:alpha val="0"/>
                  </a:schemeClr>
                </a:solidFill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536" y="1015842"/>
            <a:ext cx="3960812" cy="337042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  <a:lvl2pPr>
              <a:defRPr sz="1440">
                <a:solidFill>
                  <a:schemeClr val="bg1"/>
                </a:solidFill>
                <a:latin typeface="Franklin Gothic Book"/>
                <a:cs typeface="Franklin Gothic Book"/>
              </a:defRPr>
            </a:lvl2pPr>
            <a:lvl3pPr>
              <a:defRPr sz="1440">
                <a:solidFill>
                  <a:schemeClr val="bg1"/>
                </a:solidFill>
                <a:latin typeface="Franklin Gothic Book"/>
                <a:cs typeface="Franklin Gothic Book"/>
              </a:defRPr>
            </a:lvl3pPr>
            <a:lvl4pPr>
              <a:defRPr sz="1440">
                <a:solidFill>
                  <a:schemeClr val="bg1"/>
                </a:solidFill>
                <a:latin typeface="Franklin Gothic Book"/>
                <a:cs typeface="Franklin Gothic Book"/>
              </a:defRPr>
            </a:lvl4pPr>
            <a:lvl5pPr>
              <a:defRPr sz="1440">
                <a:solidFill>
                  <a:schemeClr val="bg1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ASI Tex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5" y="141828"/>
            <a:ext cx="3836710" cy="448092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60462" y="144658"/>
            <a:ext cx="3837600" cy="448092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sp>
        <p:nvSpPr>
          <p:cNvPr id="5" name="TextBox 4"/>
          <p:cNvSpPr txBox="1"/>
          <p:nvPr userDrawn="1"/>
        </p:nvSpPr>
        <p:spPr>
          <a:xfrm>
            <a:off x="330888" y="4062316"/>
            <a:ext cx="19046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b="1">
                <a:solidFill>
                  <a:schemeClr val="bg1"/>
                </a:solidFill>
                <a:latin typeface="Tw Cen MT"/>
                <a:cs typeface="Tw Cen MT"/>
              </a:rPr>
              <a:t>IDENTIFIERA</a:t>
            </a:r>
            <a:r>
              <a:rPr lang="en-US" sz="1080" b="1" baseline="0">
                <a:solidFill>
                  <a:schemeClr val="bg1"/>
                </a:solidFill>
                <a:latin typeface="Tw Cen MT"/>
                <a:cs typeface="Tw Cen MT"/>
              </a:rPr>
              <a:t> OMRÅDEN FÖR </a:t>
            </a:r>
            <a:br>
              <a:rPr lang="en-US" sz="1080" b="1" baseline="0">
                <a:solidFill>
                  <a:schemeClr val="bg1"/>
                </a:solidFill>
                <a:latin typeface="Tw Cen MT"/>
                <a:cs typeface="Tw Cen MT"/>
              </a:rPr>
            </a:br>
            <a:r>
              <a:rPr lang="en-US" sz="1080" b="1" baseline="0">
                <a:solidFill>
                  <a:schemeClr val="bg1"/>
                </a:solidFill>
                <a:latin typeface="Tw Cen MT"/>
                <a:cs typeface="Tw Cen MT"/>
              </a:rPr>
              <a:t>UTVECKLING OCH TRÄNING</a:t>
            </a:r>
          </a:p>
          <a:p>
            <a:endParaRPr lang="en-GB" sz="1080" b="1">
              <a:solidFill>
                <a:schemeClr val="bg1"/>
              </a:solidFill>
              <a:latin typeface="Tw Cen MT"/>
              <a:cs typeface="Tw Cen MT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0218" y="361206"/>
            <a:ext cx="1209675" cy="634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43809" y="3608665"/>
            <a:ext cx="923925" cy="78867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283968" y="433113"/>
            <a:ext cx="4392488" cy="395323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latin typeface="Franklin Gothic Book"/>
                <a:cs typeface="Franklin Gothic Book"/>
              </a:defRPr>
            </a:lvl1pPr>
            <a:lvl2pPr>
              <a:defRPr sz="1440">
                <a:latin typeface="Franklin Gothic Book"/>
                <a:cs typeface="Franklin Gothic Book"/>
              </a:defRPr>
            </a:lvl2pPr>
            <a:lvl3pPr>
              <a:defRPr sz="1440">
                <a:latin typeface="Franklin Gothic Book"/>
                <a:cs typeface="Franklin Gothic Book"/>
              </a:defRPr>
            </a:lvl3pPr>
            <a:lvl4pPr>
              <a:defRPr sz="1440">
                <a:latin typeface="Franklin Gothic Book"/>
                <a:cs typeface="Franklin Gothic Book"/>
              </a:defRPr>
            </a:lvl4pPr>
            <a:lvl5pPr>
              <a:defRPr sz="144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9995FEF-B7DB-45C4-8774-893556814F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22810" y="4655433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7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page 1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07505" y="0"/>
            <a:ext cx="3967066" cy="895690"/>
          </a:xfrm>
          <a:prstGeom prst="rect">
            <a:avLst/>
          </a:prstGeom>
          <a:solidFill>
            <a:srgbClr val="EDEDED"/>
          </a:solidFill>
        </p:spPr>
        <p:txBody>
          <a:bodyPr vert="horz" wrap="none" lIns="180000" tIns="180000" rIns="180000" bIns="360000">
            <a:spAutoFit/>
          </a:bodyPr>
          <a:lstStyle>
            <a:lvl1pPr marL="0" indent="0">
              <a:buNone/>
              <a:defRPr sz="1980" b="1" cap="all">
                <a:solidFill>
                  <a:srgbClr val="3D4955"/>
                </a:solidFill>
                <a:latin typeface="Tw Cen MT"/>
                <a:cs typeface="Tw Cen MT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593896" y="141466"/>
            <a:ext cx="4392488" cy="4484160"/>
          </a:xfrm>
          <a:prstGeom prst="rect">
            <a:avLst/>
          </a:prstGeom>
        </p:spPr>
        <p:txBody>
          <a:bodyPr vert="horz"/>
          <a:lstStyle/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1658" y="552753"/>
            <a:ext cx="360000" cy="16200"/>
          </a:xfrm>
          <a:prstGeom prst="rect">
            <a:avLst/>
          </a:prstGeom>
          <a:ln w="21590">
            <a:solidFill>
              <a:schemeClr val="accent2"/>
            </a:solidFill>
            <a:miter lim="800000"/>
          </a:ln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20" kern="100">
                <a:solidFill>
                  <a:schemeClr val="bg1">
                    <a:alpha val="0"/>
                  </a:schemeClr>
                </a:solidFill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536" y="1015842"/>
            <a:ext cx="3960812" cy="337042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latin typeface="Franklin Gothic Book"/>
                <a:cs typeface="Franklin Gothic Book"/>
              </a:defRPr>
            </a:lvl1pPr>
            <a:lvl2pPr>
              <a:defRPr sz="1440">
                <a:latin typeface="Franklin Gothic Book"/>
                <a:cs typeface="Franklin Gothic Book"/>
              </a:defRPr>
            </a:lvl2pPr>
            <a:lvl3pPr>
              <a:defRPr sz="1440">
                <a:latin typeface="Franklin Gothic Book"/>
                <a:cs typeface="Franklin Gothic Book"/>
              </a:defRPr>
            </a:lvl3pPr>
            <a:lvl4pPr>
              <a:defRPr sz="1440">
                <a:latin typeface="Franklin Gothic Book"/>
                <a:cs typeface="Franklin Gothic Book"/>
              </a:defRPr>
            </a:lvl4pPr>
            <a:lvl5pPr>
              <a:defRPr sz="144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7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buFont typeface="Calibri" pitchFamily="34" charset="0"/>
              <a:buChar char="–"/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DF6F-700B-47E0-94DD-39F6A5C76A99}" type="datetime1">
              <a:rPr lang="da-DK" smtClean="0"/>
              <a:pPr/>
              <a:t>26-09-2024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E17E9-5190-44E4-AF65-32DD0B603DBD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84002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52BDB-25BB-4863-AC89-5561ED0EBD5E}" type="datetime1">
              <a:rPr lang="da-DK" smtClean="0"/>
              <a:pPr/>
              <a:t>26-09-2024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E17E9-5190-44E4-AF65-32DD0B603DBD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285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page 2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07505" y="0"/>
            <a:ext cx="3967066" cy="895690"/>
          </a:xfrm>
          <a:prstGeom prst="rect">
            <a:avLst/>
          </a:prstGeom>
          <a:solidFill>
            <a:srgbClr val="EDEDED"/>
          </a:solidFill>
        </p:spPr>
        <p:txBody>
          <a:bodyPr vert="horz" wrap="none" lIns="180000" tIns="180000" rIns="180000" bIns="360000">
            <a:spAutoFit/>
          </a:bodyPr>
          <a:lstStyle>
            <a:lvl1pPr marL="0" indent="0">
              <a:buNone/>
              <a:defRPr sz="1980" b="1" cap="all">
                <a:solidFill>
                  <a:srgbClr val="3D4955"/>
                </a:solidFill>
                <a:latin typeface="Tw Cen MT"/>
                <a:cs typeface="Tw Cen MT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1658" y="848488"/>
            <a:ext cx="360000" cy="16200"/>
          </a:xfrm>
          <a:prstGeom prst="rect">
            <a:avLst/>
          </a:prstGeom>
          <a:ln w="21590">
            <a:solidFill>
              <a:schemeClr val="accent2"/>
            </a:solidFill>
            <a:miter lim="800000"/>
          </a:ln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20" kern="100">
                <a:solidFill>
                  <a:schemeClr val="bg1">
                    <a:alpha val="0"/>
                  </a:schemeClr>
                </a:solidFill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536" y="1275605"/>
            <a:ext cx="8280920" cy="31106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latin typeface="Franklin Gothic Book"/>
                <a:cs typeface="Franklin Gothic Book"/>
              </a:defRPr>
            </a:lvl1pPr>
            <a:lvl2pPr>
              <a:defRPr sz="1440">
                <a:latin typeface="Franklin Gothic Book"/>
                <a:cs typeface="Franklin Gothic Book"/>
              </a:defRPr>
            </a:lvl2pPr>
            <a:lvl3pPr>
              <a:defRPr sz="1440">
                <a:latin typeface="Franklin Gothic Book"/>
                <a:cs typeface="Franklin Gothic Book"/>
              </a:defRPr>
            </a:lvl3pPr>
            <a:lvl4pPr>
              <a:defRPr sz="1440">
                <a:latin typeface="Franklin Gothic Book"/>
                <a:cs typeface="Franklin Gothic Book"/>
              </a:defRPr>
            </a:lvl4pPr>
            <a:lvl5pPr>
              <a:defRPr sz="144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9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E3E68-5D0F-430D-99DF-1276A4D8F895}" type="datetime1">
              <a:rPr lang="da-DK" smtClean="0"/>
              <a:pPr/>
              <a:t>26-09-2024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E17E9-5190-44E4-AF65-32DD0B603DBD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126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buFont typeface="Calibri" pitchFamily="34" charset="0"/>
              <a:buChar char="–"/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DF6F-700B-47E0-94DD-39F6A5C76A99}" type="datetime1">
              <a:rPr lang="da-DK" smtClean="0"/>
              <a:pPr/>
              <a:t>26-09-2024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E17E9-5190-44E4-AF65-32DD0B603DBD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4039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52BDB-25BB-4863-AC89-5561ED0EBD5E}" type="datetime1">
              <a:rPr lang="da-DK" smtClean="0"/>
              <a:pPr/>
              <a:t>26-09-2024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E17E9-5190-44E4-AF65-32DD0B603DBD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3289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 header_alt1">
    <p:bg>
      <p:bgPr>
        <a:solidFill>
          <a:srgbClr val="434343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4" name="Google Shape;164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8" name="Google Shape;168;p17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9" name="Google Shape;169;p17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p17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p17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6661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60" r:id="rId3"/>
    <p:sldLayoutId id="2147483670" r:id="rId4"/>
    <p:sldLayoutId id="2147483681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3409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2" r:id="rId6"/>
    <p:sldLayoutId id="2147483704" r:id="rId7"/>
    <p:sldLayoutId id="2147483705" r:id="rId8"/>
    <p:sldLayoutId id="2147483706" r:id="rId9"/>
    <p:sldLayoutId id="214748370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0106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2" r:id="rId7"/>
    <p:sldLayoutId id="2147483743" r:id="rId8"/>
    <p:sldLayoutId id="2147483744" r:id="rId9"/>
    <p:sldLayoutId id="214748374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25EE6FE-7439-4892-8F44-1A7BFCBF01F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550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75" r:id="rId10"/>
    <p:sldLayoutId id="214748377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B60CB63-7351-CC98-B0CF-B64A0655B2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sz="44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EASI Säljpsykologi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F111275-B512-7861-1920-F6D28CA6D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875" y="2252958"/>
            <a:ext cx="7688100" cy="541200"/>
          </a:xfrm>
        </p:spPr>
        <p:txBody>
          <a:bodyPr/>
          <a:lstStyle/>
          <a:p>
            <a:pPr marL="146050" indent="0">
              <a:buNone/>
            </a:pPr>
            <a:r>
              <a:rPr lang="sv-SE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 pitchFamily="2" charset="0"/>
              </a:rPr>
              <a:t>Öka din försäljning genom större kundförståelse!</a:t>
            </a:r>
          </a:p>
        </p:txBody>
      </p:sp>
    </p:spTree>
    <p:extLst>
      <p:ext uri="{BB962C8B-B14F-4D97-AF65-F5344CB8AC3E}">
        <p14:creationId xmlns:p14="http://schemas.microsoft.com/office/powerpoint/2010/main" val="20925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5752939" y="1195497"/>
            <a:ext cx="0" cy="3200400"/>
          </a:xfrm>
          <a:prstGeom prst="line">
            <a:avLst/>
          </a:prstGeom>
          <a:noFill/>
          <a:ln w="38100">
            <a:solidFill>
              <a:srgbClr val="3D4955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sv-SE" sz="135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8ED70CB2-20FC-A762-FA71-A4D45655FFF6}"/>
              </a:ext>
            </a:extLst>
          </p:cNvPr>
          <p:cNvSpPr txBox="1"/>
          <p:nvPr/>
        </p:nvSpPr>
        <p:spPr>
          <a:xfrm>
            <a:off x="5013239" y="606761"/>
            <a:ext cx="2209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människor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387BB9D-9ACB-9942-389D-3FCE2C71726C}"/>
              </a:ext>
            </a:extLst>
          </p:cNvPr>
          <p:cNvSpPr txBox="1"/>
          <p:nvPr/>
        </p:nvSpPr>
        <p:spPr>
          <a:xfrm>
            <a:off x="5011562" y="4498851"/>
            <a:ext cx="1598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uppgifter</a:t>
            </a:r>
          </a:p>
        </p:txBody>
      </p:sp>
      <p:sp>
        <p:nvSpPr>
          <p:cNvPr id="9" name="Google Shape;205;p21">
            <a:extLst>
              <a:ext uri="{FF2B5EF4-FFF2-40B4-BE49-F238E27FC236}">
                <a16:creationId xmlns:a16="http://schemas.microsoft.com/office/drawing/2014/main" id="{045AC0F5-8FC5-4EAC-3E32-B76678C574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7650" y="1403019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Grund-</a:t>
            </a:r>
            <a:br>
              <a:rPr lang="en-GB"/>
            </a:br>
            <a:r>
              <a:rPr lang="en-GB"/>
              <a:t>modellen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0036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3952714" y="2694419"/>
            <a:ext cx="3600450" cy="0"/>
          </a:xfrm>
          <a:prstGeom prst="line">
            <a:avLst/>
          </a:prstGeom>
          <a:noFill/>
          <a:ln w="38100">
            <a:solidFill>
              <a:srgbClr val="3D4955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sv-SE" sz="135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B5833CA-332F-CF93-F151-C91CE689646A}"/>
              </a:ext>
            </a:extLst>
          </p:cNvPr>
          <p:cNvSpPr txBox="1"/>
          <p:nvPr/>
        </p:nvSpPr>
        <p:spPr>
          <a:xfrm>
            <a:off x="3127264" y="2455002"/>
            <a:ext cx="1538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styr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CB3191A-5109-04A2-F2ED-8D02B03359C3}"/>
              </a:ext>
            </a:extLst>
          </p:cNvPr>
          <p:cNvSpPr txBox="1"/>
          <p:nvPr/>
        </p:nvSpPr>
        <p:spPr>
          <a:xfrm>
            <a:off x="7699220" y="2446612"/>
            <a:ext cx="175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deltar</a:t>
            </a:r>
          </a:p>
        </p:txBody>
      </p:sp>
      <p:sp>
        <p:nvSpPr>
          <p:cNvPr id="9" name="Google Shape;205;p21">
            <a:extLst>
              <a:ext uri="{FF2B5EF4-FFF2-40B4-BE49-F238E27FC236}">
                <a16:creationId xmlns:a16="http://schemas.microsoft.com/office/drawing/2014/main" id="{045AC0F5-8FC5-4EAC-3E32-B76678C574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7650" y="1403019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Grund-</a:t>
            </a:r>
            <a:br>
              <a:rPr lang="en-GB"/>
            </a:br>
            <a:r>
              <a:rPr lang="en-GB"/>
              <a:t>modellen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79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3952714" y="1195497"/>
            <a:ext cx="3600450" cy="3200400"/>
            <a:chOff x="336" y="1440"/>
            <a:chExt cx="3648" cy="3792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2160" y="1440"/>
              <a:ext cx="0" cy="3792"/>
            </a:xfrm>
            <a:prstGeom prst="line">
              <a:avLst/>
            </a:prstGeom>
            <a:noFill/>
            <a:ln w="38100">
              <a:solidFill>
                <a:srgbClr val="3D4955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sv-SE" sz="135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sym typeface="Arial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336" y="3216"/>
              <a:ext cx="3648" cy="0"/>
            </a:xfrm>
            <a:prstGeom prst="line">
              <a:avLst/>
            </a:prstGeom>
            <a:noFill/>
            <a:ln w="38100">
              <a:solidFill>
                <a:srgbClr val="3D4955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sv-SE" sz="135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sym typeface="Arial"/>
              </a:endParaRPr>
            </a:p>
          </p:txBody>
        </p:sp>
      </p:grpSp>
      <p:sp>
        <p:nvSpPr>
          <p:cNvPr id="23" name="Google Shape;206;p21">
            <a:extLst>
              <a:ext uri="{FF2B5EF4-FFF2-40B4-BE49-F238E27FC236}">
                <a16:creationId xmlns:a16="http://schemas.microsoft.com/office/drawing/2014/main" id="{C4610925-64F0-469B-9F88-AE6DC4B7F30B}"/>
              </a:ext>
            </a:extLst>
          </p:cNvPr>
          <p:cNvSpPr/>
          <p:nvPr/>
        </p:nvSpPr>
        <p:spPr>
          <a:xfrm>
            <a:off x="4395835" y="1472857"/>
            <a:ext cx="957746" cy="90519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e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  <p:sp>
        <p:nvSpPr>
          <p:cNvPr id="24" name="Google Shape;208;p21">
            <a:extLst>
              <a:ext uri="{FF2B5EF4-FFF2-40B4-BE49-F238E27FC236}">
                <a16:creationId xmlns:a16="http://schemas.microsoft.com/office/drawing/2014/main" id="{03507517-6124-414D-B30C-0A7500592606}"/>
              </a:ext>
            </a:extLst>
          </p:cNvPr>
          <p:cNvSpPr/>
          <p:nvPr/>
        </p:nvSpPr>
        <p:spPr>
          <a:xfrm>
            <a:off x="4395834" y="3140894"/>
            <a:ext cx="957746" cy="88698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i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  <p:sp>
        <p:nvSpPr>
          <p:cNvPr id="25" name="Google Shape;210;p21">
            <a:extLst>
              <a:ext uri="{FF2B5EF4-FFF2-40B4-BE49-F238E27FC236}">
                <a16:creationId xmlns:a16="http://schemas.microsoft.com/office/drawing/2014/main" id="{C30E46DB-952C-4F4B-8C01-71BAFC604BB7}"/>
              </a:ext>
            </a:extLst>
          </p:cNvPr>
          <p:cNvSpPr/>
          <p:nvPr/>
        </p:nvSpPr>
        <p:spPr>
          <a:xfrm>
            <a:off x="6319570" y="1472857"/>
            <a:ext cx="903323" cy="90347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s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  <p:sp>
        <p:nvSpPr>
          <p:cNvPr id="26" name="Google Shape;212;p21">
            <a:extLst>
              <a:ext uri="{FF2B5EF4-FFF2-40B4-BE49-F238E27FC236}">
                <a16:creationId xmlns:a16="http://schemas.microsoft.com/office/drawing/2014/main" id="{2180CA27-4C41-49E9-97C7-9CBFD2B0DEE7}"/>
              </a:ext>
            </a:extLst>
          </p:cNvPr>
          <p:cNvSpPr/>
          <p:nvPr/>
        </p:nvSpPr>
        <p:spPr>
          <a:xfrm>
            <a:off x="6319316" y="3122692"/>
            <a:ext cx="903603" cy="9034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a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8ED70CB2-20FC-A762-FA71-A4D45655FFF6}"/>
              </a:ext>
            </a:extLst>
          </p:cNvPr>
          <p:cNvSpPr txBox="1"/>
          <p:nvPr/>
        </p:nvSpPr>
        <p:spPr>
          <a:xfrm>
            <a:off x="5013239" y="606761"/>
            <a:ext cx="2209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människor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387BB9D-9ACB-9942-389D-3FCE2C71726C}"/>
              </a:ext>
            </a:extLst>
          </p:cNvPr>
          <p:cNvSpPr txBox="1"/>
          <p:nvPr/>
        </p:nvSpPr>
        <p:spPr>
          <a:xfrm>
            <a:off x="5011562" y="4498851"/>
            <a:ext cx="1598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uppgifter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B5833CA-332F-CF93-F151-C91CE689646A}"/>
              </a:ext>
            </a:extLst>
          </p:cNvPr>
          <p:cNvSpPr txBox="1"/>
          <p:nvPr/>
        </p:nvSpPr>
        <p:spPr>
          <a:xfrm>
            <a:off x="3127264" y="2455002"/>
            <a:ext cx="1538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styr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CB3191A-5109-04A2-F2ED-8D02B03359C3}"/>
              </a:ext>
            </a:extLst>
          </p:cNvPr>
          <p:cNvSpPr txBox="1"/>
          <p:nvPr/>
        </p:nvSpPr>
        <p:spPr>
          <a:xfrm>
            <a:off x="7699220" y="2446612"/>
            <a:ext cx="175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deltar</a:t>
            </a:r>
          </a:p>
        </p:txBody>
      </p:sp>
      <p:sp>
        <p:nvSpPr>
          <p:cNvPr id="9" name="Google Shape;205;p21">
            <a:extLst>
              <a:ext uri="{FF2B5EF4-FFF2-40B4-BE49-F238E27FC236}">
                <a16:creationId xmlns:a16="http://schemas.microsoft.com/office/drawing/2014/main" id="{045AC0F5-8FC5-4EAC-3E32-B76678C574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7650" y="1403019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Grund-</a:t>
            </a:r>
            <a:br>
              <a:rPr lang="en-GB"/>
            </a:br>
            <a:r>
              <a:rPr lang="en-GB"/>
              <a:t>modellen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7125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1"/>
          <p:cNvSpPr txBox="1">
            <a:spLocks noGrp="1"/>
          </p:cNvSpPr>
          <p:nvPr>
            <p:ph type="title"/>
          </p:nvPr>
        </p:nvSpPr>
        <p:spPr>
          <a:xfrm>
            <a:off x="757264" y="1338513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 fyra typerna - beteenden</a:t>
            </a:r>
            <a:endParaRPr/>
          </a:p>
        </p:txBody>
      </p:sp>
      <p:sp>
        <p:nvSpPr>
          <p:cNvPr id="206" name="Google Shape;206;p21"/>
          <p:cNvSpPr/>
          <p:nvPr/>
        </p:nvSpPr>
        <p:spPr>
          <a:xfrm>
            <a:off x="1400790" y="2181675"/>
            <a:ext cx="328800" cy="3288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cs typeface="Arial"/>
                <a:sym typeface="Arial"/>
              </a:rPr>
              <a:t>e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itchFamily="2" charset="0"/>
              <a:cs typeface="Arial"/>
              <a:sym typeface="Arial"/>
            </a:endParaRPr>
          </a:p>
        </p:txBody>
      </p:sp>
      <p:sp>
        <p:nvSpPr>
          <p:cNvPr id="207" name="Google Shape;207;p21"/>
          <p:cNvSpPr txBox="1">
            <a:spLocks noGrp="1"/>
          </p:cNvSpPr>
          <p:nvPr>
            <p:ph type="body" idx="1"/>
          </p:nvPr>
        </p:nvSpPr>
        <p:spPr>
          <a:xfrm>
            <a:off x="1846093" y="1893575"/>
            <a:ext cx="4577447" cy="1860091"/>
          </a:xfrm>
          <a:prstGeom prst="rect">
            <a:avLst/>
          </a:prstGeom>
        </p:spPr>
        <p:txBody>
          <a:bodyPr spcFirstLastPara="1" wrap="square" lIns="91425" tIns="91425" rIns="91425" bIns="91425" numCol="3" anchor="t" anchorCtr="0">
            <a:noAutofit/>
          </a:bodyPr>
          <a:lstStyle/>
          <a:p>
            <a:pPr marL="265176" lvl="1" indent="-1828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sv-SE" sz="1000">
                <a:solidFill>
                  <a:schemeClr val="bg2"/>
                </a:solidFill>
                <a:latin typeface="Raleway" pitchFamily="2" charset="0"/>
                <a:cs typeface="Tahoma"/>
              </a:rPr>
              <a:t>upprymd känsloladdad</a:t>
            </a:r>
            <a:br>
              <a:rPr lang="sv-SE" sz="1000">
                <a:solidFill>
                  <a:schemeClr val="bg2"/>
                </a:solidFill>
                <a:latin typeface="Raleway" pitchFamily="2" charset="0"/>
                <a:cs typeface="Tahoma"/>
              </a:rPr>
            </a:br>
            <a:r>
              <a:rPr lang="sv-SE" sz="1000">
                <a:solidFill>
                  <a:schemeClr val="bg2"/>
                </a:solidFill>
                <a:latin typeface="Raleway" pitchFamily="2" charset="0"/>
                <a:cs typeface="Tahoma"/>
              </a:rPr>
              <a:t>utåtriktad</a:t>
            </a:r>
            <a:br>
              <a:rPr lang="sv-SE" sz="1000">
                <a:solidFill>
                  <a:schemeClr val="bg2"/>
                </a:solidFill>
                <a:latin typeface="Raleway" pitchFamily="2" charset="0"/>
                <a:cs typeface="Tahoma"/>
              </a:rPr>
            </a:br>
            <a:r>
              <a:rPr lang="sv-SE" sz="1000">
                <a:solidFill>
                  <a:schemeClr val="bg2"/>
                </a:solidFill>
                <a:latin typeface="Raleway" pitchFamily="2" charset="0"/>
                <a:cs typeface="Tahoma"/>
              </a:rPr>
              <a:t>inflytelserik</a:t>
            </a:r>
            <a:br>
              <a:rPr lang="sv-SE" sz="1000">
                <a:solidFill>
                  <a:schemeClr val="bg2"/>
                </a:solidFill>
                <a:latin typeface="Raleway" pitchFamily="2" charset="0"/>
                <a:cs typeface="Tahoma"/>
              </a:rPr>
            </a:br>
            <a:r>
              <a:rPr lang="sv-SE" sz="1000">
                <a:solidFill>
                  <a:schemeClr val="bg2"/>
                </a:solidFill>
                <a:latin typeface="Raleway" pitchFamily="2" charset="0"/>
                <a:cs typeface="Tahoma"/>
              </a:rPr>
              <a:t>experimenterande</a:t>
            </a:r>
            <a:br>
              <a:rPr lang="sv-SE" sz="1000">
                <a:solidFill>
                  <a:schemeClr val="bg2"/>
                </a:solidFill>
                <a:latin typeface="Raleway" pitchFamily="2" charset="0"/>
                <a:cs typeface="Tahoma"/>
              </a:rPr>
            </a:br>
            <a:r>
              <a:rPr lang="sv-SE" sz="1000">
                <a:solidFill>
                  <a:schemeClr val="bg2"/>
                </a:solidFill>
                <a:latin typeface="Raleway" pitchFamily="2" charset="0"/>
                <a:cs typeface="Tahoma"/>
              </a:rPr>
              <a:t>spontan</a:t>
            </a:r>
          </a:p>
        </p:txBody>
      </p:sp>
      <p:sp>
        <p:nvSpPr>
          <p:cNvPr id="208" name="Google Shape;208;p21"/>
          <p:cNvSpPr/>
          <p:nvPr/>
        </p:nvSpPr>
        <p:spPr>
          <a:xfrm>
            <a:off x="1400790" y="3404075"/>
            <a:ext cx="328800" cy="32880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210;p21"/>
          <p:cNvSpPr/>
          <p:nvPr/>
        </p:nvSpPr>
        <p:spPr>
          <a:xfrm>
            <a:off x="3964326" y="2181675"/>
            <a:ext cx="328800" cy="3288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212;p21"/>
          <p:cNvSpPr/>
          <p:nvPr/>
        </p:nvSpPr>
        <p:spPr>
          <a:xfrm>
            <a:off x="3964326" y="3404075"/>
            <a:ext cx="328800" cy="328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207;p21">
            <a:extLst>
              <a:ext uri="{FF2B5EF4-FFF2-40B4-BE49-F238E27FC236}">
                <a16:creationId xmlns:a16="http://schemas.microsoft.com/office/drawing/2014/main" id="{DE07EC6F-A8C1-4527-B767-8E10E8D08470}"/>
              </a:ext>
            </a:extLst>
          </p:cNvPr>
          <p:cNvSpPr txBox="1">
            <a:spLocks/>
          </p:cNvSpPr>
          <p:nvPr/>
        </p:nvSpPr>
        <p:spPr>
          <a:xfrm>
            <a:off x="2017897" y="3242730"/>
            <a:ext cx="4416406" cy="161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1150">
              <a:lnSpc>
                <a:spcPct val="115000"/>
              </a:lnSpc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265176" indent="-182880">
              <a:spcBef>
                <a:spcPts val="1600"/>
              </a:spcBef>
              <a:buClr>
                <a:srgbClr val="FFFFFF"/>
              </a:buClr>
              <a:buSzPts val="1100"/>
              <a:buChar char="•"/>
              <a:defRPr sz="1000">
                <a:solidFill>
                  <a:schemeClr val="bg2"/>
                </a:solidFill>
                <a:latin typeface="Calibri" pitchFamily="34" charset="0"/>
                <a:ea typeface="Lato"/>
                <a:cs typeface="Tahoma"/>
                <a:sym typeface="Lato"/>
              </a:defRPr>
            </a:lvl2pPr>
            <a:lvl3pPr marL="13716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82296" marR="0" lvl="1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tabLst/>
              <a:defRPr/>
            </a:pPr>
            <a: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styrande</a:t>
            </a:r>
            <a:b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</a:br>
            <a: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resultatorienterad</a:t>
            </a:r>
            <a:b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</a:br>
            <a: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effektiv beslutsfattare</a:t>
            </a:r>
            <a:b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</a:br>
            <a: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pragmatisk</a:t>
            </a:r>
            <a:b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</a:br>
            <a: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direkt </a:t>
            </a:r>
            <a:b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</a:br>
            <a: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otålig</a:t>
            </a:r>
          </a:p>
        </p:txBody>
      </p:sp>
      <p:sp>
        <p:nvSpPr>
          <p:cNvPr id="18" name="Google Shape;207;p21">
            <a:extLst>
              <a:ext uri="{FF2B5EF4-FFF2-40B4-BE49-F238E27FC236}">
                <a16:creationId xmlns:a16="http://schemas.microsoft.com/office/drawing/2014/main" id="{ECF0FF74-60AF-45A3-91B3-B79FF2FED0D4}"/>
              </a:ext>
            </a:extLst>
          </p:cNvPr>
          <p:cNvSpPr txBox="1">
            <a:spLocks/>
          </p:cNvSpPr>
          <p:nvPr/>
        </p:nvSpPr>
        <p:spPr>
          <a:xfrm>
            <a:off x="4581253" y="1933300"/>
            <a:ext cx="4577447" cy="186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82296" marR="0" lvl="1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SzPts val="1100"/>
              <a:buFont typeface="Lato"/>
              <a:buNone/>
              <a:tabLst/>
              <a:defRPr/>
            </a:pPr>
            <a: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känslig</a:t>
            </a:r>
            <a:b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</a:br>
            <a: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empatisk</a:t>
            </a:r>
            <a:b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</a:br>
            <a: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välkomnande</a:t>
            </a:r>
            <a:b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</a:br>
            <a: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harmonisökande</a:t>
            </a:r>
            <a:b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</a:br>
            <a: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tålmodig</a:t>
            </a:r>
            <a:b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</a:br>
            <a: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söker gemenskap</a:t>
            </a:r>
          </a:p>
        </p:txBody>
      </p:sp>
      <p:sp>
        <p:nvSpPr>
          <p:cNvPr id="19" name="Google Shape;207;p21">
            <a:extLst>
              <a:ext uri="{FF2B5EF4-FFF2-40B4-BE49-F238E27FC236}">
                <a16:creationId xmlns:a16="http://schemas.microsoft.com/office/drawing/2014/main" id="{6CB4AC17-21AD-49E9-9649-6A3031F942F4}"/>
              </a:ext>
            </a:extLst>
          </p:cNvPr>
          <p:cNvSpPr txBox="1">
            <a:spLocks/>
          </p:cNvSpPr>
          <p:nvPr/>
        </p:nvSpPr>
        <p:spPr>
          <a:xfrm>
            <a:off x="4592016" y="3242730"/>
            <a:ext cx="4028183" cy="161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11150">
              <a:lnSpc>
                <a:spcPct val="115000"/>
              </a:lnSpc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1pPr>
            <a:lvl2pPr marL="82296" indent="0">
              <a:spcBef>
                <a:spcPts val="1600"/>
              </a:spcBef>
              <a:buClr>
                <a:srgbClr val="808080">
                  <a:lumMod val="50000"/>
                </a:srgbClr>
              </a:buClr>
              <a:buSzPts val="1100"/>
              <a:buFont typeface="Lato"/>
              <a:buNone/>
              <a:defRPr sz="1000">
                <a:solidFill>
                  <a:srgbClr val="808080">
                    <a:lumMod val="50000"/>
                  </a:srgbClr>
                </a:solidFill>
                <a:latin typeface="Calibri" pitchFamily="34" charset="0"/>
                <a:ea typeface="Lato"/>
                <a:cs typeface="Tahoma"/>
              </a:defRPr>
            </a:lvl2pPr>
            <a:lvl3pPr marL="13716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3pPr>
            <a:lvl4pPr marL="18288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4pPr>
            <a:lvl5pPr marL="22860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5pPr>
            <a:lvl6pPr marL="27432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6pPr>
            <a:lvl7pPr marL="32004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7pPr>
            <a:lvl8pPr marL="36576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8pPr>
            <a:lvl9pPr marL="4114800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9pPr>
          </a:lstStyle>
          <a:p>
            <a:pPr marL="82296" marR="0" lvl="1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SzPts val="1100"/>
              <a:buFont typeface="Lato"/>
              <a:buNone/>
              <a:tabLst/>
              <a:defRPr/>
            </a:pPr>
            <a: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  <a:t>betänksam</a:t>
            </a:r>
            <a:b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</a:br>
            <a: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  <a:t>systematisk</a:t>
            </a:r>
            <a:b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</a:br>
            <a: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  <a:t>plikttrogen</a:t>
            </a:r>
            <a:b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</a:br>
            <a: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  <a:t>rationell</a:t>
            </a:r>
            <a:b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</a:br>
            <a: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  <a:t>kritisk</a:t>
            </a:r>
            <a:b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</a:br>
            <a:r>
              <a:rPr kumimoji="0" lang="sv-SE" sz="10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Arial"/>
              </a:rPr>
              <a:t>formell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B84735E7-5F16-4308-8104-9C26FB85E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7433" y="966750"/>
            <a:ext cx="2009303" cy="200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854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14A6B34F-92BE-4757-A38B-D1EE408EF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00" y="1425157"/>
            <a:ext cx="7688400" cy="535200"/>
          </a:xfrm>
        </p:spPr>
        <p:txBody>
          <a:bodyPr/>
          <a:lstStyle/>
          <a:p>
            <a:r>
              <a:rPr lang="sv-SE" sz="2400" dirty="0"/>
              <a:t>Graferna och </a:t>
            </a:r>
            <a:br>
              <a:rPr lang="sv-SE" sz="2400" dirty="0"/>
            </a:br>
            <a:r>
              <a:rPr lang="sv-SE" sz="2400" dirty="0"/>
              <a:t>percentilerna</a:t>
            </a:r>
            <a:br>
              <a:rPr lang="sv-SE" sz="2400" dirty="0"/>
            </a:br>
            <a:endParaRPr lang="sv-SE" sz="2400" dirty="0"/>
          </a:p>
        </p:txBody>
      </p:sp>
      <p:pic>
        <p:nvPicPr>
          <p:cNvPr id="7" name="Bildobjekt 6" descr="En bild som visar text, diagram, skärmbild, linje&#10;&#10;Automatiskt genererad beskrivning">
            <a:extLst>
              <a:ext uri="{FF2B5EF4-FFF2-40B4-BE49-F238E27FC236}">
                <a16:creationId xmlns:a16="http://schemas.microsoft.com/office/drawing/2014/main" id="{63CCFAF1-E194-7887-251E-FC8565A8C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806" y="844859"/>
            <a:ext cx="3398679" cy="36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E78151D3-5BD9-1079-1A34-74C637549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/>
              <a:t>Mer om persontyperna – </a:t>
            </a:r>
            <a:br>
              <a:rPr lang="sv-SE" sz="4000" dirty="0"/>
            </a:br>
            <a:r>
              <a:rPr lang="sv-SE" sz="4000" dirty="0"/>
              <a:t>kunden</a:t>
            </a:r>
          </a:p>
        </p:txBody>
      </p:sp>
    </p:spTree>
    <p:extLst>
      <p:ext uri="{BB962C8B-B14F-4D97-AF65-F5344CB8AC3E}">
        <p14:creationId xmlns:p14="http://schemas.microsoft.com/office/powerpoint/2010/main" val="423233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A9F425E-8A9C-BD27-4FE7-D0BB34ABDE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017"/>
          <a:stretch/>
        </p:blipFill>
        <p:spPr>
          <a:xfrm>
            <a:off x="4222231" y="3443401"/>
            <a:ext cx="1271973" cy="865434"/>
          </a:xfrm>
          <a:prstGeom prst="rect">
            <a:avLst/>
          </a:prstGeom>
        </p:spPr>
      </p:pic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 spcFirstLastPara="1" vert="horz" wrap="square" lIns="68580" tIns="34290" rIns="68580" bIns="34290" rtlCol="0" anchor="ctr" anchorCtr="0">
            <a:normAutofit/>
          </a:bodyPr>
          <a:lstStyle/>
          <a:p>
            <a:r>
              <a:rPr lang="sv-SE" sz="2400"/>
              <a:t>Tankemönster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996207" y="1318650"/>
            <a:ext cx="3600450" cy="3200400"/>
            <a:chOff x="336" y="1440"/>
            <a:chExt cx="3648" cy="3792"/>
          </a:xfrm>
        </p:grpSpPr>
        <p:sp>
          <p:nvSpPr>
            <p:cNvPr id="39" name="Line 4"/>
            <p:cNvSpPr>
              <a:spLocks noChangeShapeType="1"/>
            </p:cNvSpPr>
            <p:nvPr/>
          </p:nvSpPr>
          <p:spPr bwMode="auto">
            <a:xfrm>
              <a:off x="2160" y="1440"/>
              <a:ext cx="0" cy="3792"/>
            </a:xfrm>
            <a:prstGeom prst="line">
              <a:avLst/>
            </a:prstGeom>
            <a:noFill/>
            <a:ln w="38100">
              <a:solidFill>
                <a:srgbClr val="DDDDDD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sv-SE" sz="1050"/>
            </a:p>
          </p:txBody>
        </p:sp>
        <p:sp>
          <p:nvSpPr>
            <p:cNvPr id="40" name="Line 5"/>
            <p:cNvSpPr>
              <a:spLocks noChangeShapeType="1"/>
            </p:cNvSpPr>
            <p:nvPr/>
          </p:nvSpPr>
          <p:spPr bwMode="auto">
            <a:xfrm>
              <a:off x="336" y="3216"/>
              <a:ext cx="3648" cy="0"/>
            </a:xfrm>
            <a:prstGeom prst="line">
              <a:avLst/>
            </a:prstGeom>
            <a:noFill/>
            <a:ln w="38100">
              <a:solidFill>
                <a:srgbClr val="DDDDDD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sv-SE" sz="1050"/>
            </a:p>
          </p:txBody>
        </p:sp>
      </p:grp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4266854" y="2483082"/>
            <a:ext cx="10858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30"/>
              </a:spcBef>
            </a:pPr>
            <a:r>
              <a:rPr lang="sv-SE" sz="1050" b="1" dirty="0">
                <a:solidFill>
                  <a:srgbClr val="4D4D4D"/>
                </a:solidFill>
                <a:latin typeface="Raleway" pitchFamily="2" charset="0"/>
                <a:ea typeface="+mn-ea"/>
                <a:cs typeface="Tahoma"/>
              </a:rPr>
              <a:t>Entusiasten</a:t>
            </a:r>
          </a:p>
        </p:txBody>
      </p:sp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6123854" y="2483082"/>
            <a:ext cx="10858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30"/>
              </a:spcBef>
            </a:pPr>
            <a:r>
              <a:rPr lang="sv-SE" sz="1050" b="1" dirty="0">
                <a:solidFill>
                  <a:srgbClr val="4D4D4D"/>
                </a:solidFill>
                <a:latin typeface="Raleway" pitchFamily="2" charset="0"/>
                <a:ea typeface="+mn-ea"/>
                <a:cs typeface="Tahoma"/>
              </a:rPr>
              <a:t>Supportern</a:t>
            </a:r>
          </a:p>
        </p:txBody>
      </p:sp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4228890" y="4354745"/>
            <a:ext cx="136555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30"/>
              </a:spcBef>
            </a:pPr>
            <a:r>
              <a:rPr lang="sv-SE" sz="1050" b="1" dirty="0">
                <a:solidFill>
                  <a:srgbClr val="4D4D4D"/>
                </a:solidFill>
                <a:latin typeface="Raleway" pitchFamily="2" charset="0"/>
                <a:ea typeface="+mn-ea"/>
                <a:cs typeface="Tahoma"/>
              </a:rPr>
              <a:t>Implementeraren</a:t>
            </a:r>
          </a:p>
        </p:txBody>
      </p:sp>
      <p:sp>
        <p:nvSpPr>
          <p:cNvPr id="44" name="Text Box 13"/>
          <p:cNvSpPr txBox="1">
            <a:spLocks noChangeArrowheads="1"/>
          </p:cNvSpPr>
          <p:nvPr/>
        </p:nvSpPr>
        <p:spPr bwMode="auto">
          <a:xfrm>
            <a:off x="6181004" y="4354744"/>
            <a:ext cx="10858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30"/>
              </a:spcBef>
            </a:pPr>
            <a:r>
              <a:rPr lang="sv-SE" sz="1050" b="1" dirty="0">
                <a:solidFill>
                  <a:srgbClr val="4D4D4D"/>
                </a:solidFill>
                <a:latin typeface="Raleway" pitchFamily="2" charset="0"/>
                <a:ea typeface="+mn-ea"/>
                <a:cs typeface="Tahoma"/>
              </a:rPr>
              <a:t>Analytikern</a:t>
            </a:r>
          </a:p>
        </p:txBody>
      </p:sp>
      <p:pic>
        <p:nvPicPr>
          <p:cNvPr id="53" name="Billede 52" descr="supporter-tænker_med_indhold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3164" y="867221"/>
            <a:ext cx="721529" cy="756000"/>
          </a:xfrm>
          <a:prstGeom prst="rect">
            <a:avLst/>
          </a:prstGeom>
        </p:spPr>
      </p:pic>
      <p:pic>
        <p:nvPicPr>
          <p:cNvPr id="54" name="Billede 53" descr="praktiker-tænker_med_indhold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6528" y="2944193"/>
            <a:ext cx="754081" cy="679331"/>
          </a:xfrm>
          <a:prstGeom prst="rect">
            <a:avLst/>
          </a:prstGeom>
        </p:spPr>
      </p:pic>
      <p:pic>
        <p:nvPicPr>
          <p:cNvPr id="55" name="Billede 54" descr="entusiast-tænker_med-indhold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6802" y="904340"/>
            <a:ext cx="809728" cy="702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7D2833A-1D9C-8F37-7F8C-C4FCB25BC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1765" y="3518287"/>
            <a:ext cx="843919" cy="790548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D4FC6DD-91D8-5A36-8FEB-2C6D80863B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7674" y="1651440"/>
            <a:ext cx="1052030" cy="78490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DEA8F801-2551-8F9D-CB39-3021760C71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0145" y="1642487"/>
            <a:ext cx="899267" cy="794110"/>
          </a:xfrm>
          <a:prstGeom prst="rect">
            <a:avLst/>
          </a:prstGeom>
        </p:spPr>
      </p:pic>
      <p:pic>
        <p:nvPicPr>
          <p:cNvPr id="48" name="Billede 47" descr="analytikker-tænker_med-indhold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3453" y="2944193"/>
            <a:ext cx="659921" cy="59143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spcFirstLastPara="1" vert="horz" wrap="square" lIns="68580" tIns="34290" rIns="68580" bIns="34290" rtlCol="0" anchor="ctr" anchorCtr="0">
            <a:normAutofit/>
          </a:bodyPr>
          <a:lstStyle/>
          <a:p>
            <a:r>
              <a:rPr lang="sv-SE" sz="2400" dirty="0"/>
              <a:t>Styrkor och fallgropar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432"/>
              </a:spcBef>
              <a:buClr>
                <a:srgbClr val="4D4D4D"/>
              </a:buClr>
              <a:buNone/>
            </a:pPr>
            <a:r>
              <a:rPr lang="sv-SE" sz="1800" dirty="0">
                <a:solidFill>
                  <a:srgbClr val="4D4D4D"/>
                </a:solidFill>
                <a:latin typeface="Raleway" pitchFamily="2" charset="0"/>
                <a:ea typeface="+mn-ea"/>
                <a:cs typeface="+mn-cs"/>
              </a:rPr>
              <a:t>hur ser det typiska </a:t>
            </a:r>
            <a:br>
              <a:rPr lang="sv-SE" sz="1800" dirty="0">
                <a:solidFill>
                  <a:srgbClr val="4D4D4D"/>
                </a:solidFill>
                <a:latin typeface="Raleway" pitchFamily="2" charset="0"/>
                <a:ea typeface="+mn-ea"/>
                <a:cs typeface="+mn-cs"/>
              </a:rPr>
            </a:br>
            <a:r>
              <a:rPr lang="sv-SE" sz="1800" i="1" dirty="0">
                <a:solidFill>
                  <a:srgbClr val="4D4D4D"/>
                </a:solidFill>
                <a:latin typeface="Raleway" pitchFamily="2" charset="0"/>
                <a:ea typeface="+mn-ea"/>
                <a:cs typeface="+mn-cs"/>
              </a:rPr>
              <a:t>b</a:t>
            </a:r>
            <a:r>
              <a:rPr lang="sv-SE" sz="1800" i="1" dirty="0">
                <a:solidFill>
                  <a:srgbClr val="4D4D4D"/>
                </a:solidFill>
                <a:latin typeface="Raleway" pitchFamily="2" charset="0"/>
              </a:rPr>
              <a:t>eslutsfattandet</a:t>
            </a:r>
            <a:r>
              <a:rPr lang="sv-SE" sz="1800" dirty="0">
                <a:solidFill>
                  <a:srgbClr val="4D4D4D"/>
                </a:solidFill>
                <a:latin typeface="Raleway" pitchFamily="2" charset="0"/>
              </a:rPr>
              <a:t> </a:t>
            </a:r>
            <a:br>
              <a:rPr lang="sv-SE" sz="1800" dirty="0">
                <a:solidFill>
                  <a:srgbClr val="4D4D4D"/>
                </a:solidFill>
                <a:latin typeface="Raleway" pitchFamily="2" charset="0"/>
              </a:rPr>
            </a:br>
            <a:r>
              <a:rPr lang="sv-SE" sz="1800" dirty="0">
                <a:solidFill>
                  <a:srgbClr val="4D4D4D"/>
                </a:solidFill>
                <a:latin typeface="Raleway" pitchFamily="2" charset="0"/>
              </a:rPr>
              <a:t>ut för </a:t>
            </a:r>
            <a:br>
              <a:rPr lang="sv-SE" sz="1800" dirty="0">
                <a:solidFill>
                  <a:srgbClr val="4D4D4D"/>
                </a:solidFill>
                <a:latin typeface="Raleway" pitchFamily="2" charset="0"/>
              </a:rPr>
            </a:br>
            <a:r>
              <a:rPr lang="sv-SE" sz="1800" dirty="0">
                <a:solidFill>
                  <a:srgbClr val="4D4D4D"/>
                </a:solidFill>
                <a:latin typeface="Raleway" pitchFamily="2" charset="0"/>
              </a:rPr>
              <a:t>respektive </a:t>
            </a:r>
            <a:br>
              <a:rPr lang="sv-SE" sz="1800" dirty="0">
                <a:solidFill>
                  <a:srgbClr val="4D4D4D"/>
                </a:solidFill>
                <a:latin typeface="Raleway" pitchFamily="2" charset="0"/>
              </a:rPr>
            </a:br>
            <a:r>
              <a:rPr lang="sv-SE" sz="1800" dirty="0">
                <a:solidFill>
                  <a:srgbClr val="4D4D4D"/>
                </a:solidFill>
                <a:latin typeface="Raleway" pitchFamily="2" charset="0"/>
              </a:rPr>
              <a:t>persontyp?</a:t>
            </a:r>
            <a:endParaRPr lang="sv-SE" sz="1800" dirty="0">
              <a:solidFill>
                <a:srgbClr val="4D4D4D"/>
              </a:solidFill>
              <a:latin typeface="Raleway" pitchFamily="2" charset="0"/>
              <a:ea typeface="+mn-ea"/>
              <a:cs typeface="+mn-cs"/>
            </a:endParaRPr>
          </a:p>
          <a:p>
            <a:pPr marL="260604" indent="-260604">
              <a:buChar char="•"/>
            </a:pPr>
            <a:endParaRPr lang="sv-SE" dirty="0"/>
          </a:p>
          <a:p>
            <a:pPr marL="260604" indent="-260604">
              <a:buNone/>
            </a:pPr>
            <a:endParaRPr lang="sv-SE" dirty="0"/>
          </a:p>
          <a:p>
            <a:pPr marL="260604" indent="-260604">
              <a:buNone/>
            </a:pPr>
            <a:endParaRPr lang="sv-SE" dirty="0"/>
          </a:p>
          <a:p>
            <a:pPr marL="260604" indent="-260604" algn="ctr">
              <a:spcBef>
                <a:spcPts val="576"/>
              </a:spcBef>
              <a:buNone/>
            </a:pPr>
            <a:endParaRPr lang="sv-SE" sz="2400" dirty="0">
              <a:solidFill>
                <a:srgbClr val="4D4D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6DFBED58-9B7B-95EB-8526-3EF8EB18C1F1}"/>
              </a:ext>
            </a:extLst>
          </p:cNvPr>
          <p:cNvGrpSpPr>
            <a:grpSpLocks/>
          </p:cNvGrpSpPr>
          <p:nvPr/>
        </p:nvGrpSpPr>
        <p:grpSpPr bwMode="auto">
          <a:xfrm>
            <a:off x="4486438" y="1195497"/>
            <a:ext cx="3600450" cy="3200400"/>
            <a:chOff x="336" y="1440"/>
            <a:chExt cx="3648" cy="3792"/>
          </a:xfrm>
        </p:grpSpPr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0F056728-E1EC-1A60-C9A6-CEBC8C8B5A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1440"/>
              <a:ext cx="0" cy="3792"/>
            </a:xfrm>
            <a:prstGeom prst="line">
              <a:avLst/>
            </a:prstGeom>
            <a:noFill/>
            <a:ln w="38100">
              <a:solidFill>
                <a:srgbClr val="3D4955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sv-SE" sz="135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sym typeface="Arial"/>
              </a:endParaRPr>
            </a:p>
          </p:txBody>
        </p:sp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E54F0FE9-A827-20F6-8D24-2574714C83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3216"/>
              <a:ext cx="3648" cy="0"/>
            </a:xfrm>
            <a:prstGeom prst="line">
              <a:avLst/>
            </a:prstGeom>
            <a:noFill/>
            <a:ln w="38100">
              <a:solidFill>
                <a:srgbClr val="3D4955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sv-SE" sz="135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sym typeface="Arial"/>
              </a:endParaRPr>
            </a:p>
          </p:txBody>
        </p:sp>
      </p:grpSp>
      <p:sp>
        <p:nvSpPr>
          <p:cNvPr id="12" name="Google Shape;206;p21">
            <a:extLst>
              <a:ext uri="{FF2B5EF4-FFF2-40B4-BE49-F238E27FC236}">
                <a16:creationId xmlns:a16="http://schemas.microsoft.com/office/drawing/2014/main" id="{07DC7F23-77AE-A1BE-7148-519CD1F38C8C}"/>
              </a:ext>
            </a:extLst>
          </p:cNvPr>
          <p:cNvSpPr/>
          <p:nvPr/>
        </p:nvSpPr>
        <p:spPr>
          <a:xfrm>
            <a:off x="4929559" y="1472857"/>
            <a:ext cx="957746" cy="90519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e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  <p:sp>
        <p:nvSpPr>
          <p:cNvPr id="13" name="Google Shape;208;p21">
            <a:extLst>
              <a:ext uri="{FF2B5EF4-FFF2-40B4-BE49-F238E27FC236}">
                <a16:creationId xmlns:a16="http://schemas.microsoft.com/office/drawing/2014/main" id="{B888C395-A57B-0CF6-A07F-54BFB77978A0}"/>
              </a:ext>
            </a:extLst>
          </p:cNvPr>
          <p:cNvSpPr/>
          <p:nvPr/>
        </p:nvSpPr>
        <p:spPr>
          <a:xfrm>
            <a:off x="4929558" y="3140894"/>
            <a:ext cx="957746" cy="88698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i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  <p:sp>
        <p:nvSpPr>
          <p:cNvPr id="14" name="Google Shape;210;p21">
            <a:extLst>
              <a:ext uri="{FF2B5EF4-FFF2-40B4-BE49-F238E27FC236}">
                <a16:creationId xmlns:a16="http://schemas.microsoft.com/office/drawing/2014/main" id="{FFB83005-0E36-02B0-B9A9-949D8749A9F5}"/>
              </a:ext>
            </a:extLst>
          </p:cNvPr>
          <p:cNvSpPr/>
          <p:nvPr/>
        </p:nvSpPr>
        <p:spPr>
          <a:xfrm>
            <a:off x="6853294" y="1472857"/>
            <a:ext cx="903323" cy="90347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s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  <p:sp>
        <p:nvSpPr>
          <p:cNvPr id="15" name="Google Shape;212;p21">
            <a:extLst>
              <a:ext uri="{FF2B5EF4-FFF2-40B4-BE49-F238E27FC236}">
                <a16:creationId xmlns:a16="http://schemas.microsoft.com/office/drawing/2014/main" id="{920DB893-FC40-DC61-6703-02D52D2DDC2D}"/>
              </a:ext>
            </a:extLst>
          </p:cNvPr>
          <p:cNvSpPr/>
          <p:nvPr/>
        </p:nvSpPr>
        <p:spPr>
          <a:xfrm>
            <a:off x="6853040" y="3122692"/>
            <a:ext cx="903603" cy="9034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a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43CBA758-7C1C-2EF5-08DB-63C90D11B63F}"/>
              </a:ext>
            </a:extLst>
          </p:cNvPr>
          <p:cNvSpPr txBox="1"/>
          <p:nvPr/>
        </p:nvSpPr>
        <p:spPr>
          <a:xfrm>
            <a:off x="5645077" y="761495"/>
            <a:ext cx="2209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människor</a:t>
            </a:r>
            <a:endParaRPr kumimoji="0" lang="sv-S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5F9D7B3C-0AE4-DF14-3F8B-1CB89971BD32}"/>
              </a:ext>
            </a:extLst>
          </p:cNvPr>
          <p:cNvSpPr txBox="1"/>
          <p:nvPr/>
        </p:nvSpPr>
        <p:spPr>
          <a:xfrm>
            <a:off x="5660773" y="4460857"/>
            <a:ext cx="1598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uppgifter</a:t>
            </a:r>
            <a:endParaRPr kumimoji="0" lang="sv-S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1FD34D4-5AB5-0DDA-CF2E-286998AA5B8F}"/>
              </a:ext>
            </a:extLst>
          </p:cNvPr>
          <p:cNvSpPr txBox="1"/>
          <p:nvPr/>
        </p:nvSpPr>
        <p:spPr>
          <a:xfrm>
            <a:off x="3660988" y="2455002"/>
            <a:ext cx="1538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styr</a:t>
            </a:r>
            <a:endParaRPr kumimoji="0" lang="sv-S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0FD24C5F-BB36-6B35-B1F7-BF5C834AB92E}"/>
              </a:ext>
            </a:extLst>
          </p:cNvPr>
          <p:cNvSpPr txBox="1"/>
          <p:nvPr/>
        </p:nvSpPr>
        <p:spPr>
          <a:xfrm>
            <a:off x="8232944" y="2446612"/>
            <a:ext cx="175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deltar</a:t>
            </a:r>
            <a:endParaRPr kumimoji="0" lang="sv-S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20962-A7E4-F030-0076-BF7FD493C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2A993-F2F0-DBC4-F4BF-27BF1C57C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spcFirstLastPara="1" vert="horz" wrap="square" lIns="68580" tIns="34290" rIns="68580" bIns="34290" rtlCol="0" anchor="ctr" anchorCtr="0">
            <a:normAutofit/>
          </a:bodyPr>
          <a:lstStyle/>
          <a:p>
            <a:r>
              <a:rPr lang="sv-SE" sz="2400" dirty="0"/>
              <a:t>Styrkor och fallgropar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9FD8F7A-4EFD-5EFD-59FA-65DC9464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432"/>
              </a:spcBef>
              <a:buClr>
                <a:srgbClr val="4D4D4D"/>
              </a:buClr>
              <a:buNone/>
            </a:pPr>
            <a:r>
              <a:rPr lang="sv-SE" sz="1800" dirty="0">
                <a:solidFill>
                  <a:srgbClr val="4D4D4D"/>
                </a:solidFill>
                <a:latin typeface="Raleway" pitchFamily="2" charset="0"/>
                <a:ea typeface="+mn-ea"/>
                <a:cs typeface="+mn-cs"/>
              </a:rPr>
              <a:t>hur </a:t>
            </a:r>
            <a:r>
              <a:rPr lang="sv-SE" sz="1800" i="1" dirty="0">
                <a:solidFill>
                  <a:srgbClr val="4D4D4D"/>
                </a:solidFill>
                <a:latin typeface="Raleway" pitchFamily="2" charset="0"/>
                <a:ea typeface="+mn-ea"/>
                <a:cs typeface="+mn-cs"/>
              </a:rPr>
              <a:t>förhandlar</a:t>
            </a:r>
            <a:br>
              <a:rPr lang="sv-SE" sz="1800" dirty="0">
                <a:solidFill>
                  <a:srgbClr val="4D4D4D"/>
                </a:solidFill>
                <a:latin typeface="Raleway" pitchFamily="2" charset="0"/>
              </a:rPr>
            </a:br>
            <a:r>
              <a:rPr lang="sv-SE" sz="1800" dirty="0">
                <a:solidFill>
                  <a:srgbClr val="4D4D4D"/>
                </a:solidFill>
                <a:latin typeface="Raleway" pitchFamily="2" charset="0"/>
              </a:rPr>
              <a:t>respektive </a:t>
            </a:r>
            <a:br>
              <a:rPr lang="sv-SE" sz="1800" dirty="0">
                <a:solidFill>
                  <a:srgbClr val="4D4D4D"/>
                </a:solidFill>
                <a:latin typeface="Raleway" pitchFamily="2" charset="0"/>
              </a:rPr>
            </a:br>
            <a:r>
              <a:rPr lang="sv-SE" sz="1800" dirty="0">
                <a:solidFill>
                  <a:srgbClr val="4D4D4D"/>
                </a:solidFill>
                <a:latin typeface="Raleway" pitchFamily="2" charset="0"/>
              </a:rPr>
              <a:t>persontyp typiskt </a:t>
            </a:r>
            <a:br>
              <a:rPr lang="sv-SE" sz="1800" dirty="0">
                <a:solidFill>
                  <a:srgbClr val="4D4D4D"/>
                </a:solidFill>
                <a:latin typeface="Raleway" pitchFamily="2" charset="0"/>
              </a:rPr>
            </a:br>
            <a:r>
              <a:rPr lang="sv-SE" sz="1800" dirty="0">
                <a:solidFill>
                  <a:srgbClr val="4D4D4D"/>
                </a:solidFill>
                <a:latin typeface="Raleway" pitchFamily="2" charset="0"/>
              </a:rPr>
              <a:t>sett?</a:t>
            </a:r>
            <a:endParaRPr lang="sv-SE" sz="1800" dirty="0">
              <a:solidFill>
                <a:srgbClr val="4D4D4D"/>
              </a:solidFill>
              <a:latin typeface="Raleway" pitchFamily="2" charset="0"/>
              <a:ea typeface="+mn-ea"/>
              <a:cs typeface="+mn-cs"/>
            </a:endParaRPr>
          </a:p>
          <a:p>
            <a:pPr marL="260604" indent="-260604">
              <a:buChar char="•"/>
            </a:pPr>
            <a:endParaRPr lang="sv-SE" dirty="0"/>
          </a:p>
          <a:p>
            <a:pPr marL="260604" indent="-260604">
              <a:buNone/>
            </a:pPr>
            <a:endParaRPr lang="sv-SE" dirty="0"/>
          </a:p>
          <a:p>
            <a:pPr marL="260604" indent="-260604">
              <a:buNone/>
            </a:pPr>
            <a:endParaRPr lang="sv-SE" dirty="0"/>
          </a:p>
          <a:p>
            <a:pPr marL="260604" indent="-260604" algn="ctr">
              <a:spcBef>
                <a:spcPts val="576"/>
              </a:spcBef>
              <a:buNone/>
            </a:pPr>
            <a:endParaRPr lang="sv-SE" sz="2400" dirty="0">
              <a:solidFill>
                <a:srgbClr val="4D4D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A90EF8C1-0D57-523B-048E-16C9297EE21B}"/>
              </a:ext>
            </a:extLst>
          </p:cNvPr>
          <p:cNvGrpSpPr>
            <a:grpSpLocks/>
          </p:cNvGrpSpPr>
          <p:nvPr/>
        </p:nvGrpSpPr>
        <p:grpSpPr bwMode="auto">
          <a:xfrm>
            <a:off x="4486438" y="1195497"/>
            <a:ext cx="3600450" cy="3200400"/>
            <a:chOff x="336" y="1440"/>
            <a:chExt cx="3648" cy="3792"/>
          </a:xfrm>
        </p:grpSpPr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9D57121D-2A39-EF71-19BC-B9AB8D9ACB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1440"/>
              <a:ext cx="0" cy="3792"/>
            </a:xfrm>
            <a:prstGeom prst="line">
              <a:avLst/>
            </a:prstGeom>
            <a:noFill/>
            <a:ln w="38100">
              <a:solidFill>
                <a:srgbClr val="3D4955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sv-SE" sz="135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sym typeface="Arial"/>
              </a:endParaRPr>
            </a:p>
          </p:txBody>
        </p:sp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39A0047C-8EA0-44B0-3417-CC37D8FF89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3216"/>
              <a:ext cx="3648" cy="0"/>
            </a:xfrm>
            <a:prstGeom prst="line">
              <a:avLst/>
            </a:prstGeom>
            <a:noFill/>
            <a:ln w="38100">
              <a:solidFill>
                <a:srgbClr val="3D4955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sv-SE" sz="135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sym typeface="Arial"/>
              </a:endParaRPr>
            </a:p>
          </p:txBody>
        </p:sp>
      </p:grpSp>
      <p:sp>
        <p:nvSpPr>
          <p:cNvPr id="12" name="Google Shape;206;p21">
            <a:extLst>
              <a:ext uri="{FF2B5EF4-FFF2-40B4-BE49-F238E27FC236}">
                <a16:creationId xmlns:a16="http://schemas.microsoft.com/office/drawing/2014/main" id="{3FBEDCEA-2984-9E8A-93AB-2338C8EF0BF0}"/>
              </a:ext>
            </a:extLst>
          </p:cNvPr>
          <p:cNvSpPr/>
          <p:nvPr/>
        </p:nvSpPr>
        <p:spPr>
          <a:xfrm>
            <a:off x="4929559" y="1472857"/>
            <a:ext cx="957746" cy="90519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e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  <p:sp>
        <p:nvSpPr>
          <p:cNvPr id="13" name="Google Shape;208;p21">
            <a:extLst>
              <a:ext uri="{FF2B5EF4-FFF2-40B4-BE49-F238E27FC236}">
                <a16:creationId xmlns:a16="http://schemas.microsoft.com/office/drawing/2014/main" id="{7A0D5B45-8F03-DD2E-A053-7878FD3A5E3B}"/>
              </a:ext>
            </a:extLst>
          </p:cNvPr>
          <p:cNvSpPr/>
          <p:nvPr/>
        </p:nvSpPr>
        <p:spPr>
          <a:xfrm>
            <a:off x="4929558" y="3140894"/>
            <a:ext cx="957746" cy="88698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i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  <p:sp>
        <p:nvSpPr>
          <p:cNvPr id="14" name="Google Shape;210;p21">
            <a:extLst>
              <a:ext uri="{FF2B5EF4-FFF2-40B4-BE49-F238E27FC236}">
                <a16:creationId xmlns:a16="http://schemas.microsoft.com/office/drawing/2014/main" id="{DDCF899E-7AF2-04E7-9CE2-89C4D4EDDC2A}"/>
              </a:ext>
            </a:extLst>
          </p:cNvPr>
          <p:cNvSpPr/>
          <p:nvPr/>
        </p:nvSpPr>
        <p:spPr>
          <a:xfrm>
            <a:off x="6853294" y="1472857"/>
            <a:ext cx="903323" cy="90347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s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  <p:sp>
        <p:nvSpPr>
          <p:cNvPr id="15" name="Google Shape;212;p21">
            <a:extLst>
              <a:ext uri="{FF2B5EF4-FFF2-40B4-BE49-F238E27FC236}">
                <a16:creationId xmlns:a16="http://schemas.microsoft.com/office/drawing/2014/main" id="{92D7373B-63F4-36EA-3CDC-9934F7143E91}"/>
              </a:ext>
            </a:extLst>
          </p:cNvPr>
          <p:cNvSpPr/>
          <p:nvPr/>
        </p:nvSpPr>
        <p:spPr>
          <a:xfrm>
            <a:off x="6853040" y="3122692"/>
            <a:ext cx="903603" cy="9034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a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033654EE-32BF-5D1E-A5E0-C8D150866A20}"/>
              </a:ext>
            </a:extLst>
          </p:cNvPr>
          <p:cNvSpPr txBox="1"/>
          <p:nvPr/>
        </p:nvSpPr>
        <p:spPr>
          <a:xfrm>
            <a:off x="5633301" y="737649"/>
            <a:ext cx="2209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människor</a:t>
            </a:r>
            <a:endParaRPr kumimoji="0" lang="sv-S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BB06C26B-A311-D473-1C2D-EE1081B5171F}"/>
              </a:ext>
            </a:extLst>
          </p:cNvPr>
          <p:cNvSpPr txBox="1"/>
          <p:nvPr/>
        </p:nvSpPr>
        <p:spPr>
          <a:xfrm>
            <a:off x="5670869" y="4444007"/>
            <a:ext cx="1598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uppgifter</a:t>
            </a:r>
            <a:endParaRPr kumimoji="0" lang="sv-S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506A748A-A532-0834-3CF7-244640F6BB4A}"/>
              </a:ext>
            </a:extLst>
          </p:cNvPr>
          <p:cNvSpPr txBox="1"/>
          <p:nvPr/>
        </p:nvSpPr>
        <p:spPr>
          <a:xfrm>
            <a:off x="3660988" y="2455002"/>
            <a:ext cx="1538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styr</a:t>
            </a:r>
            <a:endParaRPr kumimoji="0" lang="sv-S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507DE430-DC8A-8507-060E-B3F1BE29BD48}"/>
              </a:ext>
            </a:extLst>
          </p:cNvPr>
          <p:cNvSpPr txBox="1"/>
          <p:nvPr/>
        </p:nvSpPr>
        <p:spPr>
          <a:xfrm>
            <a:off x="8232944" y="2446612"/>
            <a:ext cx="175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deltar</a:t>
            </a:r>
            <a:endParaRPr kumimoji="0" lang="sv-S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92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9574" y="1480100"/>
            <a:ext cx="7688400" cy="12447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sv-SE" sz="4400" dirty="0"/>
              <a:t>Reflektion 5 minuter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</p:spPr>
        <p:txBody>
          <a:bodyPr wrap="square" anchor="t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sv-SE" dirty="0">
                <a:latin typeface="Raleway" pitchFamily="2" charset="0"/>
              </a:rPr>
              <a:t>Tänk på en av dina kunder. Fundera rent allmänt: </a:t>
            </a:r>
          </a:p>
          <a:p>
            <a:pPr marL="385763" indent="-385763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v-SE" dirty="0">
                <a:latin typeface="Raleway" pitchFamily="2" charset="0"/>
              </a:rPr>
              <a:t>Vilken persontyp är hen bedömer du? </a:t>
            </a:r>
          </a:p>
          <a:p>
            <a:pPr marL="385763" indent="-385763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v-SE" dirty="0">
                <a:latin typeface="Raleway" pitchFamily="2" charset="0"/>
              </a:rPr>
              <a:t>Hur skulle du bemöta den personen om du tar hens persontyp i beaktande?</a:t>
            </a:r>
          </a:p>
          <a:p>
            <a:pPr marL="385763" indent="-385763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sv-SE" dirty="0">
                <a:latin typeface="Raleway" pitchFamily="2" charset="0"/>
              </a:rPr>
              <a:t>Skriv ner dina tankar/reflektioner/idéer.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Tre snabba intryck…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v-SE" dirty="0">
                <a:latin typeface="Raleway" pitchFamily="2" charset="0"/>
              </a:rPr>
              <a:t>Skriv ned på en lapp de tre starkaste intryck (beteenden) du fått av mig så här långt. </a:t>
            </a:r>
          </a:p>
          <a:p>
            <a:pPr>
              <a:buFont typeface="Courier New" panose="02070309020205020404" pitchFamily="49" charset="0"/>
              <a:buChar char="o"/>
            </a:pPr>
            <a:endParaRPr lang="sv-SE" dirty="0">
              <a:latin typeface="Raleway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sv-SE" dirty="0">
                <a:latin typeface="Raleway" pitchFamily="2" charset="0"/>
              </a:rPr>
              <a:t>Spara lappen  - du kommer att titta på den igen när vi avrundar dagens träning. </a:t>
            </a:r>
          </a:p>
          <a:p>
            <a:pPr>
              <a:buFont typeface="Courier New" panose="02070309020205020404" pitchFamily="49" charset="0"/>
              <a:buChar char="o"/>
            </a:pPr>
            <a:endParaRPr lang="sv-SE" dirty="0">
              <a:latin typeface="Raleway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sv-SE" dirty="0">
              <a:latin typeface="Raleway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sv-SE" dirty="0">
              <a:latin typeface="Raleway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Hur känner vi igen de olika typerna?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idx="1"/>
          </p:nvPr>
        </p:nvSpPr>
        <p:spPr>
          <a:xfrm>
            <a:off x="729324" y="2078875"/>
            <a:ext cx="7621934" cy="2261100"/>
          </a:xfrm>
        </p:spPr>
        <p:txBody>
          <a:bodyPr/>
          <a:lstStyle/>
          <a:p>
            <a:pPr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sv-SE" dirty="0">
                <a:latin typeface="Raleway" pitchFamily="2" charset="0"/>
              </a:rPr>
              <a:t>På framträdande beteendedrag</a:t>
            </a:r>
          </a:p>
          <a:p>
            <a:pPr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sv-SE" dirty="0">
                <a:latin typeface="Raleway" pitchFamily="2" charset="0"/>
              </a:rPr>
              <a:t>På deras styrkor och deras fallgropar</a:t>
            </a:r>
          </a:p>
          <a:p>
            <a:pPr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sv-SE" dirty="0">
                <a:latin typeface="Raleway" pitchFamily="2" charset="0"/>
              </a:rPr>
              <a:t>På det sätt de kommunicerar och vad de typiskt kommunicerar kring (ordval, innehåll, kroppsspråk, mimik, ansiktsuttryck osv.)</a:t>
            </a:r>
          </a:p>
          <a:p>
            <a:pPr>
              <a:lnSpc>
                <a:spcPct val="200000"/>
              </a:lnSpc>
              <a:buFont typeface="Courier New" panose="02070309020205020404" pitchFamily="49" charset="0"/>
              <a:buChar char="o"/>
            </a:pPr>
            <a:endParaRPr lang="sv-SE" dirty="0"/>
          </a:p>
          <a:p>
            <a:pPr>
              <a:lnSpc>
                <a:spcPct val="200000"/>
              </a:lnSpc>
              <a:buFont typeface="Courier New" panose="02070309020205020404" pitchFamily="49" charset="0"/>
              <a:buChar char="o"/>
            </a:pPr>
            <a:endParaRPr lang="sv-S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2D7BD7-32C0-5E16-0FD7-4243397F3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Kommunikation</a:t>
            </a:r>
          </a:p>
        </p:txBody>
      </p:sp>
    </p:spTree>
    <p:extLst>
      <p:ext uri="{BB962C8B-B14F-4D97-AF65-F5344CB8AC3E}">
        <p14:creationId xmlns:p14="http://schemas.microsoft.com/office/powerpoint/2010/main" val="17668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0"/>
          <p:cNvSpPr txBox="1"/>
          <p:nvPr/>
        </p:nvSpPr>
        <p:spPr>
          <a:xfrm>
            <a:off x="784430" y="2215738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E </a:t>
            </a:r>
            <a:endParaRPr sz="3000" b="1" dirty="0">
              <a:solidFill>
                <a:srgbClr val="C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564" name="Google Shape;564;p30"/>
          <p:cNvGrpSpPr/>
          <p:nvPr/>
        </p:nvGrpSpPr>
        <p:grpSpPr>
          <a:xfrm>
            <a:off x="811308" y="3059058"/>
            <a:ext cx="1642277" cy="1363752"/>
            <a:chOff x="830400" y="3274596"/>
            <a:chExt cx="2501700" cy="1363752"/>
          </a:xfrm>
        </p:grpSpPr>
        <p:sp>
          <p:nvSpPr>
            <p:cNvPr id="565" name="Google Shape;565;p30"/>
            <p:cNvSpPr/>
            <p:nvPr/>
          </p:nvSpPr>
          <p:spPr>
            <a:xfrm>
              <a:off x="830400" y="3370548"/>
              <a:ext cx="2501700" cy="126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30"/>
          <p:cNvSpPr txBox="1">
            <a:spLocks noGrp="1"/>
          </p:cNvSpPr>
          <p:nvPr>
            <p:ph type="title"/>
          </p:nvPr>
        </p:nvSpPr>
        <p:spPr>
          <a:xfrm>
            <a:off x="1147147" y="3360005"/>
            <a:ext cx="2238300" cy="4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000" dirty="0"/>
              <a:t>ENTUSIASTEN</a:t>
            </a:r>
          </a:p>
        </p:txBody>
      </p:sp>
      <p:sp>
        <p:nvSpPr>
          <p:cNvPr id="568" name="Google Shape;568;p30"/>
          <p:cNvSpPr txBox="1">
            <a:spLocks noGrp="1"/>
          </p:cNvSpPr>
          <p:nvPr>
            <p:ph type="body" idx="4294967295"/>
          </p:nvPr>
        </p:nvSpPr>
        <p:spPr>
          <a:xfrm>
            <a:off x="1147147" y="3790182"/>
            <a:ext cx="22383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sv-SE" sz="800" dirty="0"/>
              <a:t>Ny inspiration!</a:t>
            </a:r>
          </a:p>
        </p:txBody>
      </p:sp>
      <p:sp>
        <p:nvSpPr>
          <p:cNvPr id="570" name="Google Shape;570;p30"/>
          <p:cNvSpPr txBox="1"/>
          <p:nvPr/>
        </p:nvSpPr>
        <p:spPr>
          <a:xfrm>
            <a:off x="2744372" y="3437397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 dirty="0">
                <a:solidFill>
                  <a:srgbClr val="FFC000"/>
                </a:solidFill>
                <a:latin typeface="Lato"/>
                <a:ea typeface="Lato"/>
                <a:cs typeface="Lato"/>
                <a:sym typeface="Lato"/>
              </a:rPr>
              <a:t>I </a:t>
            </a:r>
            <a:endParaRPr sz="3000" b="1" dirty="0">
              <a:solidFill>
                <a:srgbClr val="FFC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571" name="Google Shape;571;p30"/>
          <p:cNvGrpSpPr/>
          <p:nvPr/>
        </p:nvGrpSpPr>
        <p:grpSpPr>
          <a:xfrm rot="10800000" flipH="1">
            <a:off x="2724622" y="1899066"/>
            <a:ext cx="1646333" cy="1353953"/>
            <a:chOff x="830400" y="3274596"/>
            <a:chExt cx="2501700" cy="1353953"/>
          </a:xfrm>
        </p:grpSpPr>
        <p:sp>
          <p:nvSpPr>
            <p:cNvPr id="572" name="Google Shape;572;p30"/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4" name="Google Shape;574;p30"/>
          <p:cNvSpPr txBox="1">
            <a:spLocks noGrp="1"/>
          </p:cNvSpPr>
          <p:nvPr>
            <p:ph type="title"/>
          </p:nvPr>
        </p:nvSpPr>
        <p:spPr>
          <a:xfrm>
            <a:off x="2910443" y="2061532"/>
            <a:ext cx="2238300" cy="4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000" dirty="0"/>
              <a:t>IMPLEMENTERAREN</a:t>
            </a:r>
          </a:p>
        </p:txBody>
      </p:sp>
      <p:sp>
        <p:nvSpPr>
          <p:cNvPr id="575" name="Google Shape;575;p30"/>
          <p:cNvSpPr txBox="1">
            <a:spLocks noGrp="1"/>
          </p:cNvSpPr>
          <p:nvPr>
            <p:ph type="body" idx="4294967295"/>
          </p:nvPr>
        </p:nvSpPr>
        <p:spPr>
          <a:xfrm>
            <a:off x="2910443" y="2491709"/>
            <a:ext cx="22383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sv-SE" sz="800" dirty="0"/>
              <a:t>Nya mål!</a:t>
            </a:r>
          </a:p>
        </p:txBody>
      </p:sp>
      <p:sp>
        <p:nvSpPr>
          <p:cNvPr id="577" name="Google Shape;577;p30"/>
          <p:cNvSpPr txBox="1"/>
          <p:nvPr/>
        </p:nvSpPr>
        <p:spPr>
          <a:xfrm>
            <a:off x="4603982" y="2186332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 dirty="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endParaRPr sz="3000" b="1" dirty="0">
              <a:solidFill>
                <a:srgbClr val="0070C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578" name="Google Shape;578;p30"/>
          <p:cNvGrpSpPr/>
          <p:nvPr/>
        </p:nvGrpSpPr>
        <p:grpSpPr>
          <a:xfrm>
            <a:off x="4663400" y="3075130"/>
            <a:ext cx="1626670" cy="1353953"/>
            <a:chOff x="830400" y="3274596"/>
            <a:chExt cx="2501700" cy="1353953"/>
          </a:xfrm>
        </p:grpSpPr>
        <p:sp>
          <p:nvSpPr>
            <p:cNvPr id="579" name="Google Shape;579;p30"/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1" name="Google Shape;581;p30"/>
          <p:cNvSpPr txBox="1">
            <a:spLocks noGrp="1"/>
          </p:cNvSpPr>
          <p:nvPr>
            <p:ph type="title"/>
          </p:nvPr>
        </p:nvSpPr>
        <p:spPr>
          <a:xfrm>
            <a:off x="5040412" y="3326298"/>
            <a:ext cx="2238300" cy="4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000" dirty="0"/>
              <a:t>ANALYTIKERN</a:t>
            </a:r>
          </a:p>
        </p:txBody>
      </p:sp>
      <p:sp>
        <p:nvSpPr>
          <p:cNvPr id="582" name="Google Shape;582;p30"/>
          <p:cNvSpPr txBox="1">
            <a:spLocks noGrp="1"/>
          </p:cNvSpPr>
          <p:nvPr>
            <p:ph type="body" idx="4294967295"/>
          </p:nvPr>
        </p:nvSpPr>
        <p:spPr>
          <a:xfrm>
            <a:off x="5040412" y="3756475"/>
            <a:ext cx="22383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sv-SE" sz="800" dirty="0"/>
              <a:t>Ny kunskap!</a:t>
            </a:r>
          </a:p>
        </p:txBody>
      </p:sp>
      <p:grpSp>
        <p:nvGrpSpPr>
          <p:cNvPr id="29" name="Google Shape;571;p30">
            <a:extLst>
              <a:ext uri="{FF2B5EF4-FFF2-40B4-BE49-F238E27FC236}">
                <a16:creationId xmlns:a16="http://schemas.microsoft.com/office/drawing/2014/main" id="{D86AB573-05EC-412A-8D9E-05853E9AA72D}"/>
              </a:ext>
            </a:extLst>
          </p:cNvPr>
          <p:cNvGrpSpPr/>
          <p:nvPr/>
        </p:nvGrpSpPr>
        <p:grpSpPr>
          <a:xfrm rot="10800000" flipH="1">
            <a:off x="6564899" y="1894702"/>
            <a:ext cx="1646333" cy="1353953"/>
            <a:chOff x="830400" y="3274596"/>
            <a:chExt cx="2501700" cy="1353953"/>
          </a:xfrm>
        </p:grpSpPr>
        <p:sp>
          <p:nvSpPr>
            <p:cNvPr id="30" name="Google Shape;572;p30">
              <a:extLst>
                <a:ext uri="{FF2B5EF4-FFF2-40B4-BE49-F238E27FC236}">
                  <a16:creationId xmlns:a16="http://schemas.microsoft.com/office/drawing/2014/main" id="{88F06A04-3B25-49B9-843A-2ADE42077FB0}"/>
                </a:ext>
              </a:extLst>
            </p:cNvPr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3;p30">
              <a:extLst>
                <a:ext uri="{FF2B5EF4-FFF2-40B4-BE49-F238E27FC236}">
                  <a16:creationId xmlns:a16="http://schemas.microsoft.com/office/drawing/2014/main" id="{8EF1D890-779D-4934-9FCA-89DB43F9FAB7}"/>
                </a:ext>
              </a:extLst>
            </p:cNvPr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581;p30">
            <a:extLst>
              <a:ext uri="{FF2B5EF4-FFF2-40B4-BE49-F238E27FC236}">
                <a16:creationId xmlns:a16="http://schemas.microsoft.com/office/drawing/2014/main" id="{D876DD91-DDC9-4F01-B209-EF8F32D02FDB}"/>
              </a:ext>
            </a:extLst>
          </p:cNvPr>
          <p:cNvSpPr txBox="1">
            <a:spLocks/>
          </p:cNvSpPr>
          <p:nvPr/>
        </p:nvSpPr>
        <p:spPr>
          <a:xfrm>
            <a:off x="6957696" y="2067205"/>
            <a:ext cx="1169461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sv-SE" sz="1000" dirty="0"/>
              <a:t>SUPPORTERN</a:t>
            </a:r>
          </a:p>
        </p:txBody>
      </p:sp>
      <p:sp>
        <p:nvSpPr>
          <p:cNvPr id="33" name="Google Shape;582;p30">
            <a:extLst>
              <a:ext uri="{FF2B5EF4-FFF2-40B4-BE49-F238E27FC236}">
                <a16:creationId xmlns:a16="http://schemas.microsoft.com/office/drawing/2014/main" id="{11B68358-DDD4-40E4-90B7-1B2968BC50E9}"/>
              </a:ext>
            </a:extLst>
          </p:cNvPr>
          <p:cNvSpPr txBox="1">
            <a:spLocks/>
          </p:cNvSpPr>
          <p:nvPr/>
        </p:nvSpPr>
        <p:spPr>
          <a:xfrm>
            <a:off x="6957696" y="2497382"/>
            <a:ext cx="1169461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1600"/>
              </a:spcAft>
              <a:buFont typeface="Lato"/>
              <a:buNone/>
            </a:pPr>
            <a:r>
              <a:rPr lang="sv-SE" sz="800" dirty="0"/>
              <a:t>Nytt nätverk!</a:t>
            </a:r>
          </a:p>
        </p:txBody>
      </p:sp>
      <p:sp>
        <p:nvSpPr>
          <p:cNvPr id="36" name="Google Shape;577;p30">
            <a:extLst>
              <a:ext uri="{FF2B5EF4-FFF2-40B4-BE49-F238E27FC236}">
                <a16:creationId xmlns:a16="http://schemas.microsoft.com/office/drawing/2014/main" id="{3009F00B-BA65-4DA8-A6E6-E94A02B4BE38}"/>
              </a:ext>
            </a:extLst>
          </p:cNvPr>
          <p:cNvSpPr txBox="1"/>
          <p:nvPr/>
        </p:nvSpPr>
        <p:spPr>
          <a:xfrm>
            <a:off x="6763793" y="3435885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S </a:t>
            </a:r>
            <a:endParaRPr sz="3000" b="1" dirty="0">
              <a:solidFill>
                <a:srgbClr val="00B05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C3F1CADA-878C-4BEE-80ED-5462A7319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Associationer till ’utbildning’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95C8D5E8-C50B-C2F5-ECEF-7E26037C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017"/>
          <a:stretch/>
        </p:blipFill>
        <p:spPr>
          <a:xfrm>
            <a:off x="3126472" y="3370633"/>
            <a:ext cx="1271973" cy="86543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AE465494-7286-0F0F-D760-024B1E692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687" y="2057969"/>
            <a:ext cx="843919" cy="79054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69F67C8F-DCAE-15AE-2CCB-D09212F61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420" y="3442959"/>
            <a:ext cx="1052030" cy="7849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EC50672-31B4-2BEE-3384-AD8DEFA16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327" y="2084177"/>
            <a:ext cx="899267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3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1"/>
          <p:cNvSpPr txBox="1">
            <a:spLocks noGrp="1"/>
          </p:cNvSpPr>
          <p:nvPr>
            <p:ph type="title"/>
          </p:nvPr>
        </p:nvSpPr>
        <p:spPr>
          <a:xfrm>
            <a:off x="757264" y="1338513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vad pratar vi om?</a:t>
            </a:r>
            <a:endParaRPr dirty="0"/>
          </a:p>
        </p:txBody>
      </p:sp>
      <p:sp>
        <p:nvSpPr>
          <p:cNvPr id="206" name="Google Shape;206;p21"/>
          <p:cNvSpPr/>
          <p:nvPr/>
        </p:nvSpPr>
        <p:spPr>
          <a:xfrm>
            <a:off x="1400790" y="2181675"/>
            <a:ext cx="328800" cy="3288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rgbClr val="FFFFFF"/>
                </a:solidFill>
              </a:rPr>
              <a:t>E</a:t>
            </a:r>
            <a:endParaRPr sz="800" b="1" dirty="0">
              <a:solidFill>
                <a:srgbClr val="FFFFFF"/>
              </a:solidFill>
            </a:endParaRPr>
          </a:p>
        </p:txBody>
      </p:sp>
      <p:sp>
        <p:nvSpPr>
          <p:cNvPr id="207" name="Google Shape;207;p21"/>
          <p:cNvSpPr txBox="1">
            <a:spLocks noGrp="1"/>
          </p:cNvSpPr>
          <p:nvPr>
            <p:ph type="body" idx="1"/>
          </p:nvPr>
        </p:nvSpPr>
        <p:spPr>
          <a:xfrm>
            <a:off x="1840002" y="2190115"/>
            <a:ext cx="4577447" cy="1860091"/>
          </a:xfrm>
          <a:prstGeom prst="rect">
            <a:avLst/>
          </a:prstGeom>
        </p:spPr>
        <p:txBody>
          <a:bodyPr spcFirstLastPara="1" wrap="square" lIns="91425" tIns="91425" rIns="91425" bIns="91425" numCol="3" anchor="t" anchorCtr="0">
            <a:noAutofit/>
          </a:bodyPr>
          <a:lstStyle/>
          <a:p>
            <a:pPr marL="265176" indent="-1828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Möjligheter</a:t>
            </a:r>
          </a:p>
          <a:p>
            <a:pPr marL="265176" indent="-1828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Upprymdhet</a:t>
            </a:r>
          </a:p>
          <a:p>
            <a:pPr marL="265176" indent="-1828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Nyhetsvärde</a:t>
            </a:r>
          </a:p>
          <a:p>
            <a:pPr marL="265176" indent="-1828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Spänning</a:t>
            </a:r>
          </a:p>
          <a:p>
            <a:pPr marL="265176" indent="-1828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Prestige</a:t>
            </a:r>
          </a:p>
          <a:p>
            <a:pPr marL="265176" indent="-1828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Överblick</a:t>
            </a:r>
          </a:p>
        </p:txBody>
      </p:sp>
      <p:sp>
        <p:nvSpPr>
          <p:cNvPr id="208" name="Google Shape;208;p21"/>
          <p:cNvSpPr/>
          <p:nvPr/>
        </p:nvSpPr>
        <p:spPr>
          <a:xfrm>
            <a:off x="1400790" y="3404075"/>
            <a:ext cx="328800" cy="32880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chemeClr val="bg2"/>
                </a:solidFill>
              </a:rPr>
              <a:t>I</a:t>
            </a:r>
            <a:endParaRPr sz="800" b="1" dirty="0">
              <a:solidFill>
                <a:schemeClr val="bg2"/>
              </a:solidFill>
            </a:endParaRPr>
          </a:p>
        </p:txBody>
      </p:sp>
      <p:sp>
        <p:nvSpPr>
          <p:cNvPr id="210" name="Google Shape;210;p21"/>
          <p:cNvSpPr/>
          <p:nvPr/>
        </p:nvSpPr>
        <p:spPr>
          <a:xfrm>
            <a:off x="3964326" y="2181675"/>
            <a:ext cx="328800" cy="3288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800" b="1" dirty="0">
                <a:solidFill>
                  <a:srgbClr val="FFFFFF"/>
                </a:solidFill>
              </a:rPr>
              <a:t>S</a:t>
            </a:r>
            <a:endParaRPr sz="800" b="1" dirty="0">
              <a:solidFill>
                <a:srgbClr val="FFFFFF"/>
              </a:solidFill>
            </a:endParaRPr>
          </a:p>
        </p:txBody>
      </p:sp>
      <p:sp>
        <p:nvSpPr>
          <p:cNvPr id="212" name="Google Shape;212;p21"/>
          <p:cNvSpPr/>
          <p:nvPr/>
        </p:nvSpPr>
        <p:spPr>
          <a:xfrm>
            <a:off x="3964326" y="3404075"/>
            <a:ext cx="328800" cy="328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rgbClr val="FFFFFF"/>
                </a:solidFill>
              </a:rPr>
              <a:t>A</a:t>
            </a:r>
            <a:endParaRPr sz="800" b="1" dirty="0">
              <a:solidFill>
                <a:srgbClr val="FFFFFF"/>
              </a:solidFill>
            </a:endParaRPr>
          </a:p>
        </p:txBody>
      </p:sp>
      <p:sp>
        <p:nvSpPr>
          <p:cNvPr id="13" name="Google Shape;207;p21">
            <a:extLst>
              <a:ext uri="{FF2B5EF4-FFF2-40B4-BE49-F238E27FC236}">
                <a16:creationId xmlns:a16="http://schemas.microsoft.com/office/drawing/2014/main" id="{DE07EC6F-A8C1-4527-B767-8E10E8D08470}"/>
              </a:ext>
            </a:extLst>
          </p:cNvPr>
          <p:cNvSpPr txBox="1">
            <a:spLocks/>
          </p:cNvSpPr>
          <p:nvPr/>
        </p:nvSpPr>
        <p:spPr>
          <a:xfrm>
            <a:off x="2017717" y="3453686"/>
            <a:ext cx="4680139" cy="161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1150">
              <a:lnSpc>
                <a:spcPct val="115000"/>
              </a:lnSpc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265176" indent="-182880">
              <a:spcBef>
                <a:spcPts val="1600"/>
              </a:spcBef>
              <a:buClr>
                <a:srgbClr val="FFFFFF"/>
              </a:buClr>
              <a:buSzPts val="1100"/>
              <a:buChar char="•"/>
              <a:defRPr sz="1000">
                <a:solidFill>
                  <a:schemeClr val="bg2"/>
                </a:solidFill>
                <a:latin typeface="Calibri" pitchFamily="34" charset="0"/>
                <a:ea typeface="Lato"/>
                <a:cs typeface="Tahoma"/>
                <a:sym typeface="Lato"/>
              </a:defRPr>
            </a:lvl2pPr>
            <a:lvl3pPr marL="13716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Resultat</a:t>
            </a:r>
          </a:p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Oberoende</a:t>
            </a:r>
          </a:p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Framgång</a:t>
            </a:r>
          </a:p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Effektivitet</a:t>
            </a:r>
          </a:p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Rakt på sak</a:t>
            </a:r>
          </a:p>
        </p:txBody>
      </p:sp>
      <p:sp>
        <p:nvSpPr>
          <p:cNvPr id="18" name="Google Shape;207;p21">
            <a:extLst>
              <a:ext uri="{FF2B5EF4-FFF2-40B4-BE49-F238E27FC236}">
                <a16:creationId xmlns:a16="http://schemas.microsoft.com/office/drawing/2014/main" id="{ECF0FF74-60AF-45A3-91B3-B79FF2FED0D4}"/>
              </a:ext>
            </a:extLst>
          </p:cNvPr>
          <p:cNvSpPr txBox="1">
            <a:spLocks/>
          </p:cNvSpPr>
          <p:nvPr/>
        </p:nvSpPr>
        <p:spPr>
          <a:xfrm>
            <a:off x="4601614" y="2190115"/>
            <a:ext cx="4577447" cy="186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Känslor</a:t>
            </a:r>
          </a:p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Värderingar</a:t>
            </a:r>
          </a:p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Personliga upplevelser</a:t>
            </a:r>
          </a:p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Gemenskap</a:t>
            </a:r>
          </a:p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Erkännande</a:t>
            </a:r>
          </a:p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Empati</a:t>
            </a:r>
          </a:p>
        </p:txBody>
      </p:sp>
      <p:sp>
        <p:nvSpPr>
          <p:cNvPr id="19" name="Google Shape;207;p21">
            <a:extLst>
              <a:ext uri="{FF2B5EF4-FFF2-40B4-BE49-F238E27FC236}">
                <a16:creationId xmlns:a16="http://schemas.microsoft.com/office/drawing/2014/main" id="{6CB4AC17-21AD-49E9-9649-6A3031F942F4}"/>
              </a:ext>
            </a:extLst>
          </p:cNvPr>
          <p:cNvSpPr txBox="1">
            <a:spLocks/>
          </p:cNvSpPr>
          <p:nvPr/>
        </p:nvSpPr>
        <p:spPr>
          <a:xfrm>
            <a:off x="4601614" y="3454658"/>
            <a:ext cx="4028183" cy="161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11150">
              <a:lnSpc>
                <a:spcPct val="115000"/>
              </a:lnSpc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1pPr>
            <a:lvl2pPr marL="82296" indent="0">
              <a:spcBef>
                <a:spcPts val="1600"/>
              </a:spcBef>
              <a:buClr>
                <a:srgbClr val="808080">
                  <a:lumMod val="50000"/>
                </a:srgbClr>
              </a:buClr>
              <a:buSzPts val="1100"/>
              <a:buFont typeface="Lato"/>
              <a:buNone/>
              <a:defRPr sz="1000">
                <a:solidFill>
                  <a:srgbClr val="808080">
                    <a:lumMod val="50000"/>
                  </a:srgbClr>
                </a:solidFill>
                <a:latin typeface="Calibri" pitchFamily="34" charset="0"/>
                <a:ea typeface="Lato"/>
                <a:cs typeface="Tahoma"/>
              </a:defRPr>
            </a:lvl2pPr>
            <a:lvl3pPr marL="13716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3pPr>
            <a:lvl4pPr marL="18288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4pPr>
            <a:lvl5pPr marL="22860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5pPr>
            <a:lvl6pPr marL="27432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6pPr>
            <a:lvl7pPr marL="32004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7pPr>
            <a:lvl8pPr marL="36576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8pPr>
            <a:lvl9pPr marL="4114800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9pPr>
          </a:lstStyle>
          <a:p>
            <a:pPr marL="82296" indent="0">
              <a:lnSpc>
                <a:spcPct val="100000"/>
              </a:lnSpc>
              <a:buClr>
                <a:srgbClr val="FFFFFF"/>
              </a:buClr>
              <a:buNone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Kvalitet</a:t>
            </a:r>
          </a:p>
          <a:p>
            <a:pPr marL="82296" indent="0">
              <a:lnSpc>
                <a:spcPct val="100000"/>
              </a:lnSpc>
              <a:buClr>
                <a:srgbClr val="FFFFFF"/>
              </a:buClr>
              <a:buNone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Säkerhet</a:t>
            </a:r>
          </a:p>
          <a:p>
            <a:pPr marL="82296" indent="0">
              <a:lnSpc>
                <a:spcPct val="100000"/>
              </a:lnSpc>
              <a:buClr>
                <a:srgbClr val="FFFFFF"/>
              </a:buClr>
              <a:buNone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Planer</a:t>
            </a:r>
          </a:p>
          <a:p>
            <a:pPr marL="82296" indent="0">
              <a:lnSpc>
                <a:spcPct val="100000"/>
              </a:lnSpc>
              <a:buClr>
                <a:srgbClr val="FFFFFF"/>
              </a:buClr>
              <a:buNone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Struktur</a:t>
            </a:r>
          </a:p>
          <a:p>
            <a:pPr marL="82296" indent="0">
              <a:lnSpc>
                <a:spcPct val="100000"/>
              </a:lnSpc>
              <a:buClr>
                <a:srgbClr val="FFFFFF"/>
              </a:buClr>
              <a:buNone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Logik</a:t>
            </a:r>
          </a:p>
          <a:p>
            <a:pPr marL="82296" indent="0">
              <a:lnSpc>
                <a:spcPct val="100000"/>
              </a:lnSpc>
              <a:buClr>
                <a:srgbClr val="FFFFFF"/>
              </a:buClr>
              <a:buNone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Fakta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B84735E7-5F16-4308-8104-9C26FB85E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7433" y="966750"/>
            <a:ext cx="2009303" cy="200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1355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93AC24D-1AD3-4030-94E1-EB7961589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 dirty="0">
                <a:solidFill>
                  <a:srgbClr val="4D4D4D"/>
                </a:solidFill>
                <a:cs typeface="Tahoma"/>
              </a:rPr>
              <a:t>vi kan inte ICKE-kommunicera</a:t>
            </a:r>
            <a:br>
              <a:rPr lang="sv-SE" sz="2800" dirty="0">
                <a:solidFill>
                  <a:srgbClr val="4D4D4D"/>
                </a:solidFill>
                <a:cs typeface="Tahoma"/>
              </a:rPr>
            </a:br>
            <a:endParaRPr lang="sv-SE" dirty="0"/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515196" y="1780185"/>
            <a:ext cx="6433640" cy="3371850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 sz="18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Calibri" pitchFamily="34" charset="0"/>
              <a:buChar char="–"/>
              <a:defRPr sz="16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–"/>
              <a:defRPr sz="14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0593" indent="-260593">
              <a:spcBef>
                <a:spcPts val="0"/>
              </a:spcBef>
              <a:spcAft>
                <a:spcPts val="0"/>
              </a:spcAft>
              <a:buNone/>
            </a:pPr>
            <a:endParaRPr lang="sv-SE" sz="1800" dirty="0">
              <a:latin typeface="Raleway" pitchFamily="2" charset="0"/>
              <a:cs typeface="Tahoma"/>
            </a:endParaRPr>
          </a:p>
          <a:p>
            <a:pPr marL="260593" indent="-260593">
              <a:spcBef>
                <a:spcPts val="432"/>
              </a:spcBef>
              <a:spcAft>
                <a:spcPts val="0"/>
              </a:spcAft>
              <a:buNone/>
            </a:pPr>
            <a:r>
              <a:rPr lang="sv-SE" sz="1800" dirty="0">
                <a:solidFill>
                  <a:srgbClr val="4D4D4D"/>
                </a:solidFill>
                <a:latin typeface="Raleway" pitchFamily="2" charset="0"/>
                <a:cs typeface="Tahoma"/>
              </a:rPr>
              <a:t>	</a:t>
            </a:r>
            <a:r>
              <a:rPr lang="sv-SE" sz="1600" dirty="0">
                <a:solidFill>
                  <a:srgbClr val="4D4D4D"/>
                </a:solidFill>
                <a:latin typeface="Raleway" pitchFamily="2" charset="0"/>
                <a:cs typeface="Tahoma"/>
              </a:rPr>
              <a:t>Vid beskrivning av </a:t>
            </a:r>
            <a:r>
              <a:rPr lang="sv-SE" sz="1600" b="1" i="1" dirty="0">
                <a:solidFill>
                  <a:srgbClr val="4D4D4D"/>
                </a:solidFill>
                <a:latin typeface="Raleway" pitchFamily="2" charset="0"/>
                <a:cs typeface="Tahoma"/>
              </a:rPr>
              <a:t>känslor och inställningar </a:t>
            </a:r>
            <a:r>
              <a:rPr lang="sv-SE" sz="1600" dirty="0">
                <a:solidFill>
                  <a:srgbClr val="4D4D4D"/>
                </a:solidFill>
                <a:latin typeface="Raleway" pitchFamily="2" charset="0"/>
                <a:cs typeface="Tahoma"/>
              </a:rPr>
              <a:t>gäller följande:</a:t>
            </a:r>
          </a:p>
          <a:p>
            <a:pPr marL="260593" indent="-260593">
              <a:spcBef>
                <a:spcPts val="432"/>
              </a:spcBef>
              <a:spcAft>
                <a:spcPts val="0"/>
              </a:spcAft>
              <a:buNone/>
            </a:pPr>
            <a:endParaRPr lang="sv-SE" sz="1620" dirty="0">
              <a:latin typeface="Raleway" pitchFamily="2" charset="0"/>
              <a:cs typeface="Tahoma"/>
            </a:endParaRPr>
          </a:p>
          <a:p>
            <a:pPr marL="555476" lvl="1" indent="-212590">
              <a:spcBef>
                <a:spcPts val="360"/>
              </a:spcBef>
              <a:spcAft>
                <a:spcPts val="0"/>
              </a:spcAft>
              <a:buClr>
                <a:srgbClr val="4D4D4D"/>
              </a:buClr>
              <a:buFont typeface="Arial" pitchFamily="34" charset="0"/>
              <a:buChar char="–"/>
            </a:pPr>
            <a:r>
              <a:rPr lang="sv-SE" sz="1500" dirty="0">
                <a:solidFill>
                  <a:srgbClr val="4D4D4D"/>
                </a:solidFill>
                <a:latin typeface="Raleway" pitchFamily="2" charset="0"/>
                <a:cs typeface="Tahoma"/>
              </a:rPr>
              <a:t>7 % av budskapet förmedlas via de ord som sägs.</a:t>
            </a:r>
          </a:p>
          <a:p>
            <a:pPr marL="555476" lvl="1" indent="-21259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</a:pPr>
            <a:endParaRPr lang="sv-SE" sz="1620" dirty="0">
              <a:latin typeface="Raleway" pitchFamily="2" charset="0"/>
              <a:cs typeface="Tahoma"/>
            </a:endParaRPr>
          </a:p>
          <a:p>
            <a:pPr marL="555476" lvl="1" indent="-21259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</a:pPr>
            <a:endParaRPr lang="sv-SE" sz="1620" dirty="0">
              <a:latin typeface="Raleway" pitchFamily="2" charset="0"/>
              <a:cs typeface="Tahoma"/>
            </a:endParaRPr>
          </a:p>
          <a:p>
            <a:pPr marL="555476" lvl="1" indent="-212590">
              <a:spcBef>
                <a:spcPts val="360"/>
              </a:spcBef>
              <a:spcAft>
                <a:spcPts val="0"/>
              </a:spcAft>
              <a:buClr>
                <a:srgbClr val="4D4D4D"/>
              </a:buClr>
              <a:buFont typeface="Arial" pitchFamily="34" charset="0"/>
              <a:buChar char="–"/>
            </a:pPr>
            <a:r>
              <a:rPr lang="sv-SE" sz="1500" dirty="0">
                <a:solidFill>
                  <a:srgbClr val="4D4D4D"/>
                </a:solidFill>
                <a:latin typeface="Raleway" pitchFamily="2" charset="0"/>
                <a:cs typeface="Tahoma"/>
              </a:rPr>
              <a:t>38 % av budskapet förmedlas på sättet som orden sägs på. </a:t>
            </a:r>
          </a:p>
          <a:p>
            <a:pPr marL="555476" lvl="1" indent="-212590">
              <a:spcBef>
                <a:spcPts val="360"/>
              </a:spcBef>
              <a:spcAft>
                <a:spcPts val="0"/>
              </a:spcAft>
              <a:buClr>
                <a:srgbClr val="4D4D4D"/>
              </a:buClr>
              <a:buFont typeface="Arial" pitchFamily="34" charset="0"/>
              <a:buChar char="–"/>
            </a:pPr>
            <a:r>
              <a:rPr lang="sv-SE" sz="1500" dirty="0">
                <a:solidFill>
                  <a:srgbClr val="4D4D4D"/>
                </a:solidFill>
                <a:latin typeface="Raleway" pitchFamily="2" charset="0"/>
                <a:cs typeface="Tahoma"/>
              </a:rPr>
              <a:t>55 % av budskapet förmedlas via ansiktsuttryck.</a:t>
            </a:r>
          </a:p>
          <a:p>
            <a:pPr marL="260593" indent="-260593">
              <a:spcBef>
                <a:spcPts val="216"/>
              </a:spcBef>
              <a:spcAft>
                <a:spcPts val="0"/>
              </a:spcAft>
              <a:buNone/>
            </a:pPr>
            <a:br>
              <a:rPr lang="sv-SE" sz="900" dirty="0">
                <a:solidFill>
                  <a:srgbClr val="4D4D4D"/>
                </a:solidFill>
                <a:latin typeface="Raleway" pitchFamily="2" charset="0"/>
                <a:cs typeface="Tahoma"/>
              </a:rPr>
            </a:br>
            <a:r>
              <a:rPr lang="sv-SE" sz="900" dirty="0">
                <a:solidFill>
                  <a:srgbClr val="4D4D4D"/>
                </a:solidFill>
                <a:latin typeface="Raleway" pitchFamily="2" charset="0"/>
                <a:cs typeface="Tahoma"/>
              </a:rPr>
              <a:t>Albert </a:t>
            </a:r>
            <a:r>
              <a:rPr lang="sv-SE" sz="900" dirty="0" err="1">
                <a:solidFill>
                  <a:srgbClr val="4D4D4D"/>
                </a:solidFill>
                <a:latin typeface="Raleway" pitchFamily="2" charset="0"/>
                <a:cs typeface="Tahoma"/>
              </a:rPr>
              <a:t>Mehrabian</a:t>
            </a:r>
            <a:r>
              <a:rPr lang="sv-SE" sz="900" dirty="0">
                <a:solidFill>
                  <a:srgbClr val="4D4D4D"/>
                </a:solidFill>
                <a:latin typeface="Raleway" pitchFamily="2" charset="0"/>
                <a:cs typeface="Tahoma"/>
              </a:rPr>
              <a:t>, 1981/2009</a:t>
            </a:r>
          </a:p>
        </p:txBody>
      </p:sp>
      <p:sp>
        <p:nvSpPr>
          <p:cNvPr id="6" name="Højre klammeparentes 3"/>
          <p:cNvSpPr/>
          <p:nvPr/>
        </p:nvSpPr>
        <p:spPr>
          <a:xfrm>
            <a:off x="7085132" y="2780259"/>
            <a:ext cx="150019" cy="328613"/>
          </a:xfrm>
          <a:prstGeom prst="rightBrace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sv-SE" sz="1350"/>
          </a:p>
        </p:txBody>
      </p:sp>
      <p:sp>
        <p:nvSpPr>
          <p:cNvPr id="7" name="Højre klammeparentes 4"/>
          <p:cNvSpPr/>
          <p:nvPr/>
        </p:nvSpPr>
        <p:spPr>
          <a:xfrm>
            <a:off x="7077505" y="3590414"/>
            <a:ext cx="142875" cy="500063"/>
          </a:xfrm>
          <a:prstGeom prst="rightBrace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sv-SE" sz="1350"/>
          </a:p>
        </p:txBody>
      </p:sp>
      <p:sp>
        <p:nvSpPr>
          <p:cNvPr id="8" name="Tekstboks 5"/>
          <p:cNvSpPr txBox="1">
            <a:spLocks noChangeArrowheads="1"/>
          </p:cNvSpPr>
          <p:nvPr/>
        </p:nvSpPr>
        <p:spPr bwMode="auto">
          <a:xfrm>
            <a:off x="7298562" y="2687112"/>
            <a:ext cx="84389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sv-SE" sz="1350" i="1" dirty="0">
                <a:solidFill>
                  <a:srgbClr val="4D4D4D"/>
                </a:solidFill>
                <a:latin typeface="Calibri" pitchFamily="34" charset="0"/>
                <a:cs typeface="Tahoma"/>
              </a:rPr>
              <a:t>Vad</a:t>
            </a:r>
            <a:r>
              <a:rPr lang="sv-SE" sz="1350" dirty="0">
                <a:solidFill>
                  <a:srgbClr val="4D4D4D"/>
                </a:solidFill>
                <a:latin typeface="Calibri" pitchFamily="34" charset="0"/>
                <a:cs typeface="Tahoma"/>
              </a:rPr>
              <a:t> vi säger</a:t>
            </a:r>
          </a:p>
        </p:txBody>
      </p:sp>
      <p:sp>
        <p:nvSpPr>
          <p:cNvPr id="9" name="Tekstboks 6"/>
          <p:cNvSpPr txBox="1">
            <a:spLocks noChangeArrowheads="1"/>
          </p:cNvSpPr>
          <p:nvPr/>
        </p:nvSpPr>
        <p:spPr bwMode="auto">
          <a:xfrm>
            <a:off x="7345255" y="3537067"/>
            <a:ext cx="792957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sv-SE" sz="1350" i="1" dirty="0">
                <a:solidFill>
                  <a:srgbClr val="4D4D4D"/>
                </a:solidFill>
                <a:latin typeface="Calibri" pitchFamily="34" charset="0"/>
                <a:cs typeface="Tahoma"/>
              </a:rPr>
              <a:t>Hur</a:t>
            </a:r>
            <a:r>
              <a:rPr lang="sv-SE" sz="1350" dirty="0">
                <a:solidFill>
                  <a:srgbClr val="4D4D4D"/>
                </a:solidFill>
                <a:latin typeface="Calibri" pitchFamily="34" charset="0"/>
                <a:cs typeface="Tahoma"/>
              </a:rPr>
              <a:t> vi säger det</a:t>
            </a:r>
          </a:p>
        </p:txBody>
      </p:sp>
    </p:spTree>
    <p:extLst>
      <p:ext uri="{BB962C8B-B14F-4D97-AF65-F5344CB8AC3E}">
        <p14:creationId xmlns:p14="http://schemas.microsoft.com/office/powerpoint/2010/main" val="310982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1"/>
          <p:cNvSpPr txBox="1">
            <a:spLocks noGrp="1"/>
          </p:cNvSpPr>
          <p:nvPr>
            <p:ph type="title"/>
          </p:nvPr>
        </p:nvSpPr>
        <p:spPr>
          <a:xfrm>
            <a:off x="757264" y="1338513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hur</a:t>
            </a:r>
            <a:r>
              <a:rPr lang="en-GB" dirty="0"/>
              <a:t> </a:t>
            </a:r>
            <a:r>
              <a:rPr lang="en-GB" dirty="0" err="1"/>
              <a:t>säger</a:t>
            </a:r>
            <a:r>
              <a:rPr lang="en-GB" dirty="0"/>
              <a:t> vi </a:t>
            </a:r>
            <a:r>
              <a:rPr lang="en-GB" dirty="0" err="1"/>
              <a:t>saker</a:t>
            </a:r>
            <a:r>
              <a:rPr lang="en-GB" dirty="0"/>
              <a:t>?</a:t>
            </a:r>
            <a:endParaRPr dirty="0"/>
          </a:p>
        </p:txBody>
      </p:sp>
      <p:sp>
        <p:nvSpPr>
          <p:cNvPr id="206" name="Google Shape;206;p21"/>
          <p:cNvSpPr/>
          <p:nvPr/>
        </p:nvSpPr>
        <p:spPr>
          <a:xfrm>
            <a:off x="1400790" y="2181675"/>
            <a:ext cx="328800" cy="3288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rgbClr val="FFFFFF"/>
                </a:solidFill>
              </a:rPr>
              <a:t>E</a:t>
            </a:r>
            <a:endParaRPr sz="800" b="1" dirty="0">
              <a:solidFill>
                <a:srgbClr val="FFFFFF"/>
              </a:solidFill>
            </a:endParaRPr>
          </a:p>
        </p:txBody>
      </p:sp>
      <p:sp>
        <p:nvSpPr>
          <p:cNvPr id="207" name="Google Shape;207;p21"/>
          <p:cNvSpPr txBox="1">
            <a:spLocks noGrp="1"/>
          </p:cNvSpPr>
          <p:nvPr>
            <p:ph type="body" idx="1"/>
          </p:nvPr>
        </p:nvSpPr>
        <p:spPr>
          <a:xfrm>
            <a:off x="1840002" y="2190115"/>
            <a:ext cx="4577447" cy="1860091"/>
          </a:xfrm>
          <a:prstGeom prst="rect">
            <a:avLst/>
          </a:prstGeom>
        </p:spPr>
        <p:txBody>
          <a:bodyPr spcFirstLastPara="1" wrap="square" lIns="91425" tIns="91425" rIns="91425" bIns="91425" numCol="3" anchor="t" anchorCtr="0">
            <a:noAutofit/>
          </a:bodyPr>
          <a:lstStyle/>
          <a:p>
            <a:pPr marL="265176" indent="-1828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Öppen</a:t>
            </a:r>
          </a:p>
          <a:p>
            <a:pPr marL="265176" indent="-1828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Erkännande</a:t>
            </a:r>
          </a:p>
          <a:p>
            <a:pPr marL="265176" indent="-1828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Livlig</a:t>
            </a:r>
          </a:p>
          <a:p>
            <a:pPr marL="265176" indent="-1828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Gestikulerande</a:t>
            </a:r>
          </a:p>
          <a:p>
            <a:pPr marL="265176" indent="-1828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Nyfiken</a:t>
            </a:r>
          </a:p>
          <a:p>
            <a:pPr marL="265176" indent="-1828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Informell</a:t>
            </a:r>
          </a:p>
        </p:txBody>
      </p:sp>
      <p:sp>
        <p:nvSpPr>
          <p:cNvPr id="208" name="Google Shape;208;p21"/>
          <p:cNvSpPr/>
          <p:nvPr/>
        </p:nvSpPr>
        <p:spPr>
          <a:xfrm>
            <a:off x="1400790" y="3404075"/>
            <a:ext cx="328800" cy="32880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chemeClr val="bg2"/>
                </a:solidFill>
              </a:rPr>
              <a:t>I</a:t>
            </a:r>
            <a:endParaRPr sz="800" b="1" dirty="0">
              <a:solidFill>
                <a:schemeClr val="bg2"/>
              </a:solidFill>
            </a:endParaRPr>
          </a:p>
        </p:txBody>
      </p:sp>
      <p:sp>
        <p:nvSpPr>
          <p:cNvPr id="210" name="Google Shape;210;p21"/>
          <p:cNvSpPr/>
          <p:nvPr/>
        </p:nvSpPr>
        <p:spPr>
          <a:xfrm>
            <a:off x="3964326" y="2181675"/>
            <a:ext cx="328800" cy="3288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800" b="1" dirty="0">
                <a:solidFill>
                  <a:srgbClr val="FFFFFF"/>
                </a:solidFill>
              </a:rPr>
              <a:t>S</a:t>
            </a:r>
            <a:endParaRPr sz="800" b="1" dirty="0">
              <a:solidFill>
                <a:srgbClr val="FFFFFF"/>
              </a:solidFill>
            </a:endParaRPr>
          </a:p>
        </p:txBody>
      </p:sp>
      <p:sp>
        <p:nvSpPr>
          <p:cNvPr id="212" name="Google Shape;212;p21"/>
          <p:cNvSpPr/>
          <p:nvPr/>
        </p:nvSpPr>
        <p:spPr>
          <a:xfrm>
            <a:off x="3964326" y="3404075"/>
            <a:ext cx="328800" cy="328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rgbClr val="FFFFFF"/>
                </a:solidFill>
              </a:rPr>
              <a:t>A</a:t>
            </a:r>
            <a:endParaRPr sz="800" b="1" dirty="0">
              <a:solidFill>
                <a:srgbClr val="FFFFFF"/>
              </a:solidFill>
            </a:endParaRPr>
          </a:p>
        </p:txBody>
      </p:sp>
      <p:sp>
        <p:nvSpPr>
          <p:cNvPr id="13" name="Google Shape;207;p21">
            <a:extLst>
              <a:ext uri="{FF2B5EF4-FFF2-40B4-BE49-F238E27FC236}">
                <a16:creationId xmlns:a16="http://schemas.microsoft.com/office/drawing/2014/main" id="{DE07EC6F-A8C1-4527-B767-8E10E8D08470}"/>
              </a:ext>
            </a:extLst>
          </p:cNvPr>
          <p:cNvSpPr txBox="1">
            <a:spLocks/>
          </p:cNvSpPr>
          <p:nvPr/>
        </p:nvSpPr>
        <p:spPr>
          <a:xfrm>
            <a:off x="2017717" y="3453686"/>
            <a:ext cx="4680139" cy="161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1150">
              <a:lnSpc>
                <a:spcPct val="115000"/>
              </a:lnSpc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265176" indent="-182880">
              <a:spcBef>
                <a:spcPts val="1600"/>
              </a:spcBef>
              <a:buClr>
                <a:srgbClr val="FFFFFF"/>
              </a:buClr>
              <a:buSzPts val="1100"/>
              <a:buChar char="•"/>
              <a:defRPr sz="1000">
                <a:solidFill>
                  <a:schemeClr val="bg2"/>
                </a:solidFill>
                <a:latin typeface="Calibri" pitchFamily="34" charset="0"/>
                <a:ea typeface="Lato"/>
                <a:cs typeface="Tahoma"/>
                <a:sym typeface="Lato"/>
              </a:defRPr>
            </a:lvl2pPr>
            <a:lvl3pPr marL="13716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Engagerad</a:t>
            </a:r>
          </a:p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Fokuserad</a:t>
            </a:r>
          </a:p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Uppvisar självförtroende</a:t>
            </a:r>
          </a:p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Snabb och exakt</a:t>
            </a:r>
          </a:p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Direkt </a:t>
            </a:r>
          </a:p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Övertygande</a:t>
            </a:r>
          </a:p>
        </p:txBody>
      </p:sp>
      <p:sp>
        <p:nvSpPr>
          <p:cNvPr id="18" name="Google Shape;207;p21">
            <a:extLst>
              <a:ext uri="{FF2B5EF4-FFF2-40B4-BE49-F238E27FC236}">
                <a16:creationId xmlns:a16="http://schemas.microsoft.com/office/drawing/2014/main" id="{ECF0FF74-60AF-45A3-91B3-B79FF2FED0D4}"/>
              </a:ext>
            </a:extLst>
          </p:cNvPr>
          <p:cNvSpPr txBox="1">
            <a:spLocks/>
          </p:cNvSpPr>
          <p:nvPr/>
        </p:nvSpPr>
        <p:spPr>
          <a:xfrm>
            <a:off x="4601614" y="2190115"/>
            <a:ext cx="4577447" cy="186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Behaglig</a:t>
            </a:r>
          </a:p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Välkomnande</a:t>
            </a:r>
          </a:p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Uppmärksam</a:t>
            </a:r>
          </a:p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Tålmodig</a:t>
            </a:r>
          </a:p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Accepterande</a:t>
            </a:r>
          </a:p>
          <a:p>
            <a:pPr marL="82296" indent="0">
              <a:lnSpc>
                <a:spcPct val="100000"/>
              </a:lnSpc>
              <a:buClr>
                <a:srgbClr val="808080">
                  <a:lumMod val="50000"/>
                </a:srgbClr>
              </a:buClr>
              <a:buNone/>
            </a:pPr>
            <a:r>
              <a:rPr lang="sv-SE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</a:rPr>
              <a:t>Lugn och närvarande</a:t>
            </a:r>
          </a:p>
        </p:txBody>
      </p:sp>
      <p:sp>
        <p:nvSpPr>
          <p:cNvPr id="19" name="Google Shape;207;p21">
            <a:extLst>
              <a:ext uri="{FF2B5EF4-FFF2-40B4-BE49-F238E27FC236}">
                <a16:creationId xmlns:a16="http://schemas.microsoft.com/office/drawing/2014/main" id="{6CB4AC17-21AD-49E9-9649-6A3031F942F4}"/>
              </a:ext>
            </a:extLst>
          </p:cNvPr>
          <p:cNvSpPr txBox="1">
            <a:spLocks/>
          </p:cNvSpPr>
          <p:nvPr/>
        </p:nvSpPr>
        <p:spPr>
          <a:xfrm>
            <a:off x="4403357" y="3453686"/>
            <a:ext cx="4028183" cy="161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11150">
              <a:lnSpc>
                <a:spcPct val="115000"/>
              </a:lnSpc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1pPr>
            <a:lvl2pPr marL="82296" indent="0">
              <a:spcBef>
                <a:spcPts val="1600"/>
              </a:spcBef>
              <a:buClr>
                <a:srgbClr val="808080">
                  <a:lumMod val="50000"/>
                </a:srgbClr>
              </a:buClr>
              <a:buSzPts val="1100"/>
              <a:buFont typeface="Lato"/>
              <a:buNone/>
              <a:defRPr sz="1000">
                <a:solidFill>
                  <a:srgbClr val="808080">
                    <a:lumMod val="50000"/>
                  </a:srgbClr>
                </a:solidFill>
                <a:latin typeface="Calibri" pitchFamily="34" charset="0"/>
                <a:ea typeface="Lato"/>
                <a:cs typeface="Tahoma"/>
              </a:defRPr>
            </a:lvl2pPr>
            <a:lvl3pPr marL="13716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3pPr>
            <a:lvl4pPr marL="18288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4pPr>
            <a:lvl5pPr marL="22860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5pPr>
            <a:lvl6pPr marL="27432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6pPr>
            <a:lvl7pPr marL="32004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7pPr>
            <a:lvl8pPr marL="36576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8pPr>
            <a:lvl9pPr marL="4114800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9pPr>
          </a:lstStyle>
          <a:p>
            <a:pPr marL="265176" indent="-1828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Lågmäld</a:t>
            </a:r>
          </a:p>
          <a:p>
            <a:pPr marL="265176" indent="-1828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Formell</a:t>
            </a:r>
          </a:p>
          <a:p>
            <a:pPr marL="265176" indent="-1828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Förberedd</a:t>
            </a:r>
          </a:p>
          <a:p>
            <a:pPr marL="265176" indent="-1828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Intresserad</a:t>
            </a:r>
          </a:p>
          <a:p>
            <a:pPr marL="265176" indent="-1828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sv-SE" sz="1000" dirty="0">
                <a:solidFill>
                  <a:schemeClr val="bg2"/>
                </a:solidFill>
                <a:latin typeface="Raleway" pitchFamily="2" charset="0"/>
              </a:rPr>
              <a:t>Lugn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B84735E7-5F16-4308-8104-9C26FB85E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7433" y="966750"/>
            <a:ext cx="2009303" cy="200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5530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DAF3F2-0A1A-6A2B-AA75-314482369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Personifiera säljbudskapet!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F773586-827A-84E4-E4AA-DC254F128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650" y="1984688"/>
            <a:ext cx="7688700" cy="2261100"/>
          </a:xfrm>
        </p:spPr>
        <p:txBody>
          <a:bodyPr/>
          <a:lstStyle/>
          <a:p>
            <a:pPr marL="171450" lvl="1" indent="-171450">
              <a:lnSpc>
                <a:spcPct val="80000"/>
              </a:lnSpc>
              <a:spcBef>
                <a:spcPct val="20000"/>
              </a:spcBef>
              <a:spcAft>
                <a:spcPts val="45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sv-SE" sz="1200" b="1" kern="1200" dirty="0">
                <a:solidFill>
                  <a:srgbClr val="3D4955"/>
                </a:solidFill>
                <a:latin typeface="Raleway" pitchFamily="2" charset="0"/>
                <a:ea typeface="+mn-ea"/>
                <a:cs typeface="+mn-cs"/>
              </a:rPr>
              <a:t>Entusiasten</a:t>
            </a:r>
            <a:r>
              <a:rPr lang="sv-SE" sz="1200" kern="1200" dirty="0">
                <a:solidFill>
                  <a:srgbClr val="3D4955"/>
                </a:solidFill>
                <a:latin typeface="Raleway" pitchFamily="2" charset="0"/>
                <a:ea typeface="+mn-ea"/>
                <a:cs typeface="+mn-cs"/>
              </a:rPr>
              <a:t>: ”Vi är den mest innovativa testutvecklaren på marknaden som använder den senaste teknologin och testerna på marknaden”!</a:t>
            </a:r>
          </a:p>
          <a:p>
            <a:pPr marL="171450" lvl="1" indent="-171450">
              <a:lnSpc>
                <a:spcPct val="80000"/>
              </a:lnSpc>
              <a:spcBef>
                <a:spcPct val="20000"/>
              </a:spcBef>
              <a:spcAft>
                <a:spcPts val="45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sv-SE" sz="1200" kern="1200" dirty="0">
              <a:solidFill>
                <a:srgbClr val="3D4955"/>
              </a:solidFill>
              <a:latin typeface="Raleway" pitchFamily="2" charset="0"/>
              <a:ea typeface="+mn-ea"/>
              <a:cs typeface="+mn-cs"/>
            </a:endParaRPr>
          </a:p>
          <a:p>
            <a:pPr marL="171450" lvl="1" indent="-171450">
              <a:lnSpc>
                <a:spcPct val="80000"/>
              </a:lnSpc>
              <a:spcBef>
                <a:spcPct val="20000"/>
              </a:spcBef>
              <a:spcAft>
                <a:spcPts val="45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sv-SE" sz="1200" b="1" kern="1200" dirty="0">
                <a:solidFill>
                  <a:srgbClr val="3D4955"/>
                </a:solidFill>
                <a:latin typeface="Raleway" pitchFamily="2" charset="0"/>
                <a:ea typeface="+mn-ea"/>
                <a:cs typeface="+mn-cs"/>
              </a:rPr>
              <a:t>Analytikern</a:t>
            </a:r>
            <a:r>
              <a:rPr lang="sv-SE" sz="1200" kern="1200" dirty="0">
                <a:solidFill>
                  <a:srgbClr val="3D4955"/>
                </a:solidFill>
                <a:latin typeface="Raleway" pitchFamily="2" charset="0"/>
                <a:ea typeface="+mn-ea"/>
                <a:cs typeface="+mn-cs"/>
              </a:rPr>
              <a:t>: ”Vi är en </a:t>
            </a:r>
            <a:r>
              <a:rPr lang="sv-SE" sz="1200" dirty="0">
                <a:solidFill>
                  <a:srgbClr val="3D4955"/>
                </a:solidFill>
                <a:latin typeface="Raleway" pitchFamily="2" charset="0"/>
              </a:rPr>
              <a:t>leverantör inom HR som grundades 1985. Våra test </a:t>
            </a:r>
            <a:r>
              <a:rPr lang="sv-SE" sz="1200" kern="1200" dirty="0">
                <a:solidFill>
                  <a:srgbClr val="3D4955"/>
                </a:solidFill>
                <a:latin typeface="Raleway" pitchFamily="2" charset="0"/>
                <a:ea typeface="+mn-ea"/>
                <a:cs typeface="+mn-cs"/>
              </a:rPr>
              <a:t>är granskade och godkända av DNV och BPS med väldokumenterade statistiska analyser som bekräftar reliabilitet och validitet”.</a:t>
            </a:r>
            <a:endParaRPr lang="sv-SE" sz="1200" dirty="0">
              <a:solidFill>
                <a:srgbClr val="3D4955"/>
              </a:solidFill>
              <a:latin typeface="Raleway" pitchFamily="2" charset="0"/>
            </a:endParaRPr>
          </a:p>
          <a:p>
            <a:pPr marL="171450" lvl="1" indent="-171450">
              <a:lnSpc>
                <a:spcPct val="80000"/>
              </a:lnSpc>
              <a:spcBef>
                <a:spcPct val="20000"/>
              </a:spcBef>
              <a:spcAft>
                <a:spcPts val="45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sv-SE" sz="1200" kern="1200" dirty="0">
              <a:solidFill>
                <a:srgbClr val="3D4955"/>
              </a:solidFill>
              <a:latin typeface="Raleway" pitchFamily="2" charset="0"/>
              <a:ea typeface="+mn-ea"/>
              <a:cs typeface="+mn-cs"/>
            </a:endParaRPr>
          </a:p>
          <a:p>
            <a:pPr marL="171450" lvl="1" indent="-171450">
              <a:lnSpc>
                <a:spcPct val="80000"/>
              </a:lnSpc>
              <a:spcBef>
                <a:spcPct val="20000"/>
              </a:spcBef>
              <a:spcAft>
                <a:spcPts val="45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sv-SE" sz="1200" b="1" kern="1200" dirty="0">
                <a:solidFill>
                  <a:srgbClr val="3D4955"/>
                </a:solidFill>
                <a:latin typeface="Raleway" pitchFamily="2" charset="0"/>
                <a:ea typeface="+mn-ea"/>
                <a:cs typeface="+mn-cs"/>
              </a:rPr>
              <a:t>Supportern</a:t>
            </a:r>
            <a:r>
              <a:rPr lang="sv-SE" sz="1200" kern="1200" dirty="0">
                <a:solidFill>
                  <a:srgbClr val="3D4955"/>
                </a:solidFill>
                <a:latin typeface="Raleway" pitchFamily="2" charset="0"/>
                <a:ea typeface="+mn-ea"/>
                <a:cs typeface="+mn-cs"/>
              </a:rPr>
              <a:t>: ”Som testleverantör har vi stort fokus på de etiska och humanistiska aspekterna gällande testning av kandidater och vi förespråkar en process som bidrar till en utmärkt kandidatupplevelse”.</a:t>
            </a:r>
          </a:p>
          <a:p>
            <a:pPr marL="171450" lvl="1" indent="-171450">
              <a:lnSpc>
                <a:spcPct val="80000"/>
              </a:lnSpc>
              <a:spcBef>
                <a:spcPct val="20000"/>
              </a:spcBef>
              <a:spcAft>
                <a:spcPts val="45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sv-SE" sz="1200" kern="1200" dirty="0">
              <a:solidFill>
                <a:srgbClr val="3D4955"/>
              </a:solidFill>
              <a:latin typeface="Raleway" pitchFamily="2" charset="0"/>
              <a:ea typeface="+mn-ea"/>
              <a:cs typeface="+mn-cs"/>
            </a:endParaRPr>
          </a:p>
          <a:p>
            <a:pPr marL="171450" lvl="1" indent="-171450">
              <a:lnSpc>
                <a:spcPct val="80000"/>
              </a:lnSpc>
              <a:spcBef>
                <a:spcPct val="20000"/>
              </a:spcBef>
              <a:spcAft>
                <a:spcPts val="45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sv-SE" sz="1200" b="1" kern="1200" dirty="0">
                <a:solidFill>
                  <a:srgbClr val="3D4955"/>
                </a:solidFill>
                <a:latin typeface="Raleway" pitchFamily="2" charset="0"/>
                <a:ea typeface="+mn-ea"/>
                <a:cs typeface="+mn-cs"/>
              </a:rPr>
              <a:t>Implementeraren</a:t>
            </a:r>
            <a:r>
              <a:rPr lang="sv-SE" sz="1200" kern="1200" dirty="0">
                <a:solidFill>
                  <a:srgbClr val="3D4955"/>
                </a:solidFill>
                <a:latin typeface="Raleway" pitchFamily="2" charset="0"/>
                <a:ea typeface="+mn-ea"/>
                <a:cs typeface="+mn-cs"/>
              </a:rPr>
              <a:t>: ”Vi </a:t>
            </a:r>
            <a:r>
              <a:rPr lang="sv-SE" sz="1200" dirty="0">
                <a:solidFill>
                  <a:srgbClr val="3D4955"/>
                </a:solidFill>
                <a:latin typeface="Raleway" pitchFamily="2" charset="0"/>
              </a:rPr>
              <a:t>är en partner som förser er med kritisk HR- information som hjälper er att </a:t>
            </a:r>
            <a:r>
              <a:rPr lang="sv-SE" sz="1200" kern="1200" dirty="0">
                <a:solidFill>
                  <a:srgbClr val="3D4955"/>
                </a:solidFill>
                <a:latin typeface="Raleway" pitchFamily="2" charset="0"/>
                <a:ea typeface="+mn-ea"/>
                <a:cs typeface="+mn-cs"/>
              </a:rPr>
              <a:t>effektivisera era processer, </a:t>
            </a:r>
            <a:r>
              <a:rPr lang="sv-SE" sz="1200" dirty="0">
                <a:solidFill>
                  <a:srgbClr val="3D4955"/>
                </a:solidFill>
                <a:latin typeface="Raleway" pitchFamily="2" charset="0"/>
              </a:rPr>
              <a:t>spara tid och snabbare hitta rätt kandidater”</a:t>
            </a:r>
            <a:r>
              <a:rPr lang="sv-SE" sz="1200" kern="1200" dirty="0">
                <a:solidFill>
                  <a:srgbClr val="3D4955"/>
                </a:solidFill>
                <a:latin typeface="Raleway" pitchFamily="2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2400"/>
              <a:t>Allmänna råd kommunikation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9325" y="1853850"/>
            <a:ext cx="4564944" cy="2261100"/>
          </a:xfrm>
        </p:spPr>
        <p:txBody>
          <a:bodyPr/>
          <a:lstStyle/>
          <a:p>
            <a:pPr marL="0" indent="0">
              <a:spcBef>
                <a:spcPts val="432"/>
              </a:spcBef>
              <a:buClr>
                <a:srgbClr val="4D4D4D"/>
              </a:buClr>
              <a:buNone/>
            </a:pPr>
            <a:r>
              <a:rPr lang="sv-SE" sz="1600" b="1" dirty="0">
                <a:latin typeface="Raleway" pitchFamily="2" charset="0"/>
              </a:rPr>
              <a:t>Fundera på kundens: </a:t>
            </a:r>
          </a:p>
          <a:p>
            <a:pPr marL="285750" indent="-285750">
              <a:spcBef>
                <a:spcPts val="432"/>
              </a:spcBef>
              <a:buClr>
                <a:srgbClr val="4D4D4D"/>
              </a:buClr>
              <a:buFont typeface="Wingdings" panose="05000000000000000000" pitchFamily="2" charset="2"/>
              <a:buChar char="ü"/>
            </a:pPr>
            <a:r>
              <a:rPr lang="sv-SE" sz="1200" dirty="0">
                <a:latin typeface="Raleway" pitchFamily="2" charset="0"/>
              </a:rPr>
              <a:t>takt/tempo</a:t>
            </a:r>
          </a:p>
          <a:p>
            <a:pPr marL="285750" indent="-285750">
              <a:spcBef>
                <a:spcPts val="432"/>
              </a:spcBef>
              <a:buClr>
                <a:srgbClr val="4D4D4D"/>
              </a:buClr>
              <a:buFont typeface="Wingdings" panose="05000000000000000000" pitchFamily="2" charset="2"/>
              <a:buChar char="ü"/>
            </a:pPr>
            <a:r>
              <a:rPr lang="sv-SE" sz="1200" dirty="0">
                <a:latin typeface="Raleway" pitchFamily="2" charset="0"/>
              </a:rPr>
              <a:t>röstläge</a:t>
            </a:r>
          </a:p>
          <a:p>
            <a:pPr marL="285750" indent="-285750">
              <a:spcBef>
                <a:spcPts val="432"/>
              </a:spcBef>
              <a:buClr>
                <a:srgbClr val="4D4D4D"/>
              </a:buClr>
              <a:buFont typeface="Wingdings" panose="05000000000000000000" pitchFamily="2" charset="2"/>
              <a:buChar char="ü"/>
            </a:pPr>
            <a:r>
              <a:rPr lang="sv-SE" sz="1200" dirty="0">
                <a:latin typeface="Raleway" pitchFamily="2" charset="0"/>
              </a:rPr>
              <a:t>ordval</a:t>
            </a:r>
          </a:p>
          <a:p>
            <a:pPr marL="285750" indent="-285750">
              <a:spcBef>
                <a:spcPts val="432"/>
              </a:spcBef>
              <a:buClr>
                <a:srgbClr val="4D4D4D"/>
              </a:buClr>
              <a:buFont typeface="Wingdings" panose="05000000000000000000" pitchFamily="2" charset="2"/>
              <a:buChar char="ü"/>
            </a:pPr>
            <a:r>
              <a:rPr lang="sv-SE" sz="1200" dirty="0">
                <a:latin typeface="Raleway" pitchFamily="2" charset="0"/>
              </a:rPr>
              <a:t>frågetyper</a:t>
            </a:r>
          </a:p>
          <a:p>
            <a:pPr marL="285750" indent="-285750">
              <a:spcBef>
                <a:spcPts val="432"/>
              </a:spcBef>
              <a:buClr>
                <a:srgbClr val="4D4D4D"/>
              </a:buClr>
              <a:buFont typeface="Wingdings" panose="05000000000000000000" pitchFamily="2" charset="2"/>
              <a:buChar char="ü"/>
            </a:pPr>
            <a:r>
              <a:rPr lang="sv-SE" sz="1200" dirty="0">
                <a:latin typeface="Raleway" pitchFamily="2" charset="0"/>
              </a:rPr>
              <a:t>ämnesfokus</a:t>
            </a:r>
          </a:p>
          <a:p>
            <a:pPr marL="285750" indent="-285750">
              <a:spcBef>
                <a:spcPts val="432"/>
              </a:spcBef>
              <a:buClr>
                <a:srgbClr val="4D4D4D"/>
              </a:buClr>
              <a:buFont typeface="Wingdings" panose="05000000000000000000" pitchFamily="2" charset="2"/>
              <a:buChar char="ü"/>
            </a:pPr>
            <a:r>
              <a:rPr lang="sv-SE" sz="1200" dirty="0">
                <a:latin typeface="Raleway" pitchFamily="2" charset="0"/>
              </a:rPr>
              <a:t>kroppshållning</a:t>
            </a:r>
          </a:p>
          <a:p>
            <a:pPr marL="285750" indent="-285750">
              <a:spcBef>
                <a:spcPts val="432"/>
              </a:spcBef>
              <a:buClr>
                <a:srgbClr val="4D4D4D"/>
              </a:buClr>
              <a:buFont typeface="Wingdings" panose="05000000000000000000" pitchFamily="2" charset="2"/>
              <a:buChar char="ü"/>
            </a:pPr>
            <a:r>
              <a:rPr lang="sv-SE" sz="1200" dirty="0">
                <a:latin typeface="Raleway" pitchFamily="2" charset="0"/>
              </a:rPr>
              <a:t>mimik</a:t>
            </a:r>
          </a:p>
          <a:p>
            <a:pPr marL="285750" indent="-285750">
              <a:spcBef>
                <a:spcPts val="432"/>
              </a:spcBef>
              <a:buClr>
                <a:srgbClr val="4D4D4D"/>
              </a:buClr>
              <a:buFont typeface="Wingdings" panose="05000000000000000000" pitchFamily="2" charset="2"/>
              <a:buChar char="ü"/>
            </a:pPr>
            <a:r>
              <a:rPr lang="sv-SE" sz="1200" dirty="0">
                <a:latin typeface="Raleway" pitchFamily="2" charset="0"/>
              </a:rPr>
              <a:t>gester </a:t>
            </a:r>
          </a:p>
          <a:p>
            <a:pPr marL="260604" indent="-260604">
              <a:buChar char="•"/>
            </a:pPr>
            <a:endParaRPr lang="sv-SE" sz="1600" dirty="0">
              <a:latin typeface="Raleway" pitchFamily="2" charset="0"/>
            </a:endParaRP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5B50A9A-1FC4-BAC5-B297-0849792FCC0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049422" y="1889430"/>
            <a:ext cx="4521744" cy="2261100"/>
          </a:xfrm>
        </p:spPr>
        <p:txBody>
          <a:bodyPr/>
          <a:lstStyle/>
          <a:p>
            <a:pPr marL="0" indent="0">
              <a:spcBef>
                <a:spcPts val="432"/>
              </a:spcBef>
              <a:buClr>
                <a:srgbClr val="4D4D4D"/>
              </a:buClr>
              <a:buNone/>
            </a:pPr>
            <a:r>
              <a:rPr lang="sv-SE" sz="1600" b="1" dirty="0">
                <a:latin typeface="Raleway" pitchFamily="2" charset="0"/>
              </a:rPr>
              <a:t>Anpassa din kommunikation!</a:t>
            </a:r>
          </a:p>
          <a:p>
            <a:pPr marL="644652" lvl="1" indent="-342900">
              <a:spcBef>
                <a:spcPts val="360"/>
              </a:spcBef>
              <a:buClr>
                <a:srgbClr val="4D4D4D"/>
              </a:buClr>
              <a:buFont typeface="Symbol"/>
              <a:buChar char=""/>
            </a:pPr>
            <a:r>
              <a:rPr lang="sv-SE" sz="1200" dirty="0">
                <a:latin typeface="Raleway" pitchFamily="2" charset="0"/>
              </a:rPr>
              <a:t>Vilken profil är det mest troligt att kunden har?</a:t>
            </a:r>
          </a:p>
          <a:p>
            <a:pPr marL="301752" lvl="1" indent="0">
              <a:spcBef>
                <a:spcPts val="360"/>
              </a:spcBef>
              <a:buClr>
                <a:srgbClr val="4D4D4D"/>
              </a:buClr>
              <a:buNone/>
            </a:pPr>
            <a:endParaRPr lang="sv-SE" sz="1200" dirty="0">
              <a:latin typeface="Raleway" pitchFamily="2" charset="0"/>
            </a:endParaRPr>
          </a:p>
          <a:p>
            <a:pPr marL="644652" lvl="1" indent="-342900">
              <a:spcBef>
                <a:spcPts val="360"/>
              </a:spcBef>
              <a:buClr>
                <a:srgbClr val="4D4D4D"/>
              </a:buClr>
              <a:buFont typeface="Symbol"/>
              <a:buChar char=""/>
            </a:pPr>
            <a:r>
              <a:rPr lang="sv-SE" sz="1200" dirty="0">
                <a:latin typeface="Raleway" pitchFamily="2" charset="0"/>
              </a:rPr>
              <a:t>Använd din kunskap om EASI-profilen för att anpassa både sättet och innehållet av det du vill kommunicera.</a:t>
            </a:r>
          </a:p>
          <a:p>
            <a:pPr marL="644652" lvl="1" indent="-342900">
              <a:spcBef>
                <a:spcPts val="0"/>
              </a:spcBef>
              <a:buNone/>
            </a:pPr>
            <a:endParaRPr lang="sv-SE" sz="1600" dirty="0">
              <a:latin typeface="Raleway" pitchFamily="2" charset="0"/>
            </a:endParaRPr>
          </a:p>
          <a:p>
            <a:pPr marL="555498" lvl="1" indent="-212598">
              <a:spcBef>
                <a:spcPts val="0"/>
              </a:spcBef>
              <a:buNone/>
            </a:pPr>
            <a:endParaRPr lang="sv-SE" sz="1600" dirty="0">
              <a:latin typeface="Raleway" pitchFamily="2" charset="0"/>
            </a:endParaRPr>
          </a:p>
          <a:p>
            <a:pPr marL="555498" lvl="1" indent="-212598">
              <a:spcBef>
                <a:spcPts val="0"/>
              </a:spcBef>
              <a:buNone/>
            </a:pPr>
            <a:endParaRPr lang="sv-SE" sz="1600" dirty="0">
              <a:latin typeface="Raleway" pitchFamily="2" charset="0"/>
            </a:endParaRPr>
          </a:p>
          <a:p>
            <a:endParaRPr lang="sv-SE" sz="1600" dirty="0">
              <a:latin typeface="Raleway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7800" y="1180178"/>
            <a:ext cx="7688400" cy="12447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sv-SE" sz="4400" dirty="0"/>
              <a:t>Stanna upp och tänk till…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idx="1"/>
          </p:nvPr>
        </p:nvSpPr>
        <p:spPr>
          <a:xfrm>
            <a:off x="766026" y="2016856"/>
            <a:ext cx="7688400" cy="15804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buNone/>
            </a:pPr>
            <a:r>
              <a:rPr lang="sv-SE" dirty="0">
                <a:latin typeface="Raleway" pitchFamily="2" charset="0"/>
              </a:rPr>
              <a:t>…. på ett möte/samtal med kund du nyligen haft</a:t>
            </a:r>
          </a:p>
          <a:p>
            <a:pPr>
              <a:spcAft>
                <a:spcPts val="600"/>
              </a:spcAft>
            </a:pPr>
            <a:r>
              <a:rPr lang="sv-SE" dirty="0">
                <a:latin typeface="Raleway" pitchFamily="2" charset="0"/>
              </a:rPr>
              <a:t>Vilka tecken uppfattade du för att kunna bedöma kommunikationsstilen? Lista dem.</a:t>
            </a:r>
          </a:p>
          <a:p>
            <a:pPr>
              <a:spcAft>
                <a:spcPts val="600"/>
              </a:spcAft>
            </a:pPr>
            <a:r>
              <a:rPr lang="sv-SE" dirty="0">
                <a:latin typeface="Raleway" pitchFamily="2" charset="0"/>
              </a:rPr>
              <a:t>Vad och hur skulle du behöva göra för att anpassa ditt budskap tydligare och ditt sätt att kommunicera för att vinna förtroende hos denna person ytterligare?</a:t>
            </a:r>
          </a:p>
          <a:p>
            <a:pPr>
              <a:spcAft>
                <a:spcPts val="600"/>
              </a:spcAft>
            </a:pPr>
            <a:endParaRPr lang="sv-S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2CE3EEC-88DB-37D2-2FE5-72840051E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sv-SE" sz="3600" b="1" dirty="0">
                <a:solidFill>
                  <a:schemeClr val="bg1"/>
                </a:solidFill>
                <a:latin typeface="Raleway" pitchFamily="2" charset="0"/>
              </a:rPr>
            </a:br>
            <a:r>
              <a:rPr lang="sv-SE" sz="3600" b="1" dirty="0">
                <a:solidFill>
                  <a:schemeClr val="bg1"/>
                </a:solidFill>
                <a:latin typeface="Raleway" pitchFamily="2" charset="0"/>
              </a:rPr>
              <a:t>köpvanor och köpbeteende</a:t>
            </a:r>
            <a:br>
              <a:rPr lang="sv-SE" sz="3600" b="1" dirty="0">
                <a:solidFill>
                  <a:schemeClr val="bg1"/>
                </a:solidFill>
                <a:latin typeface="Raleway" pitchFamily="2" charset="0"/>
              </a:rPr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7606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Vad ska dagens träning ge?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idx="1"/>
          </p:nvPr>
        </p:nvSpPr>
        <p:spPr>
          <a:xfrm>
            <a:off x="597205" y="1853850"/>
            <a:ext cx="4611049" cy="22611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v-SE" dirty="0">
                <a:latin typeface="Raleway" pitchFamily="2" charset="0"/>
              </a:rPr>
              <a:t>Det övergripande målet är att du ska öka din försäljning.</a:t>
            </a:r>
            <a:br>
              <a:rPr lang="sv-SE" dirty="0">
                <a:latin typeface="Raleway" pitchFamily="2" charset="0"/>
              </a:rPr>
            </a:br>
            <a:r>
              <a:rPr lang="sv-SE" dirty="0">
                <a:latin typeface="Raleway" pitchFamily="2" charset="0"/>
              </a:rPr>
              <a:t> </a:t>
            </a:r>
          </a:p>
          <a:p>
            <a:pPr>
              <a:buNone/>
            </a:pPr>
            <a:r>
              <a:rPr lang="sv-SE" dirty="0">
                <a:latin typeface="Raleway" pitchFamily="2" charset="0"/>
              </a:rPr>
              <a:t>Träningen ska därför ge: </a:t>
            </a:r>
          </a:p>
          <a:p>
            <a:pPr>
              <a:buNone/>
            </a:pPr>
            <a:endParaRPr lang="sv-SE" dirty="0">
              <a:latin typeface="Raleway" pitchFamily="2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v-SE" dirty="0">
                <a:latin typeface="Raleway" pitchFamily="2" charset="0"/>
              </a:rPr>
              <a:t>Ökad kännedom om din egen persontyp och ditt säljbeteende </a:t>
            </a:r>
            <a:br>
              <a:rPr lang="sv-SE" dirty="0">
                <a:latin typeface="Raleway" pitchFamily="2" charset="0"/>
              </a:rPr>
            </a:br>
            <a:endParaRPr lang="sv-SE" dirty="0">
              <a:latin typeface="Raleway" pitchFamily="2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v-SE" dirty="0">
                <a:latin typeface="Raleway" pitchFamily="2" charset="0"/>
              </a:rPr>
              <a:t>Ökad möjlighet att koda av din kunds persontyp och köpbeteende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40BC77E-4B9E-1984-D662-CB21B442A2D3}"/>
              </a:ext>
            </a:extLst>
          </p:cNvPr>
          <p:cNvSpPr txBox="1"/>
          <p:nvPr/>
        </p:nvSpPr>
        <p:spPr>
          <a:xfrm>
            <a:off x="5092362" y="2798573"/>
            <a:ext cx="3683097" cy="1455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1800" indent="-285750">
              <a:lnSpc>
                <a:spcPct val="115000"/>
              </a:lnSpc>
              <a:buClr>
                <a:schemeClr val="accent1"/>
              </a:buClr>
              <a:buSzPts val="1300"/>
              <a:buFont typeface="Wingdings" panose="05000000000000000000" pitchFamily="2" charset="2"/>
              <a:buChar char="ü"/>
            </a:pPr>
            <a:r>
              <a:rPr lang="sv-SE" sz="1300" dirty="0">
                <a:solidFill>
                  <a:schemeClr val="accent1"/>
                </a:solidFill>
                <a:latin typeface="Raleway" pitchFamily="2" charset="0"/>
                <a:sym typeface="Lato"/>
              </a:rPr>
              <a:t>Kunskap om beteende- och kommunikationsstilar</a:t>
            </a:r>
            <a:br>
              <a:rPr lang="sv-SE" sz="1300" dirty="0">
                <a:solidFill>
                  <a:schemeClr val="accent1"/>
                </a:solidFill>
                <a:latin typeface="Raleway" pitchFamily="2" charset="0"/>
                <a:sym typeface="Lato"/>
              </a:rPr>
            </a:br>
            <a:endParaRPr lang="sv-SE" sz="1300" dirty="0">
              <a:solidFill>
                <a:schemeClr val="accent1"/>
              </a:solidFill>
              <a:latin typeface="Raleway" pitchFamily="2" charset="0"/>
              <a:sym typeface="Lato"/>
            </a:endParaRPr>
          </a:p>
          <a:p>
            <a:pPr marL="457200" indent="-311150">
              <a:lnSpc>
                <a:spcPct val="115000"/>
              </a:lnSpc>
              <a:buClr>
                <a:schemeClr val="accent1"/>
              </a:buClr>
              <a:buSzPts val="1300"/>
              <a:buFont typeface="Wingdings" panose="05000000000000000000" pitchFamily="2" charset="2"/>
              <a:buChar char="ü"/>
            </a:pPr>
            <a:r>
              <a:rPr lang="sv-SE" sz="1300" dirty="0">
                <a:solidFill>
                  <a:schemeClr val="accent1"/>
                </a:solidFill>
                <a:latin typeface="Raleway" pitchFamily="2" charset="0"/>
                <a:sym typeface="Lato"/>
              </a:rPr>
              <a:t>Kunskaper om vilka anpassningar du behöver göra i ditt säljarbete för att </a:t>
            </a:r>
            <a:br>
              <a:rPr lang="sv-SE" sz="1300" dirty="0">
                <a:solidFill>
                  <a:schemeClr val="accent1"/>
                </a:solidFill>
                <a:latin typeface="Raleway" pitchFamily="2" charset="0"/>
                <a:sym typeface="Lato"/>
              </a:rPr>
            </a:br>
            <a:r>
              <a:rPr lang="sv-SE" sz="1300" dirty="0">
                <a:solidFill>
                  <a:schemeClr val="accent1"/>
                </a:solidFill>
                <a:latin typeface="Raleway" pitchFamily="2" charset="0"/>
                <a:sym typeface="Lato"/>
              </a:rPr>
              <a:t>lyckas bättre!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>
          <a:extLst>
            <a:ext uri="{FF2B5EF4-FFF2-40B4-BE49-F238E27FC236}">
              <a16:creationId xmlns:a16="http://schemas.microsoft.com/office/drawing/2014/main" id="{440DBE0D-4C8E-4FA6-F1AA-68FF5662E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1">
            <a:extLst>
              <a:ext uri="{FF2B5EF4-FFF2-40B4-BE49-F238E27FC236}">
                <a16:creationId xmlns:a16="http://schemas.microsoft.com/office/drawing/2014/main" id="{9C86EE45-F5EE-02E0-7890-F3BA2C33A6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7264" y="1338513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köpvanor</a:t>
            </a:r>
            <a:endParaRPr dirty="0"/>
          </a:p>
        </p:txBody>
      </p:sp>
      <p:sp>
        <p:nvSpPr>
          <p:cNvPr id="206" name="Google Shape;206;p21">
            <a:extLst>
              <a:ext uri="{FF2B5EF4-FFF2-40B4-BE49-F238E27FC236}">
                <a16:creationId xmlns:a16="http://schemas.microsoft.com/office/drawing/2014/main" id="{B2D13552-F3E2-845C-7CD1-00F695FBF970}"/>
              </a:ext>
            </a:extLst>
          </p:cNvPr>
          <p:cNvSpPr/>
          <p:nvPr/>
        </p:nvSpPr>
        <p:spPr>
          <a:xfrm>
            <a:off x="1400790" y="2181675"/>
            <a:ext cx="328800" cy="3288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cs typeface="Arial"/>
                <a:sym typeface="Arial"/>
              </a:rPr>
              <a:t>e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itchFamily="2" charset="0"/>
              <a:cs typeface="Arial"/>
              <a:sym typeface="Arial"/>
            </a:endParaRPr>
          </a:p>
        </p:txBody>
      </p:sp>
      <p:sp>
        <p:nvSpPr>
          <p:cNvPr id="208" name="Google Shape;208;p21">
            <a:extLst>
              <a:ext uri="{FF2B5EF4-FFF2-40B4-BE49-F238E27FC236}">
                <a16:creationId xmlns:a16="http://schemas.microsoft.com/office/drawing/2014/main" id="{1EFD8318-0B26-030F-7583-D606BC818C13}"/>
              </a:ext>
            </a:extLst>
          </p:cNvPr>
          <p:cNvSpPr/>
          <p:nvPr/>
        </p:nvSpPr>
        <p:spPr>
          <a:xfrm>
            <a:off x="1400790" y="3404075"/>
            <a:ext cx="328800" cy="32880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210;p21">
            <a:extLst>
              <a:ext uri="{FF2B5EF4-FFF2-40B4-BE49-F238E27FC236}">
                <a16:creationId xmlns:a16="http://schemas.microsoft.com/office/drawing/2014/main" id="{7E8F8C1F-E76C-0BFE-A6AF-EC0400685BEF}"/>
              </a:ext>
            </a:extLst>
          </p:cNvPr>
          <p:cNvSpPr/>
          <p:nvPr/>
        </p:nvSpPr>
        <p:spPr>
          <a:xfrm>
            <a:off x="4340204" y="2183892"/>
            <a:ext cx="328800" cy="3288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212;p21">
            <a:extLst>
              <a:ext uri="{FF2B5EF4-FFF2-40B4-BE49-F238E27FC236}">
                <a16:creationId xmlns:a16="http://schemas.microsoft.com/office/drawing/2014/main" id="{E38C692B-D19C-64CE-A869-96B44AAAEE23}"/>
              </a:ext>
            </a:extLst>
          </p:cNvPr>
          <p:cNvSpPr/>
          <p:nvPr/>
        </p:nvSpPr>
        <p:spPr>
          <a:xfrm>
            <a:off x="4340204" y="3406292"/>
            <a:ext cx="328800" cy="328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BB741AA8-C2A7-27DC-0B77-8BBB6251A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3056" y="863569"/>
            <a:ext cx="1610826" cy="16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54415ED5-6178-B223-0739-0DA2EBC1A30C}"/>
              </a:ext>
            </a:extLst>
          </p:cNvPr>
          <p:cNvSpPr txBox="1"/>
          <p:nvPr/>
        </p:nvSpPr>
        <p:spPr>
          <a:xfrm>
            <a:off x="1885152" y="1923617"/>
            <a:ext cx="291632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b="1" dirty="0">
                <a:latin typeface="Raleway" pitchFamily="2" charset="0"/>
              </a:rPr>
              <a:t>Lägger vikt vid: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Design och färger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Prestige, smarta funktioner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Personlig service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Flexibilitet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V.I.P behandling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Nyheter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Snabbhet</a:t>
            </a:r>
          </a:p>
          <a:p>
            <a:r>
              <a:rPr lang="sv-SE" sz="900" b="1" i="1" dirty="0">
                <a:latin typeface="Raleway" pitchFamily="2" charset="0"/>
              </a:rPr>
              <a:t>Skippa detaljerna för Entusiasten  </a:t>
            </a:r>
          </a:p>
          <a:p>
            <a:endParaRPr lang="sv-SE" sz="900" dirty="0">
              <a:latin typeface="Raleway" pitchFamily="2" charset="0"/>
            </a:endParaRPr>
          </a:p>
          <a:p>
            <a:endParaRPr lang="sv-SE" sz="900" dirty="0">
              <a:latin typeface="Raleway" pitchFamily="2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08CC3CB-764B-AEBA-A72E-32B3AEC1567C}"/>
              </a:ext>
            </a:extLst>
          </p:cNvPr>
          <p:cNvSpPr txBox="1"/>
          <p:nvPr/>
        </p:nvSpPr>
        <p:spPr>
          <a:xfrm>
            <a:off x="4826886" y="1878147"/>
            <a:ext cx="29163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b="1" dirty="0">
                <a:latin typeface="Raleway" pitchFamily="2" charset="0"/>
              </a:rPr>
              <a:t>Lägger vikt vid: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Användarvänlighet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Stabilitet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Miljövänlighet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Korrekthet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Säkerhet i service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Vänliga och tillmötesgående säljare</a:t>
            </a:r>
          </a:p>
          <a:p>
            <a:r>
              <a:rPr lang="sv-SE" sz="900" b="1" dirty="0">
                <a:latin typeface="Raleway" pitchFamily="2" charset="0"/>
              </a:rPr>
              <a:t>                </a:t>
            </a:r>
          </a:p>
          <a:p>
            <a:r>
              <a:rPr lang="sv-SE" sz="900" b="1" i="1" dirty="0">
                <a:latin typeface="Raleway" pitchFamily="2" charset="0"/>
              </a:rPr>
              <a:t>Pressa aldrig en Supporter       </a:t>
            </a:r>
            <a:br>
              <a:rPr lang="sv-SE" sz="900" b="1" dirty="0">
                <a:latin typeface="Raleway" pitchFamily="2" charset="0"/>
              </a:rPr>
            </a:br>
            <a:r>
              <a:rPr lang="sv-SE" sz="900" b="1" dirty="0">
                <a:latin typeface="Raleway" pitchFamily="2" charset="0"/>
              </a:rPr>
              <a:t>		</a:t>
            </a:r>
            <a:endParaRPr lang="sv-SE" sz="900" dirty="0">
              <a:latin typeface="Raleway" pitchFamily="2" charset="0"/>
            </a:endParaRPr>
          </a:p>
          <a:p>
            <a:r>
              <a:rPr lang="sv-SE" sz="900" dirty="0">
                <a:latin typeface="Raleway" pitchFamily="2" charset="0"/>
              </a:rPr>
              <a:t>	</a:t>
            </a:r>
          </a:p>
          <a:p>
            <a:r>
              <a:rPr lang="sv-SE" sz="900" b="1" dirty="0">
                <a:latin typeface="Raleway" pitchFamily="2" charset="0"/>
              </a:rPr>
              <a:t>	</a:t>
            </a:r>
            <a:endParaRPr lang="sv-SE" sz="900" dirty="0">
              <a:latin typeface="Raleway" pitchFamily="2" charset="0"/>
            </a:endParaRPr>
          </a:p>
          <a:p>
            <a:endParaRPr lang="sv-SE" sz="900" dirty="0">
              <a:latin typeface="Raleway" pitchFamily="2" charset="0"/>
            </a:endParaRPr>
          </a:p>
          <a:p>
            <a:endParaRPr lang="sv-SE" sz="900" dirty="0">
              <a:latin typeface="Raleway" pitchFamily="2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855E695-ACD0-2C00-6ED7-3D357148123D}"/>
              </a:ext>
            </a:extLst>
          </p:cNvPr>
          <p:cNvSpPr txBox="1"/>
          <p:nvPr/>
        </p:nvSpPr>
        <p:spPr>
          <a:xfrm>
            <a:off x="1860130" y="3404075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b="1" dirty="0">
                <a:latin typeface="Raleway" pitchFamily="2" charset="0"/>
              </a:rPr>
              <a:t>Lägger vikt vid: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Hög effektivitet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Säkerhet och kvalitet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Modern teknologi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Krav uppfyllelse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Snabbhet och effektivitet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Precis service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Säkerhet och support</a:t>
            </a:r>
          </a:p>
          <a:p>
            <a:r>
              <a:rPr lang="sv-SE" sz="900" b="1" i="1" dirty="0">
                <a:latin typeface="Raleway" pitchFamily="2" charset="0"/>
              </a:rPr>
              <a:t>Skippa småpratet med Implementeraren </a:t>
            </a:r>
            <a:endParaRPr lang="sv-SE" sz="900" i="1" dirty="0">
              <a:latin typeface="Raleway" pitchFamily="2" charset="0"/>
            </a:endParaRPr>
          </a:p>
          <a:p>
            <a:endParaRPr lang="sv-SE" sz="900" b="1" dirty="0">
              <a:latin typeface="Raleway" pitchFamily="2" charset="0"/>
            </a:endParaRPr>
          </a:p>
          <a:p>
            <a:endParaRPr lang="sv-SE" sz="900" dirty="0">
              <a:latin typeface="Raleway" pitchFamily="2" charset="0"/>
            </a:endParaRPr>
          </a:p>
          <a:p>
            <a:endParaRPr lang="sv-SE" sz="900" dirty="0">
              <a:latin typeface="Raleway" pitchFamily="2" charset="0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E9FAA867-37C5-ED8B-73C2-D00AD807557C}"/>
              </a:ext>
            </a:extLst>
          </p:cNvPr>
          <p:cNvSpPr txBox="1"/>
          <p:nvPr/>
        </p:nvSpPr>
        <p:spPr>
          <a:xfrm>
            <a:off x="4826886" y="3404075"/>
            <a:ext cx="291632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b="1" dirty="0">
                <a:latin typeface="Raleway" pitchFamily="2" charset="0"/>
              </a:rPr>
              <a:t>Lägger vikt vid: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Teoretiska strukturer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Säkerhet och god service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Forskning och utveckling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Garantier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Referenser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v-SE" sz="900" dirty="0">
                <a:latin typeface="Raleway" pitchFamily="2" charset="0"/>
              </a:rPr>
              <a:t>Testresultat</a:t>
            </a:r>
          </a:p>
          <a:p>
            <a:r>
              <a:rPr lang="sv-SE" sz="900" dirty="0">
                <a:latin typeface="Raleway" pitchFamily="2" charset="0"/>
              </a:rPr>
              <a:t>	</a:t>
            </a:r>
            <a:r>
              <a:rPr lang="sv-SE" sz="900" b="1" dirty="0">
                <a:latin typeface="Raleway" pitchFamily="2" charset="0"/>
              </a:rPr>
              <a:t>             </a:t>
            </a:r>
          </a:p>
          <a:p>
            <a:r>
              <a:rPr lang="sv-SE" sz="900" b="1" i="1" dirty="0">
                <a:latin typeface="Raleway" pitchFamily="2" charset="0"/>
              </a:rPr>
              <a:t> Avkräv inte löften från Analytikern </a:t>
            </a:r>
          </a:p>
          <a:p>
            <a:endParaRPr lang="sv-SE" sz="900" dirty="0">
              <a:latin typeface="Raleway" pitchFamily="2" charset="0"/>
            </a:endParaRPr>
          </a:p>
          <a:p>
            <a:endParaRPr lang="sv-SE" sz="900" dirty="0"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4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>
          <a:extLst>
            <a:ext uri="{FF2B5EF4-FFF2-40B4-BE49-F238E27FC236}">
              <a16:creationId xmlns:a16="http://schemas.microsoft.com/office/drawing/2014/main" id="{880726DB-B86E-FD8B-5BB7-9FD141E5F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1">
            <a:extLst>
              <a:ext uri="{FF2B5EF4-FFF2-40B4-BE49-F238E27FC236}">
                <a16:creationId xmlns:a16="http://schemas.microsoft.com/office/drawing/2014/main" id="{397B5548-A287-15FF-5F4D-CF2EA6FE5A9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0208" y="747605"/>
            <a:ext cx="7688262" cy="534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köpmotivation</a:t>
            </a:r>
            <a:endParaRPr dirty="0"/>
          </a:p>
        </p:txBody>
      </p:sp>
      <p:sp>
        <p:nvSpPr>
          <p:cNvPr id="206" name="Google Shape;206;p21">
            <a:extLst>
              <a:ext uri="{FF2B5EF4-FFF2-40B4-BE49-F238E27FC236}">
                <a16:creationId xmlns:a16="http://schemas.microsoft.com/office/drawing/2014/main" id="{807E0D07-E90A-20EF-8166-35CBB5A4A789}"/>
              </a:ext>
            </a:extLst>
          </p:cNvPr>
          <p:cNvSpPr/>
          <p:nvPr/>
        </p:nvSpPr>
        <p:spPr>
          <a:xfrm>
            <a:off x="1140697" y="1574596"/>
            <a:ext cx="328800" cy="3288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cs typeface="Arial"/>
                <a:sym typeface="Arial"/>
              </a:rPr>
              <a:t>e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itchFamily="2" charset="0"/>
              <a:cs typeface="Arial"/>
              <a:sym typeface="Arial"/>
            </a:endParaRPr>
          </a:p>
        </p:txBody>
      </p:sp>
      <p:sp>
        <p:nvSpPr>
          <p:cNvPr id="208" name="Google Shape;208;p21">
            <a:extLst>
              <a:ext uri="{FF2B5EF4-FFF2-40B4-BE49-F238E27FC236}">
                <a16:creationId xmlns:a16="http://schemas.microsoft.com/office/drawing/2014/main" id="{BBD7EEDC-3271-AA0E-9B5E-E411ED2FD5AB}"/>
              </a:ext>
            </a:extLst>
          </p:cNvPr>
          <p:cNvSpPr/>
          <p:nvPr/>
        </p:nvSpPr>
        <p:spPr>
          <a:xfrm>
            <a:off x="1073457" y="3236242"/>
            <a:ext cx="328800" cy="32880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210;p21">
            <a:extLst>
              <a:ext uri="{FF2B5EF4-FFF2-40B4-BE49-F238E27FC236}">
                <a16:creationId xmlns:a16="http://schemas.microsoft.com/office/drawing/2014/main" id="{116F33B3-1680-013B-3AD1-B4B10EDDC94B}"/>
              </a:ext>
            </a:extLst>
          </p:cNvPr>
          <p:cNvSpPr/>
          <p:nvPr/>
        </p:nvSpPr>
        <p:spPr>
          <a:xfrm>
            <a:off x="4273140" y="1507891"/>
            <a:ext cx="328800" cy="3288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212;p21">
            <a:extLst>
              <a:ext uri="{FF2B5EF4-FFF2-40B4-BE49-F238E27FC236}">
                <a16:creationId xmlns:a16="http://schemas.microsoft.com/office/drawing/2014/main" id="{184FE41C-E9C8-4DC1-E3F3-FEC232B22289}"/>
              </a:ext>
            </a:extLst>
          </p:cNvPr>
          <p:cNvSpPr/>
          <p:nvPr/>
        </p:nvSpPr>
        <p:spPr>
          <a:xfrm>
            <a:off x="4240984" y="3236242"/>
            <a:ext cx="328800" cy="328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2EB7C5D7-C35F-8D8C-8C34-CF4FA3A37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9772" y="378480"/>
            <a:ext cx="1610826" cy="16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3C77DC01-1404-9C46-8D32-5C8128F41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752" y="1502149"/>
            <a:ext cx="2590800" cy="169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Klimat/trivsel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Korta beslutsvägar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Få regler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Ros och uppskattning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Personligt erkännande 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Spänning och nyheter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Respons/känslobetonat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Öppenhet snarare än precision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endParaRPr lang="sv-SE" sz="900" dirty="0">
              <a:solidFill>
                <a:schemeClr val="bg2"/>
              </a:solidFill>
              <a:latin typeface="Raleway" pitchFamily="2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C65067D8-9460-E1CA-929C-EDD6C44FB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982" y="1461093"/>
            <a:ext cx="3200400" cy="169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Klimat/samarbete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Öppet och rättvist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Vänskaplighet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Uppmärksamhet och uppbackning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Stöd från omgivningen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Att vara accepterad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Sammanhållande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Tillit och trygga ramar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 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35625687-0592-34D7-F68B-8719E6F57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752" y="3004268"/>
            <a:ext cx="2345800" cy="187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buClrTx/>
              <a:buFontTx/>
              <a:buNone/>
            </a:pPr>
            <a:endParaRPr lang="sv-SE" sz="900" dirty="0">
              <a:solidFill>
                <a:schemeClr val="bg2"/>
              </a:solidFill>
              <a:latin typeface="Raleway" pitchFamily="2" charset="0"/>
            </a:endParaRP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Klar målsättning och struktur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Medinflytande, självständighet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Snabb respons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Effektiv kultur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Resultat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Tid/pengar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Precision/prestation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Karriärmöjligheter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 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B741458E-358E-8552-7A64-BF9775C86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982" y="3160020"/>
            <a:ext cx="3352800" cy="144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Komplicerade/krävande arbets-</a:t>
            </a:r>
            <a:br>
              <a:rPr lang="sv-SE" sz="900" dirty="0">
                <a:solidFill>
                  <a:schemeClr val="bg2"/>
                </a:solidFill>
                <a:latin typeface="Raleway" pitchFamily="2" charset="0"/>
              </a:rPr>
            </a:b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uppgifter i lugn och ro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Lagom ambitionsnivå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Ansvar och kompetens väldefinierat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Enighet i målsättning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Hög informationsnivå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Säkerhet</a:t>
            </a:r>
          </a:p>
          <a:p>
            <a:pPr>
              <a:spcBef>
                <a:spcPct val="30000"/>
              </a:spcBef>
              <a:buClrTx/>
              <a:buFontTx/>
              <a:buNone/>
            </a:pPr>
            <a:r>
              <a:rPr lang="sv-SE" sz="900" dirty="0">
                <a:solidFill>
                  <a:schemeClr val="bg2"/>
                </a:solidFill>
                <a:latin typeface="Raleway" pitchFamily="2" charset="0"/>
              </a:rPr>
              <a:t>Data, fakta, effektiva verktyg</a:t>
            </a:r>
          </a:p>
        </p:txBody>
      </p:sp>
    </p:spTree>
    <p:extLst>
      <p:ext uri="{BB962C8B-B14F-4D97-AF65-F5344CB8AC3E}">
        <p14:creationId xmlns:p14="http://schemas.microsoft.com/office/powerpoint/2010/main" val="273638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3D03E-4142-9FDD-FB11-139DCFEF2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C77A7C65-2070-F6AE-9F4B-90ECEB42CF85}"/>
              </a:ext>
            </a:extLst>
          </p:cNvPr>
          <p:cNvGraphicFramePr>
            <a:graphicFrameLocks noGrp="1"/>
          </p:cNvGraphicFramePr>
          <p:nvPr/>
        </p:nvGraphicFramePr>
        <p:xfrm>
          <a:off x="770713" y="2016060"/>
          <a:ext cx="7229418" cy="215604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09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6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3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821"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Förberedelse – innan sälj</a:t>
                      </a:r>
                      <a:r>
                        <a:rPr lang="sv-SE" sz="900" baseline="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möte, telesamtal för att boka besök</a:t>
                      </a:r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Under - fysiskt</a:t>
                      </a:r>
                      <a:r>
                        <a:rPr lang="sv-SE" sz="900" baseline="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 möte eller skarpt telefonsamtal </a:t>
                      </a:r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Efterarbete – på kontoret efter möte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547"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Telefonsamtalet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Allmänt</a:t>
                      </a:r>
                      <a:r>
                        <a:rPr lang="sv-SE" sz="900" baseline="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 – vad ger du för intryck? Vad tänka på?</a:t>
                      </a:r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Hur sammanfattar du mötet?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208"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Målsättningsformulering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Avkodning av kund- hur?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Mejlkorrespondens – struktur, ordval, längd och skiljetecken</a:t>
                      </a:r>
                      <a:r>
                        <a:rPr lang="sv-SE" sz="900" baseline="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 m.m.</a:t>
                      </a:r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588"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Hur</a:t>
                      </a:r>
                      <a:r>
                        <a:rPr lang="sv-SE" sz="900" baseline="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 bekräfta kunden och gå vidare? </a:t>
                      </a:r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Hur ska behovsanalysen gå till?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Offert</a:t>
                      </a:r>
                      <a:r>
                        <a:rPr lang="sv-SE" sz="900" baseline="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 – hur ska den skrivas?  (längd, ordval, mängd, alternativ osv.)</a:t>
                      </a:r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111">
                <a:tc>
                  <a:txBody>
                    <a:bodyPr/>
                    <a:lstStyle/>
                    <a:p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Hur presenterar du ditt erbjudande/din</a:t>
                      </a:r>
                      <a:r>
                        <a:rPr lang="sv-SE" sz="900" baseline="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 tjänst/din produkt för typen?</a:t>
                      </a:r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766">
                <a:tc>
                  <a:txBody>
                    <a:bodyPr/>
                    <a:lstStyle/>
                    <a:p>
                      <a:endParaRPr lang="sv-SE" sz="90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Hur</a:t>
                      </a:r>
                      <a:r>
                        <a:rPr lang="sv-SE" sz="900" baseline="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 formulerar du nästa steg till/med typen?</a:t>
                      </a:r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  <a:p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ubrik 5">
            <a:extLst>
              <a:ext uri="{FF2B5EF4-FFF2-40B4-BE49-F238E27FC236}">
                <a16:creationId xmlns:a16="http://schemas.microsoft.com/office/drawing/2014/main" id="{05788F90-5C6E-B64C-7E1A-7510A41C4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300" dirty="0"/>
              <a:t>Säljcykeln  - avkodning och anpassning </a:t>
            </a:r>
            <a:br>
              <a:rPr lang="sv-SE" sz="2300" dirty="0"/>
            </a:br>
            <a:endParaRPr lang="sv-SE" sz="2300" dirty="0"/>
          </a:p>
        </p:txBody>
      </p:sp>
    </p:spTree>
    <p:extLst>
      <p:ext uri="{BB962C8B-B14F-4D97-AF65-F5344CB8AC3E}">
        <p14:creationId xmlns:p14="http://schemas.microsoft.com/office/powerpoint/2010/main" val="19873830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Konkret anpassning  - vad gör du?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idx="4294967295"/>
          </p:nvPr>
        </p:nvSpPr>
        <p:spPr>
          <a:xfrm>
            <a:off x="726150" y="2081750"/>
            <a:ext cx="7688263" cy="22606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None/>
            </a:pPr>
            <a:r>
              <a:rPr lang="sv-SE" dirty="0">
                <a:solidFill>
                  <a:schemeClr val="bg1"/>
                </a:solidFill>
                <a:latin typeface="Raleway" pitchFamily="2" charset="0"/>
              </a:rPr>
              <a:t>Välj en eller flera av faserna och jobba igenom punkterna för en av </a:t>
            </a:r>
            <a:r>
              <a:rPr lang="sv-SE" dirty="0" err="1">
                <a:solidFill>
                  <a:schemeClr val="bg1"/>
                </a:solidFill>
                <a:latin typeface="Raleway" pitchFamily="2" charset="0"/>
              </a:rPr>
              <a:t>EASI:s</a:t>
            </a:r>
            <a:r>
              <a:rPr lang="sv-SE" dirty="0">
                <a:solidFill>
                  <a:schemeClr val="bg1"/>
                </a:solidFill>
                <a:latin typeface="Raleway" pitchFamily="2" charset="0"/>
              </a:rPr>
              <a:t> persontyper.</a:t>
            </a:r>
          </a:p>
          <a:p>
            <a:pPr>
              <a:lnSpc>
                <a:spcPct val="200000"/>
              </a:lnSpc>
              <a:buNone/>
            </a:pPr>
            <a:r>
              <a:rPr lang="sv-SE" i="1" dirty="0">
                <a:solidFill>
                  <a:schemeClr val="bg1"/>
                </a:solidFill>
                <a:latin typeface="Raleway" pitchFamily="2" charset="0"/>
              </a:rPr>
              <a:t>”Hur kan din förberedande arbete anpassas till en Supporter?” </a:t>
            </a:r>
          </a:p>
          <a:p>
            <a:pPr>
              <a:lnSpc>
                <a:spcPct val="200000"/>
              </a:lnSpc>
              <a:buNone/>
            </a:pPr>
            <a:r>
              <a:rPr lang="sv-SE" i="1" dirty="0">
                <a:solidFill>
                  <a:schemeClr val="bg1"/>
                </a:solidFill>
                <a:latin typeface="Raleway" pitchFamily="2" charset="0"/>
              </a:rPr>
              <a:t>”Hur bör din offert skrivas för att tilltala en Analytiker?”</a:t>
            </a:r>
          </a:p>
          <a:p>
            <a:pPr>
              <a:lnSpc>
                <a:spcPct val="200000"/>
              </a:lnSpc>
              <a:buNone/>
            </a:pPr>
            <a:r>
              <a:rPr lang="sv-SE" i="1" dirty="0">
                <a:solidFill>
                  <a:schemeClr val="bg1"/>
                </a:solidFill>
                <a:latin typeface="Raleway" pitchFamily="2" charset="0"/>
              </a:rPr>
              <a:t>”Hur presenterar du din tjänst/produkt till en Entusiast”?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/>
        </p:nvSpPr>
        <p:spPr>
          <a:xfrm>
            <a:off x="757792" y="2008009"/>
            <a:ext cx="80517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2"/>
                </a:solidFill>
                <a:latin typeface="Raleway" pitchFamily="2" charset="0"/>
              </a:rPr>
              <a:t>Ta med dig frågan ”Vad blir mitt nästa steg – vad gör jag annorlunda imorgon?”</a:t>
            </a:r>
          </a:p>
          <a:p>
            <a:endParaRPr lang="sv-SE" sz="1600" dirty="0">
              <a:solidFill>
                <a:schemeClr val="bg2"/>
              </a:solidFill>
              <a:latin typeface="Raleway" pitchFamily="2" charset="0"/>
            </a:endParaRPr>
          </a:p>
          <a:p>
            <a:r>
              <a:rPr lang="sv-SE" sz="1600" dirty="0">
                <a:solidFill>
                  <a:schemeClr val="bg2"/>
                </a:solidFill>
                <a:latin typeface="Raleway" pitchFamily="2" charset="0"/>
              </a:rPr>
              <a:t>Titta på lappen där du skrev ned dina direkta intryck av mig.</a:t>
            </a:r>
          </a:p>
          <a:p>
            <a:endParaRPr lang="sv-SE" sz="1600" dirty="0">
              <a:solidFill>
                <a:schemeClr val="bg2"/>
              </a:solidFill>
              <a:latin typeface="Raleway" pitchFamily="2" charset="0"/>
            </a:endParaRPr>
          </a:p>
          <a:p>
            <a:r>
              <a:rPr lang="sv-SE" sz="1600" dirty="0">
                <a:solidFill>
                  <a:schemeClr val="bg2"/>
                </a:solidFill>
                <a:latin typeface="Raleway" pitchFamily="2" charset="0"/>
              </a:rPr>
              <a:t>Går dina intryck i linje med det som beskriver X?  Vad lär du dig av det? </a:t>
            </a:r>
          </a:p>
          <a:p>
            <a:endParaRPr lang="sv-SE" sz="1600" dirty="0">
              <a:solidFill>
                <a:schemeClr val="bg2"/>
              </a:solidFill>
              <a:latin typeface="Raleway" pitchFamily="2" charset="0"/>
            </a:endParaRPr>
          </a:p>
          <a:p>
            <a:endParaRPr lang="sv-SE" sz="1600" dirty="0">
              <a:solidFill>
                <a:schemeClr val="bg2"/>
              </a:solidFill>
              <a:latin typeface="Raleway" pitchFamily="2" charset="0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729450" y="3500725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800" b="1" i="1" dirty="0">
              <a:solidFill>
                <a:srgbClr val="3D4955"/>
              </a:solidFill>
              <a:latin typeface="Raleway" pitchFamily="2" charset="0"/>
            </a:endParaRPr>
          </a:p>
          <a:p>
            <a:r>
              <a:rPr lang="sv-SE" sz="1800" b="1" i="1" dirty="0">
                <a:solidFill>
                  <a:srgbClr val="3D4955"/>
                </a:solidFill>
                <a:latin typeface="Raleway" pitchFamily="2" charset="0"/>
              </a:rPr>
              <a:t>Tack för ditt deltagande idag! 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CD2DB6E8-EF2C-C3C1-6B05-3A730E7E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Summering och avrundning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Har det hänt dig? </a:t>
            </a:r>
          </a:p>
        </p:txBody>
      </p:sp>
      <p:sp>
        <p:nvSpPr>
          <p:cNvPr id="7171" name="Rectangle 307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sv-SE" dirty="0">
                <a:latin typeface="Raleway" pitchFamily="2" charset="0"/>
              </a:rPr>
              <a:t>Sanningen är att vi ofta använder samma sätt och presentation till alla kunder</a:t>
            </a:r>
          </a:p>
          <a:p>
            <a:pPr eaLnBrk="1" hangingPunct="1"/>
            <a:endParaRPr lang="sv-SE" dirty="0">
              <a:latin typeface="Raleway" pitchFamily="2" charset="0"/>
            </a:endParaRPr>
          </a:p>
          <a:p>
            <a:r>
              <a:rPr lang="sv-SE" dirty="0">
                <a:latin typeface="Raleway" pitchFamily="2" charset="0"/>
              </a:rPr>
              <a:t>Vi  </a:t>
            </a:r>
            <a:r>
              <a:rPr lang="sv-SE" i="1" dirty="0">
                <a:latin typeface="Raleway" pitchFamily="2" charset="0"/>
              </a:rPr>
              <a:t>anpassar</a:t>
            </a:r>
            <a:r>
              <a:rPr lang="sv-SE" dirty="0">
                <a:latin typeface="Raleway" pitchFamily="2" charset="0"/>
              </a:rPr>
              <a:t> inte vår egen säljstil tillräckligt ofta till kunden när vi säljer, förhandlar eller avslutar.</a:t>
            </a:r>
          </a:p>
          <a:p>
            <a:pPr eaLnBrk="1" hangingPunct="1"/>
            <a:endParaRPr lang="sv-SE" dirty="0">
              <a:latin typeface="Raleway" pitchFamily="2" charset="0"/>
            </a:endParaRPr>
          </a:p>
          <a:p>
            <a:pPr eaLnBrk="1" hangingPunct="1"/>
            <a:r>
              <a:rPr lang="sv-SE" dirty="0">
                <a:latin typeface="Raleway" pitchFamily="2" charset="0"/>
              </a:rPr>
              <a:t>Vi är för omedvetna om den påverkan vi har och det intryck vi gör på vår omgivning (bara när vår partner påpekar det…)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Försäljningens dimensioner </a:t>
            </a:r>
          </a:p>
        </p:txBody>
      </p:sp>
      <p:grpSp>
        <p:nvGrpSpPr>
          <p:cNvPr id="4" name="Group 25"/>
          <p:cNvGrpSpPr/>
          <p:nvPr/>
        </p:nvGrpSpPr>
        <p:grpSpPr>
          <a:xfrm>
            <a:off x="1706555" y="1982228"/>
            <a:ext cx="1828087" cy="2065919"/>
            <a:chOff x="751408" y="1557456"/>
            <a:chExt cx="2164408" cy="2446153"/>
          </a:xfrm>
        </p:grpSpPr>
        <p:sp>
          <p:nvSpPr>
            <p:cNvPr id="5" name="Oval 5"/>
            <p:cNvSpPr/>
            <p:nvPr/>
          </p:nvSpPr>
          <p:spPr>
            <a:xfrm>
              <a:off x="762000" y="1946209"/>
              <a:ext cx="2057400" cy="2057400"/>
            </a:xfrm>
            <a:prstGeom prst="ellipse">
              <a:avLst/>
            </a:prstGeom>
            <a:gradFill flip="none" rotWithShape="1">
              <a:gsLst>
                <a:gs pos="0">
                  <a:srgbClr val="F39C29"/>
                </a:gs>
                <a:gs pos="50000">
                  <a:srgbClr val="F7931D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8255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50">
                  <a:latin typeface="Raleway" pitchFamily="2" charset="0"/>
                </a:rPr>
                <a:t>             </a:t>
              </a:r>
            </a:p>
          </p:txBody>
        </p:sp>
        <p:sp>
          <p:nvSpPr>
            <p:cNvPr id="6" name="TextBox 13"/>
            <p:cNvSpPr txBox="1"/>
            <p:nvPr/>
          </p:nvSpPr>
          <p:spPr>
            <a:xfrm>
              <a:off x="1121392" y="1557456"/>
              <a:ext cx="1219200" cy="2432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750" b="1">
                  <a:solidFill>
                    <a:srgbClr val="F26200">
                      <a:alpha val="40000"/>
                    </a:srgbClr>
                  </a:solidFill>
                  <a:latin typeface="Raleway" pitchFamily="2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7" name="TextBox 12"/>
            <p:cNvSpPr txBox="1"/>
            <p:nvPr/>
          </p:nvSpPr>
          <p:spPr>
            <a:xfrm>
              <a:off x="751408" y="2745736"/>
              <a:ext cx="2164408" cy="683264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80000"/>
                </a:lnSpc>
              </a:pPr>
              <a:r>
                <a:rPr lang="sv-SE" b="1" spc="45" dirty="0" err="1">
                  <a:solidFill>
                    <a:schemeClr val="bg1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Raleway" pitchFamily="2" charset="0"/>
                </a:rPr>
                <a:t>Sakkompetens</a:t>
              </a:r>
              <a:r>
                <a:rPr lang="sv-SE" b="1" spc="45" dirty="0">
                  <a:solidFill>
                    <a:schemeClr val="bg1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Raleway" pitchFamily="2" charset="0"/>
                </a:rPr>
                <a:t>/</a:t>
              </a:r>
            </a:p>
            <a:p>
              <a:pPr algn="ctr">
                <a:lnSpc>
                  <a:spcPct val="80000"/>
                </a:lnSpc>
              </a:pPr>
              <a:r>
                <a:rPr lang="sv-SE" b="1" spc="45" dirty="0">
                  <a:solidFill>
                    <a:schemeClr val="bg1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Raleway" pitchFamily="2" charset="0"/>
                </a:rPr>
                <a:t>produktkunskap</a:t>
              </a:r>
            </a:p>
          </p:txBody>
        </p:sp>
        <p:sp>
          <p:nvSpPr>
            <p:cNvPr id="8" name="Oval 18"/>
            <p:cNvSpPr/>
            <p:nvPr/>
          </p:nvSpPr>
          <p:spPr>
            <a:xfrm>
              <a:off x="765221" y="2152707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050" dirty="0">
                <a:latin typeface="Raleway" pitchFamily="2" charset="0"/>
              </a:endParaRPr>
            </a:p>
          </p:txBody>
        </p:sp>
      </p:grpSp>
      <p:grpSp>
        <p:nvGrpSpPr>
          <p:cNvPr id="9" name="Group 22"/>
          <p:cNvGrpSpPr/>
          <p:nvPr/>
        </p:nvGrpSpPr>
        <p:grpSpPr>
          <a:xfrm>
            <a:off x="3800475" y="2008092"/>
            <a:ext cx="1737706" cy="2054409"/>
            <a:chOff x="3543300" y="1591943"/>
            <a:chExt cx="2057400" cy="2432524"/>
          </a:xfrm>
        </p:grpSpPr>
        <p:sp>
          <p:nvSpPr>
            <p:cNvPr id="10" name="Oval 3"/>
            <p:cNvSpPr/>
            <p:nvPr/>
          </p:nvSpPr>
          <p:spPr>
            <a:xfrm>
              <a:off x="3543300" y="1946209"/>
              <a:ext cx="2057400" cy="2057400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50000">
                  <a:srgbClr val="399ECB"/>
                </a:gs>
                <a:gs pos="100000">
                  <a:srgbClr val="0077D0"/>
                </a:gs>
              </a:gsLst>
              <a:path path="circle">
                <a:fillToRect l="50000" t="50000" r="50000" b="50000"/>
              </a:path>
            </a:gradFill>
            <a:ln w="82550">
              <a:noFill/>
            </a:ln>
            <a:effectLst>
              <a:outerShdw blurRad="1270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50">
                  <a:latin typeface="Raleway" pitchFamily="2" charset="0"/>
                </a:rPr>
                <a:t>             </a:t>
              </a:r>
            </a:p>
          </p:txBody>
        </p:sp>
        <p:sp>
          <p:nvSpPr>
            <p:cNvPr id="11" name="TextBox 14"/>
            <p:cNvSpPr txBox="1"/>
            <p:nvPr/>
          </p:nvSpPr>
          <p:spPr>
            <a:xfrm>
              <a:off x="3933968" y="1591943"/>
              <a:ext cx="1219200" cy="243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750" b="1">
                  <a:solidFill>
                    <a:srgbClr val="2A7A9E">
                      <a:alpha val="40000"/>
                    </a:srgbClr>
                  </a:solidFill>
                  <a:latin typeface="Raleway" pitchFamily="2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3601872" y="2701385"/>
              <a:ext cx="1931160" cy="66569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80000"/>
                </a:lnSpc>
              </a:pPr>
              <a:r>
                <a:rPr lang="sv-SE" sz="1725" b="1" spc="45">
                  <a:solidFill>
                    <a:schemeClr val="bg1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Raleway" pitchFamily="2" charset="0"/>
                </a:rPr>
                <a:t>Säljteknik/ behov</a:t>
              </a:r>
              <a:endParaRPr lang="sv-SE" sz="1725" b="1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Raleway" pitchFamily="2" charset="0"/>
              </a:endParaRPr>
            </a:p>
          </p:txBody>
        </p:sp>
        <p:sp>
          <p:nvSpPr>
            <p:cNvPr id="13" name="Oval 19"/>
            <p:cNvSpPr/>
            <p:nvPr/>
          </p:nvSpPr>
          <p:spPr>
            <a:xfrm>
              <a:off x="3782124" y="198863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50">
                  <a:latin typeface="Raleway" pitchFamily="2" charset="0"/>
                </a:rPr>
                <a:t>       </a:t>
              </a:r>
            </a:p>
          </p:txBody>
        </p:sp>
      </p:grpSp>
      <p:grpSp>
        <p:nvGrpSpPr>
          <p:cNvPr id="14" name="Group 23"/>
          <p:cNvGrpSpPr/>
          <p:nvPr/>
        </p:nvGrpSpPr>
        <p:grpSpPr>
          <a:xfrm>
            <a:off x="5166065" y="2004769"/>
            <a:ext cx="2548967" cy="2054409"/>
            <a:chOff x="5364088" y="1587511"/>
            <a:chExt cx="3017912" cy="2432525"/>
          </a:xfrm>
        </p:grpSpPr>
        <p:sp>
          <p:nvSpPr>
            <p:cNvPr id="15" name="Oval 4"/>
            <p:cNvSpPr/>
            <p:nvPr/>
          </p:nvSpPr>
          <p:spPr>
            <a:xfrm>
              <a:off x="6324600" y="1953643"/>
              <a:ext cx="2057400" cy="2057400"/>
            </a:xfrm>
            <a:prstGeom prst="ellipse">
              <a:avLst/>
            </a:prstGeom>
            <a:gradFill flip="none" rotWithShape="1">
              <a:gsLst>
                <a:gs pos="5000">
                  <a:srgbClr val="84D830"/>
                </a:gs>
                <a:gs pos="48000">
                  <a:srgbClr val="7BCF27"/>
                </a:gs>
                <a:gs pos="100000">
                  <a:srgbClr val="56901C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50">
                  <a:latin typeface="Raleway" pitchFamily="2" charset="0"/>
                </a:rPr>
                <a:t>            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721604" y="1587511"/>
              <a:ext cx="1219200" cy="2432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750" b="1">
                  <a:solidFill>
                    <a:srgbClr val="65B131">
                      <a:alpha val="64000"/>
                    </a:srgbClr>
                  </a:solidFill>
                  <a:latin typeface="Raleway" pitchFamily="2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300192" y="2770586"/>
              <a:ext cx="2042778" cy="66569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80000"/>
                </a:lnSpc>
              </a:pPr>
              <a:r>
                <a:rPr lang="sv-SE" sz="1725" b="1" spc="45">
                  <a:solidFill>
                    <a:schemeClr val="bg1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Raleway" pitchFamily="2" charset="0"/>
                </a:rPr>
                <a:t>Säljpsykologi</a:t>
              </a:r>
            </a:p>
          </p:txBody>
        </p:sp>
        <p:sp>
          <p:nvSpPr>
            <p:cNvPr id="18" name="Oval 20"/>
            <p:cNvSpPr/>
            <p:nvPr/>
          </p:nvSpPr>
          <p:spPr>
            <a:xfrm>
              <a:off x="5364088" y="2005362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50">
                  <a:latin typeface="Raleway" pitchFamily="2" charset="0"/>
                </a:rPr>
                <a:t>     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36366"/>
              </p:ext>
            </p:extLst>
          </p:nvPr>
        </p:nvGraphicFramePr>
        <p:xfrm>
          <a:off x="770713" y="2016060"/>
          <a:ext cx="7229418" cy="215604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09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6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3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821"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Förberedelse – innan sälj</a:t>
                      </a:r>
                      <a:r>
                        <a:rPr lang="sv-SE" sz="900" baseline="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möte, telesamtal för att boka besök</a:t>
                      </a:r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Under - fysiskt</a:t>
                      </a:r>
                      <a:r>
                        <a:rPr lang="sv-SE" sz="900" baseline="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 möte eller skarpt telefonsamtal </a:t>
                      </a:r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Efterarbete – på kontoret efter möte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547"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Telefonsamtalet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Allmänt</a:t>
                      </a:r>
                      <a:r>
                        <a:rPr lang="sv-SE" sz="900" baseline="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 – vad ger du för intryck? Vad tänka på?</a:t>
                      </a:r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Hur sammanfattar du mötet?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208"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Målsättningsformulering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Avkodning av kund- hur?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Mejlkorrespondens – struktur, ordval, längd och skiljetecken</a:t>
                      </a:r>
                      <a:r>
                        <a:rPr lang="sv-SE" sz="900" baseline="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 m.m.</a:t>
                      </a:r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588"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Hur</a:t>
                      </a:r>
                      <a:r>
                        <a:rPr lang="sv-SE" sz="900" baseline="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 bekräfta kunden och gå vidare? </a:t>
                      </a:r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Hur ska behovsanalysen gå till?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Offert</a:t>
                      </a:r>
                      <a:r>
                        <a:rPr lang="sv-SE" sz="900" baseline="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 – hur ska den skrivas?  (längd, ordval, mängd, alternativ osv.)</a:t>
                      </a:r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111">
                <a:tc>
                  <a:txBody>
                    <a:bodyPr/>
                    <a:lstStyle/>
                    <a:p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Hur presenterar du ditt erbjudande/din</a:t>
                      </a:r>
                      <a:r>
                        <a:rPr lang="sv-SE" sz="900" baseline="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 tjänst/din produkt för typen?</a:t>
                      </a:r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766">
                <a:tc>
                  <a:txBody>
                    <a:bodyPr/>
                    <a:lstStyle/>
                    <a:p>
                      <a:endParaRPr lang="sv-SE" sz="90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Hur</a:t>
                      </a:r>
                      <a:r>
                        <a:rPr lang="sv-SE" sz="900" baseline="0" dirty="0">
                          <a:solidFill>
                            <a:schemeClr val="bg2"/>
                          </a:solidFill>
                          <a:latin typeface="Raleway" pitchFamily="2" charset="0"/>
                        </a:rPr>
                        <a:t> formulerar du nästa steg till/med typen?</a:t>
                      </a:r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  <a:p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sv-SE" sz="900" dirty="0">
                        <a:solidFill>
                          <a:schemeClr val="bg2"/>
                        </a:solidFill>
                        <a:latin typeface="Raleway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ubrik 5">
            <a:extLst>
              <a:ext uri="{FF2B5EF4-FFF2-40B4-BE49-F238E27FC236}">
                <a16:creationId xmlns:a16="http://schemas.microsoft.com/office/drawing/2014/main" id="{74F05347-1789-1E76-1346-DCDACDD1F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300" dirty="0"/>
              <a:t>Säljcykeln  - avkodning och anpassning </a:t>
            </a:r>
            <a:br>
              <a:rPr lang="sv-SE" sz="2300" dirty="0"/>
            </a:br>
            <a:endParaRPr lang="sv-SE" sz="23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spcFirstLastPara="1" vert="horz" wrap="square" lIns="68580" tIns="34290" rIns="68580" bIns="34290" rtlCol="0" anchor="ctr" anchorCtr="0">
            <a:normAutofit/>
          </a:bodyPr>
          <a:lstStyle/>
          <a:p>
            <a:r>
              <a:rPr lang="sv-SE" sz="2400"/>
              <a:t>EASI som verktyg att persontypsbestämma </a:t>
            </a:r>
          </a:p>
        </p:txBody>
      </p:sp>
      <p:sp>
        <p:nvSpPr>
          <p:cNvPr id="20483" name="Pladsholder til indhold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60604" indent="-260604">
              <a:spcBef>
                <a:spcPts val="432"/>
              </a:spcBef>
              <a:buNone/>
            </a:pPr>
            <a:r>
              <a:rPr lang="sv-SE" b="1" i="0" dirty="0">
                <a:solidFill>
                  <a:srgbClr val="4D4D4D"/>
                </a:solidFill>
                <a:latin typeface="Raleway" pitchFamily="2" charset="0"/>
                <a:ea typeface="+mn-ea"/>
                <a:cs typeface="Tahoma"/>
              </a:rPr>
              <a:t>EASI ger kunskap om, och är ett verktyg när det gäller personers:</a:t>
            </a:r>
          </a:p>
          <a:p>
            <a:pPr marL="260604" indent="-260604">
              <a:spcBef>
                <a:spcPts val="432"/>
              </a:spcBef>
              <a:buClr>
                <a:srgbClr val="4D4D4D"/>
              </a:buClr>
              <a:buChar char="•"/>
            </a:pPr>
            <a:r>
              <a:rPr lang="sv-SE" dirty="0">
                <a:latin typeface="Raleway" pitchFamily="2" charset="0"/>
              </a:rPr>
              <a:t>typiska beteende</a:t>
            </a:r>
          </a:p>
          <a:p>
            <a:pPr marL="260604" indent="-260604">
              <a:spcBef>
                <a:spcPts val="432"/>
              </a:spcBef>
              <a:buClr>
                <a:srgbClr val="4D4D4D"/>
              </a:buClr>
              <a:buChar char="•"/>
            </a:pPr>
            <a:r>
              <a:rPr lang="sv-SE" dirty="0">
                <a:latin typeface="Raleway" pitchFamily="2" charset="0"/>
              </a:rPr>
              <a:t>styrkor och fallgropar</a:t>
            </a:r>
          </a:p>
          <a:p>
            <a:pPr marL="260604" indent="-260604">
              <a:spcBef>
                <a:spcPts val="432"/>
              </a:spcBef>
              <a:buClr>
                <a:srgbClr val="4D4D4D"/>
              </a:buClr>
              <a:buChar char="•"/>
            </a:pPr>
            <a:r>
              <a:rPr lang="sv-SE" dirty="0">
                <a:latin typeface="Raleway" pitchFamily="2" charset="0"/>
              </a:rPr>
              <a:t>kommunikation och kommunikationsstil</a:t>
            </a:r>
          </a:p>
          <a:p>
            <a:pPr marL="260604" indent="-260604">
              <a:spcBef>
                <a:spcPts val="432"/>
              </a:spcBef>
              <a:buClr>
                <a:srgbClr val="4D4D4D"/>
              </a:buClr>
              <a:buChar char="•"/>
            </a:pPr>
            <a:endParaRPr lang="sv-SE" dirty="0">
              <a:latin typeface="Raleway" pitchFamily="2" charset="0"/>
            </a:endParaRPr>
          </a:p>
          <a:p>
            <a:pPr marL="260604" indent="-260604">
              <a:spcBef>
                <a:spcPts val="432"/>
              </a:spcBef>
              <a:buClr>
                <a:srgbClr val="4D4D4D"/>
              </a:buClr>
              <a:buChar char="•"/>
            </a:pPr>
            <a:r>
              <a:rPr lang="sv-SE" dirty="0">
                <a:latin typeface="Raleway" pitchFamily="2" charset="0"/>
              </a:rPr>
              <a:t>motivation</a:t>
            </a:r>
          </a:p>
          <a:p>
            <a:pPr marL="260604" indent="-260604">
              <a:spcBef>
                <a:spcPts val="432"/>
              </a:spcBef>
              <a:buClr>
                <a:srgbClr val="4D4D4D"/>
              </a:buClr>
              <a:buChar char="•"/>
            </a:pPr>
            <a:r>
              <a:rPr lang="sv-SE" dirty="0">
                <a:latin typeface="Raleway" pitchFamily="2" charset="0"/>
              </a:rPr>
              <a:t>utvecklingsmöjligheter</a:t>
            </a:r>
          </a:p>
          <a:p>
            <a:pPr marL="260604" indent="-260604">
              <a:buChar char="•"/>
            </a:pPr>
            <a:endParaRPr lang="sv-SE" dirty="0">
              <a:latin typeface="Raleway" pitchFamily="2" charset="0"/>
              <a:cs typeface="Tahoma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spcFirstLastPara="1" vert="horz" wrap="square" lIns="68580" tIns="34290" rIns="68580" bIns="34290" rtlCol="0" anchor="ctr" anchorCtr="0">
            <a:normAutofit/>
          </a:bodyPr>
          <a:lstStyle/>
          <a:p>
            <a:r>
              <a:rPr lang="sv-SE" sz="2400"/>
              <a:t>"Vi uppför oss alla som naiva vetenskapsmän"</a:t>
            </a:r>
          </a:p>
        </p:txBody>
      </p:sp>
      <p:sp>
        <p:nvSpPr>
          <p:cNvPr id="15363" name="Pladsholder til indhold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432"/>
              </a:spcBef>
              <a:buClr>
                <a:srgbClr val="4D4D4D"/>
              </a:buClr>
              <a:buNone/>
            </a:pPr>
            <a:r>
              <a:rPr lang="sv-SE" sz="1800" dirty="0">
                <a:solidFill>
                  <a:srgbClr val="4D4D4D"/>
                </a:solidFill>
                <a:latin typeface="Raleway" pitchFamily="2" charset="0"/>
                <a:cs typeface="Tahoma"/>
              </a:rPr>
              <a:t>Vi gör observationer och antaganden</a:t>
            </a:r>
          </a:p>
        </p:txBody>
      </p:sp>
      <p:sp>
        <p:nvSpPr>
          <p:cNvPr id="6" name="Pladsholder til indhold 2"/>
          <p:cNvSpPr txBox="1">
            <a:spLocks/>
          </p:cNvSpPr>
          <p:nvPr/>
        </p:nvSpPr>
        <p:spPr bwMode="auto">
          <a:xfrm>
            <a:off x="3092450" y="2781299"/>
            <a:ext cx="4852051" cy="102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60604" indent="-260604">
              <a:spcBef>
                <a:spcPts val="432"/>
              </a:spcBef>
              <a:buClr>
                <a:srgbClr val="4D4D4D"/>
              </a:buClr>
              <a:buFontTx/>
              <a:buChar char="•"/>
            </a:pPr>
            <a:r>
              <a:rPr lang="sv-SE" sz="1800" b="1" dirty="0">
                <a:solidFill>
                  <a:srgbClr val="4D4D4D"/>
                </a:solidFill>
                <a:latin typeface="Raleway" pitchFamily="2" charset="0"/>
                <a:ea typeface="+mn-ea"/>
                <a:cs typeface="Tahoma"/>
              </a:rPr>
              <a:t>Fundamental Attribution </a:t>
            </a:r>
            <a:r>
              <a:rPr lang="sv-SE" sz="1800" b="1" dirty="0" err="1">
                <a:solidFill>
                  <a:srgbClr val="4D4D4D"/>
                </a:solidFill>
                <a:latin typeface="Raleway" pitchFamily="2" charset="0"/>
                <a:ea typeface="+mn-ea"/>
                <a:cs typeface="Tahoma"/>
              </a:rPr>
              <a:t>Error</a:t>
            </a:r>
            <a:r>
              <a:rPr lang="sv-SE" sz="1800" b="1" dirty="0">
                <a:solidFill>
                  <a:srgbClr val="4D4D4D"/>
                </a:solidFill>
                <a:latin typeface="Raleway" pitchFamily="2" charset="0"/>
                <a:ea typeface="+mn-ea"/>
                <a:cs typeface="Tahoma"/>
              </a:rPr>
              <a:t> (FAE):</a:t>
            </a:r>
          </a:p>
          <a:p>
            <a:pPr marL="857250" lvl="2" indent="-171450">
              <a:spcBef>
                <a:spcPts val="324"/>
              </a:spcBef>
              <a:buClr>
                <a:srgbClr val="4D4D4D"/>
              </a:buClr>
              <a:buFontTx/>
              <a:buChar char="•"/>
            </a:pPr>
            <a:r>
              <a:rPr lang="sv-SE" sz="1350" dirty="0">
                <a:solidFill>
                  <a:srgbClr val="4D4D4D"/>
                </a:solidFill>
                <a:latin typeface="Raleway" pitchFamily="2" charset="0"/>
                <a:ea typeface="+mn-ea"/>
                <a:cs typeface="Tahoma"/>
              </a:rPr>
              <a:t>Vi har en tendens att tillskriva personer en personlighet baserad på de sammanhang vi vanligtvis ser dem i.</a:t>
            </a:r>
          </a:p>
        </p:txBody>
      </p:sp>
      <p:pic>
        <p:nvPicPr>
          <p:cNvPr id="7" name="Billede 6" descr="meteorologist - Fundamental Attribution Error.jpg"/>
          <p:cNvPicPr>
            <a:picLocks noChangeAspect="1"/>
          </p:cNvPicPr>
          <p:nvPr/>
        </p:nvPicPr>
        <p:blipFill>
          <a:blip r:embed="rId3" cstate="print"/>
          <a:srcRect b="5306"/>
          <a:stretch>
            <a:fillRect/>
          </a:stretch>
        </p:blipFill>
        <p:spPr>
          <a:xfrm>
            <a:off x="1006484" y="2781299"/>
            <a:ext cx="1557092" cy="1927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kstboks 4"/>
          <p:cNvSpPr txBox="1">
            <a:spLocks noChangeArrowheads="1"/>
          </p:cNvSpPr>
          <p:nvPr/>
        </p:nvSpPr>
        <p:spPr bwMode="auto">
          <a:xfrm>
            <a:off x="3344290" y="4085960"/>
            <a:ext cx="28985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sv-SE" sz="1050" dirty="0">
                <a:latin typeface="Raleway" pitchFamily="2" charset="0"/>
                <a:ea typeface="+mn-ea"/>
                <a:cs typeface="Tahoma"/>
              </a:rPr>
              <a:t>Hur mycket visste de </a:t>
            </a:r>
            <a:r>
              <a:rPr lang="sv-SE" sz="1050" i="1" dirty="0">
                <a:latin typeface="Raleway" pitchFamily="2" charset="0"/>
                <a:ea typeface="+mn-ea"/>
                <a:cs typeface="Tahoma"/>
              </a:rPr>
              <a:t>egentligen</a:t>
            </a:r>
            <a:r>
              <a:rPr lang="sv-SE" sz="1050" dirty="0">
                <a:latin typeface="Raleway" pitchFamily="2" charset="0"/>
                <a:ea typeface="+mn-ea"/>
                <a:cs typeface="Tahoma"/>
              </a:rPr>
              <a:t> om vädret?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31916396-A36B-4DE8-B455-F554BC739A29}"/>
              </a:ext>
            </a:extLst>
          </p:cNvPr>
          <p:cNvSpPr txBox="1">
            <a:spLocks/>
          </p:cNvSpPr>
          <p:nvPr/>
        </p:nvSpPr>
        <p:spPr>
          <a:xfrm>
            <a:off x="719217" y="1804816"/>
            <a:ext cx="8280920" cy="33704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  <a:defRPr sz="1440" b="0" i="0" u="none" strike="noStrike" cap="none">
                <a:solidFill>
                  <a:schemeClr val="bg1"/>
                </a:solidFill>
                <a:latin typeface="Franklin Gothic Book"/>
                <a:ea typeface="Lato"/>
                <a:cs typeface="Franklin Gothic Book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440" b="0" i="0" u="none" strike="noStrike" cap="none">
                <a:solidFill>
                  <a:schemeClr val="bg1"/>
                </a:solidFill>
                <a:latin typeface="Franklin Gothic Book"/>
                <a:ea typeface="Lato"/>
                <a:cs typeface="Franklin Gothic Book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440" b="0" i="0" u="none" strike="noStrike" cap="none">
                <a:solidFill>
                  <a:schemeClr val="bg1"/>
                </a:solidFill>
                <a:latin typeface="Franklin Gothic Book"/>
                <a:ea typeface="Lato"/>
                <a:cs typeface="Franklin Gothic Book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440" b="0" i="0" u="none" strike="noStrike" cap="none">
                <a:solidFill>
                  <a:schemeClr val="bg1"/>
                </a:solidFill>
                <a:latin typeface="Franklin Gothic Book"/>
                <a:ea typeface="Lato"/>
                <a:cs typeface="Franklin Gothic Book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440" b="0" i="0" u="none" strike="noStrike" cap="none">
                <a:solidFill>
                  <a:schemeClr val="bg1"/>
                </a:solidFill>
                <a:latin typeface="Franklin Gothic Book"/>
                <a:ea typeface="Lato"/>
                <a:cs typeface="Franklin Gothic Book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300"/>
              <a:buFont typeface="Wingdings" panose="05000000000000000000" pitchFamily="2" charset="2"/>
              <a:buChar char="ü"/>
              <a:tabLst/>
              <a:defRPr/>
            </a:pPr>
            <a:r>
              <a:rPr kumimoji="0" lang="sv-SE" sz="252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604020202020204" charset="0"/>
                <a:sym typeface="Lato"/>
              </a:rPr>
              <a:t>normativt </a:t>
            </a:r>
            <a:r>
              <a:rPr lang="sv-SE" sz="2520">
                <a:solidFill>
                  <a:srgbClr val="FFFFFF"/>
                </a:solidFill>
                <a:latin typeface="Raleway" panose="020B0604020202020204" charset="0"/>
              </a:rPr>
              <a:t>utvecklings</a:t>
            </a:r>
            <a:r>
              <a:rPr kumimoji="0" lang="sv-SE" sz="252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604020202020204" charset="0"/>
                <a:sym typeface="Lato"/>
              </a:rPr>
              <a:t>test</a:t>
            </a: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300"/>
              <a:buFont typeface="Wingdings" panose="05000000000000000000" pitchFamily="2" charset="2"/>
              <a:buChar char="ü"/>
              <a:tabLst/>
              <a:defRPr/>
            </a:pPr>
            <a:r>
              <a:rPr kumimoji="0" lang="sv-SE" sz="252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604020202020204" charset="0"/>
                <a:sym typeface="Lato"/>
              </a:rPr>
              <a:t>typologi</a:t>
            </a: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300"/>
              <a:buFont typeface="Wingdings" panose="05000000000000000000" pitchFamily="2" charset="2"/>
              <a:buChar char="ü"/>
              <a:tabLst/>
              <a:defRPr/>
            </a:pPr>
            <a:r>
              <a:rPr lang="sv-SE" sz="2520">
                <a:solidFill>
                  <a:srgbClr val="FFFFFF"/>
                </a:solidFill>
                <a:latin typeface="Raleway" panose="020B0604020202020204" charset="0"/>
              </a:rPr>
              <a:t>femfaktormodellen</a:t>
            </a:r>
            <a:endParaRPr kumimoji="0" lang="sv-SE" sz="252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604020202020204" charset="0"/>
              <a:sym typeface="Lato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300"/>
              <a:buFont typeface="Wingdings" panose="05000000000000000000" pitchFamily="2" charset="2"/>
              <a:buChar char="ü"/>
              <a:tabLst/>
              <a:defRPr/>
            </a:pPr>
            <a:r>
              <a:rPr lang="sv-SE" sz="2520">
                <a:solidFill>
                  <a:srgbClr val="FFFFFF"/>
                </a:solidFill>
                <a:latin typeface="Raleway" panose="020B0604020202020204" charset="0"/>
              </a:rPr>
              <a:t>fyra</a:t>
            </a:r>
            <a:r>
              <a:rPr kumimoji="0" lang="sv-SE" sz="252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604020202020204" charset="0"/>
                <a:sym typeface="Lato"/>
              </a:rPr>
              <a:t> typer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300"/>
              <a:buFont typeface="Wingdings" panose="05000000000000000000" pitchFamily="2" charset="2"/>
              <a:buChar char="ü"/>
              <a:tabLst/>
              <a:defRPr/>
            </a:pPr>
            <a:r>
              <a:rPr kumimoji="0" lang="sv-SE" sz="252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604020202020204" charset="0"/>
                <a:sym typeface="Lato"/>
              </a:rPr>
              <a:t>beteende och motivation, 64 frågor</a:t>
            </a:r>
            <a:r>
              <a:rPr kumimoji="0" lang="sv-SE" sz="2520" b="0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604020202020204" charset="0"/>
                <a:sym typeface="Lato"/>
              </a:rPr>
              <a:t> av varje</a:t>
            </a:r>
            <a:endParaRPr kumimoji="0" lang="sv-SE" sz="252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604020202020204" charset="0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None/>
              <a:tabLst/>
              <a:defRPr/>
            </a:pPr>
            <a:endParaRPr kumimoji="0" lang="sv-SE" sz="252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604020202020204" charset="0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None/>
              <a:tabLst/>
              <a:defRPr/>
            </a:pPr>
            <a:endParaRPr kumimoji="0" lang="sv-SE" sz="144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604020202020204" charset="0"/>
              <a:sym typeface="Lato"/>
            </a:endParaRPr>
          </a:p>
        </p:txBody>
      </p:sp>
      <p:pic>
        <p:nvPicPr>
          <p:cNvPr id="3" name="Bildobjekt 2" descr="En bild som visar Teckensnitt, Grafik, skärmbild, text&#10;&#10;Automatiskt genererad beskrivning">
            <a:extLst>
              <a:ext uri="{FF2B5EF4-FFF2-40B4-BE49-F238E27FC236}">
                <a16:creationId xmlns:a16="http://schemas.microsoft.com/office/drawing/2014/main" id="{CD6CA8ED-8762-1C12-3F41-D85F6A8D0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87" y="92278"/>
            <a:ext cx="2245513" cy="240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1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Body"/>
</p:tagLst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E55E012D7D054EBF89B89278848815" ma:contentTypeVersion="14" ma:contentTypeDescription="Skapa ett nytt dokument." ma:contentTypeScope="" ma:versionID="d0f67f3459b83169c1c096b07e2e6acf">
  <xsd:schema xmlns:xsd="http://www.w3.org/2001/XMLSchema" xmlns:xs="http://www.w3.org/2001/XMLSchema" xmlns:p="http://schemas.microsoft.com/office/2006/metadata/properties" xmlns:ns2="f7a05db8-664c-4d12-bc9a-d831d413cf45" xmlns:ns3="46691270-8517-46f0-902c-c23fb8089511" targetNamespace="http://schemas.microsoft.com/office/2006/metadata/properties" ma:root="true" ma:fieldsID="eb32883c152ccc4d1c204dbbe59e5523" ns2:_="" ns3:_="">
    <xsd:import namespace="f7a05db8-664c-4d12-bc9a-d831d413cf45"/>
    <xsd:import namespace="46691270-8517-46f0-902c-c23fb80895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a05db8-664c-4d12-bc9a-d831d413cf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Bildmarkeringar" ma:readOnly="false" ma:fieldId="{5cf76f15-5ced-4ddc-b409-7134ff3c332f}" ma:taxonomyMulti="true" ma:sspId="83501b6a-6c15-4849-a250-1c9b140893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691270-8517-46f0-902c-c23fb808951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1841c9f2-d126-48aa-bfc8-770b3aaf6ee4}" ma:internalName="TaxCatchAll" ma:showField="CatchAllData" ma:web="46691270-8517-46f0-902c-c23fb80895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a05db8-664c-4d12-bc9a-d831d413cf45">
      <Terms xmlns="http://schemas.microsoft.com/office/infopath/2007/PartnerControls"/>
    </lcf76f155ced4ddcb4097134ff3c332f>
    <TaxCatchAll xmlns="46691270-8517-46f0-902c-c23fb8089511" xsi:nil="true"/>
    <SharedWithUsers xmlns="46691270-8517-46f0-902c-c23fb8089511">
      <UserInfo>
        <DisplayName>Jens Aggerborg</DisplayName>
        <AccountId>9</AccountId>
        <AccountType/>
      </UserInfo>
      <UserInfo>
        <DisplayName>Johanna di Sivo</DisplayName>
        <AccountId>13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9FE768E-5DBF-47C1-A31D-36308C6075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58EBDE-717F-47E4-8D80-A34DEB03FF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a05db8-664c-4d12-bc9a-d831d413cf45"/>
    <ds:schemaRef ds:uri="46691270-8517-46f0-902c-c23fb80895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CA6072-0E73-4B63-A573-9767A03A25FF}">
  <ds:schemaRefs>
    <ds:schemaRef ds:uri="46691270-8517-46f0-902c-c23fb8089511"/>
    <ds:schemaRef ds:uri="5ff02a07-dd93-448c-b2b3-535febe5f817"/>
    <ds:schemaRef ds:uri="8d6da1f2-276d-4ab8-9e40-323a1dfb5449"/>
    <ds:schemaRef ds:uri="f7a05db8-664c-4d12-bc9a-d831d413cf4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2451</Words>
  <Application>Microsoft Office PowerPoint</Application>
  <PresentationFormat>Bildspel på skärmen (16:9)</PresentationFormat>
  <Paragraphs>427</Paragraphs>
  <Slides>34</Slides>
  <Notes>20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11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34</vt:i4>
      </vt:variant>
    </vt:vector>
  </HeadingPairs>
  <TitlesOfParts>
    <vt:vector size="49" baseType="lpstr">
      <vt:lpstr>Courier New</vt:lpstr>
      <vt:lpstr>Raleway</vt:lpstr>
      <vt:lpstr>Tw Cen MT</vt:lpstr>
      <vt:lpstr>Arial</vt:lpstr>
      <vt:lpstr>Calibri</vt:lpstr>
      <vt:lpstr>Tahoma</vt:lpstr>
      <vt:lpstr>Lato</vt:lpstr>
      <vt:lpstr>Wingdings</vt:lpstr>
      <vt:lpstr>Franklin Gothic Book</vt:lpstr>
      <vt:lpstr>Poppins</vt:lpstr>
      <vt:lpstr>Symbol</vt:lpstr>
      <vt:lpstr>Streamline</vt:lpstr>
      <vt:lpstr>2_Streamline</vt:lpstr>
      <vt:lpstr>3_Streamline</vt:lpstr>
      <vt:lpstr>4_Streamline</vt:lpstr>
      <vt:lpstr>EASI Säljpsykologi</vt:lpstr>
      <vt:lpstr>Tre snabba intryck… </vt:lpstr>
      <vt:lpstr>Vad ska dagens träning ge? </vt:lpstr>
      <vt:lpstr>Har det hänt dig? </vt:lpstr>
      <vt:lpstr>Försäljningens dimensioner </vt:lpstr>
      <vt:lpstr>Säljcykeln  - avkodning och anpassning  </vt:lpstr>
      <vt:lpstr>EASI som verktyg att persontypsbestämma </vt:lpstr>
      <vt:lpstr>"Vi uppför oss alla som naiva vetenskapsmän"</vt:lpstr>
      <vt:lpstr>PowerPoint-presentation</vt:lpstr>
      <vt:lpstr>Grund- modellen</vt:lpstr>
      <vt:lpstr>Grund- modellen</vt:lpstr>
      <vt:lpstr>Grund- modellen</vt:lpstr>
      <vt:lpstr>de fyra typerna - beteenden</vt:lpstr>
      <vt:lpstr>Graferna och  percentilerna </vt:lpstr>
      <vt:lpstr>Mer om persontyperna –  kunden</vt:lpstr>
      <vt:lpstr>Tankemönster</vt:lpstr>
      <vt:lpstr>Styrkor och fallgropar</vt:lpstr>
      <vt:lpstr>Styrkor och fallgropar</vt:lpstr>
      <vt:lpstr>Reflektion 5 minuter</vt:lpstr>
      <vt:lpstr>Hur känner vi igen de olika typerna?</vt:lpstr>
      <vt:lpstr>Kommunikation</vt:lpstr>
      <vt:lpstr>ENTUSIASTEN</vt:lpstr>
      <vt:lpstr>vad pratar vi om?</vt:lpstr>
      <vt:lpstr>vi kan inte ICKE-kommunicera </vt:lpstr>
      <vt:lpstr>hur säger vi saker?</vt:lpstr>
      <vt:lpstr>Personifiera säljbudskapet!</vt:lpstr>
      <vt:lpstr>Allmänna råd kommunikation </vt:lpstr>
      <vt:lpstr>Stanna upp och tänk till…</vt:lpstr>
      <vt:lpstr> köpvanor och köpbeteende </vt:lpstr>
      <vt:lpstr>köpvanor</vt:lpstr>
      <vt:lpstr>köpmotivation</vt:lpstr>
      <vt:lpstr>Säljcykeln  - avkodning och anpassning  </vt:lpstr>
      <vt:lpstr>Konkret anpassning  - vad gör du?</vt:lpstr>
      <vt:lpstr>Summering och avrundning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Radinn</dc:title>
  <dc:creator>Susanna Berntling</dc:creator>
  <cp:lastModifiedBy>Susanna Berntling</cp:lastModifiedBy>
  <cp:revision>4</cp:revision>
  <cp:lastPrinted>2020-01-22T13:41:31Z</cp:lastPrinted>
  <dcterms:modified xsi:type="dcterms:W3CDTF">2024-09-26T09:12:33Z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0x0101009EE55E012D7D054EBF89B89278848815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lpwstr/>
  </property>
  <property fmtid="{D5CDD505-2E9C-101B-9397-08002B2CF9AE}" pid="9" name="MediaServiceImageTags">
    <vt:lpwstr/>
  </property>
</Properties>
</file>