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Lst>
  <p:notesMasterIdLst>
    <p:notesMasterId r:id="rId49"/>
  </p:notesMasterIdLst>
  <p:sldIdLst>
    <p:sldId id="256" r:id="rId5"/>
    <p:sldId id="258" r:id="rId6"/>
    <p:sldId id="261" r:id="rId7"/>
    <p:sldId id="257" r:id="rId8"/>
    <p:sldId id="466" r:id="rId9"/>
    <p:sldId id="575" r:id="rId10"/>
    <p:sldId id="259" r:id="rId11"/>
    <p:sldId id="260" r:id="rId12"/>
    <p:sldId id="266" r:id="rId13"/>
    <p:sldId id="262" r:id="rId14"/>
    <p:sldId id="267" r:id="rId15"/>
    <p:sldId id="268" r:id="rId16"/>
    <p:sldId id="493" r:id="rId17"/>
    <p:sldId id="584" r:id="rId18"/>
    <p:sldId id="499" r:id="rId19"/>
    <p:sldId id="585" r:id="rId20"/>
    <p:sldId id="576" r:id="rId21"/>
    <p:sldId id="546" r:id="rId22"/>
    <p:sldId id="513" r:id="rId23"/>
    <p:sldId id="505" r:id="rId24"/>
    <p:sldId id="263" r:id="rId25"/>
    <p:sldId id="577" r:id="rId26"/>
    <p:sldId id="578" r:id="rId27"/>
    <p:sldId id="579" r:id="rId28"/>
    <p:sldId id="580" r:id="rId29"/>
    <p:sldId id="581" r:id="rId30"/>
    <p:sldId id="582" r:id="rId31"/>
    <p:sldId id="583" r:id="rId32"/>
    <p:sldId id="587" r:id="rId33"/>
    <p:sldId id="588" r:id="rId34"/>
    <p:sldId id="481" r:id="rId35"/>
    <p:sldId id="532" r:id="rId36"/>
    <p:sldId id="514" r:id="rId37"/>
    <p:sldId id="586" r:id="rId38"/>
    <p:sldId id="426" r:id="rId39"/>
    <p:sldId id="572" r:id="rId40"/>
    <p:sldId id="573" r:id="rId41"/>
    <p:sldId id="427" r:id="rId42"/>
    <p:sldId id="428" r:id="rId43"/>
    <p:sldId id="555" r:id="rId44"/>
    <p:sldId id="429" r:id="rId45"/>
    <p:sldId id="574" r:id="rId46"/>
    <p:sldId id="528" r:id="rId47"/>
    <p:sldId id="486" r:id="rId48"/>
  </p:sldIdLst>
  <p:sldSz cx="9144000" cy="5143500" type="screen16x9"/>
  <p:notesSz cx="6735763" cy="9866313"/>
  <p:embeddedFontLst>
    <p:embeddedFont>
      <p:font typeface="Calibri" panose="020F0502020204030204" pitchFamily="34" charset="0"/>
      <p:regular r:id="rId50"/>
      <p:bold r:id="rId51"/>
      <p:italic r:id="rId52"/>
      <p:boldItalic r:id="rId53"/>
    </p:embeddedFont>
    <p:embeddedFont>
      <p:font typeface="Franklin Gothic Book" panose="020B0503020102020204" pitchFamily="34" charset="0"/>
      <p:regular r:id="rId54"/>
      <p:italic r:id="rId55"/>
    </p:embeddedFont>
    <p:embeddedFont>
      <p:font typeface="Lato" panose="020F0502020204030203" pitchFamily="34" charset="0"/>
      <p:regular r:id="rId56"/>
      <p:bold r:id="rId57"/>
      <p:italic r:id="rId58"/>
      <p:boldItalic r:id="rId59"/>
    </p:embeddedFont>
    <p:embeddedFont>
      <p:font typeface="Raleway" pitchFamily="2" charset="0"/>
      <p:regular r:id="rId60"/>
      <p:bold r:id="rId61"/>
      <p:italic r:id="rId62"/>
      <p:boldItalic r:id="rId63"/>
    </p:embeddedFont>
    <p:embeddedFont>
      <p:font typeface="Tahoma" panose="020B0604030504040204" pitchFamily="34" charset="0"/>
      <p:regular r:id="rId64"/>
      <p:bold r:id="rId65"/>
    </p:embeddedFont>
    <p:embeddedFont>
      <p:font typeface="Tw Cen MT" panose="020B0602020104020603"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8AF10-61E0-5BC5-4A9E-7D477EDB8159}" v="3" dt="2022-05-30T08:53:33.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17" autoAdjust="0"/>
  </p:normalViewPr>
  <p:slideViewPr>
    <p:cSldViewPr snapToGrid="0">
      <p:cViewPr varScale="1">
        <p:scale>
          <a:sx n="127" d="100"/>
          <a:sy n="127" d="100"/>
        </p:scale>
        <p:origin x="558"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a Berntling" userId="3a068285-5cc7-41d5-a1b0-b9637533c9fb" providerId="ADAL" clId="{E5DD552F-5154-4DC5-8D8E-A0988F2331CB}"/>
    <pc:docChg chg="custSel modSld">
      <pc:chgData name="Susanna Berntling" userId="3a068285-5cc7-41d5-a1b0-b9637533c9fb" providerId="ADAL" clId="{E5DD552F-5154-4DC5-8D8E-A0988F2331CB}" dt="2022-03-07T09:23:08.946" v="264" actId="20577"/>
      <pc:docMkLst>
        <pc:docMk/>
      </pc:docMkLst>
      <pc:sldChg chg="modNotesTx">
        <pc:chgData name="Susanna Berntling" userId="3a068285-5cc7-41d5-a1b0-b9637533c9fb" providerId="ADAL" clId="{E5DD552F-5154-4DC5-8D8E-A0988F2331CB}" dt="2022-03-07T09:23:08.946" v="264" actId="20577"/>
        <pc:sldMkLst>
          <pc:docMk/>
          <pc:sldMk cId="3215600146" sldId="261"/>
        </pc:sldMkLst>
      </pc:sldChg>
    </pc:docChg>
  </pc:docChgLst>
  <pc:docChgLst>
    <pc:chgData name="Susanna Berntling" userId="S::sub@master.se::3a068285-5cc7-41d5-a1b0-b9637533c9fb" providerId="AD" clId="Web-{8A98AF10-61E0-5BC5-4A9E-7D477EDB8159}"/>
    <pc:docChg chg="modSld">
      <pc:chgData name="Susanna Berntling" userId="S::sub@master.se::3a068285-5cc7-41d5-a1b0-b9637533c9fb" providerId="AD" clId="Web-{8A98AF10-61E0-5BC5-4A9E-7D477EDB8159}" dt="2022-05-30T08:53:55.266" v="24" actId="20577"/>
      <pc:docMkLst>
        <pc:docMk/>
      </pc:docMkLst>
      <pc:sldChg chg="modSp">
        <pc:chgData name="Susanna Berntling" userId="S::sub@master.se::3a068285-5cc7-41d5-a1b0-b9637533c9fb" providerId="AD" clId="Web-{8A98AF10-61E0-5BC5-4A9E-7D477EDB8159}" dt="2022-05-30T08:52:50.077" v="4" actId="20577"/>
        <pc:sldMkLst>
          <pc:docMk/>
          <pc:sldMk cId="148284683" sldId="427"/>
        </pc:sldMkLst>
        <pc:graphicFrameChg chg="modGraphic">
          <ac:chgData name="Susanna Berntling" userId="S::sub@master.se::3a068285-5cc7-41d5-a1b0-b9637533c9fb" providerId="AD" clId="Web-{8A98AF10-61E0-5BC5-4A9E-7D477EDB8159}" dt="2022-05-30T08:52:50.077" v="4" actId="20577"/>
          <ac:graphicFrameMkLst>
            <pc:docMk/>
            <pc:sldMk cId="148284683" sldId="427"/>
            <ac:graphicFrameMk id="4" creationId="{00000000-0000-0000-0000-000000000000}"/>
          </ac:graphicFrameMkLst>
        </pc:graphicFrameChg>
      </pc:sldChg>
      <pc:sldChg chg="modSp">
        <pc:chgData name="Susanna Berntling" userId="S::sub@master.se::3a068285-5cc7-41d5-a1b0-b9637533c9fb" providerId="AD" clId="Web-{8A98AF10-61E0-5BC5-4A9E-7D477EDB8159}" dt="2022-05-30T08:53:09.937" v="11" actId="20577"/>
        <pc:sldMkLst>
          <pc:docMk/>
          <pc:sldMk cId="3658573061" sldId="428"/>
        </pc:sldMkLst>
        <pc:graphicFrameChg chg="modGraphic">
          <ac:chgData name="Susanna Berntling" userId="S::sub@master.se::3a068285-5cc7-41d5-a1b0-b9637533c9fb" providerId="AD" clId="Web-{8A98AF10-61E0-5BC5-4A9E-7D477EDB8159}" dt="2022-05-30T08:53:09.937" v="11" actId="20577"/>
          <ac:graphicFrameMkLst>
            <pc:docMk/>
            <pc:sldMk cId="3658573061" sldId="428"/>
            <ac:graphicFrameMk id="6" creationId="{9F4FD3A8-B054-443F-92F9-6D7D7DAAE4AA}"/>
          </ac:graphicFrameMkLst>
        </pc:graphicFrameChg>
      </pc:sldChg>
      <pc:sldChg chg="modSp">
        <pc:chgData name="Susanna Berntling" userId="S::sub@master.se::3a068285-5cc7-41d5-a1b0-b9637533c9fb" providerId="AD" clId="Web-{8A98AF10-61E0-5BC5-4A9E-7D477EDB8159}" dt="2022-05-30T08:53:45.250" v="21" actId="20577"/>
        <pc:sldMkLst>
          <pc:docMk/>
          <pc:sldMk cId="1597367878" sldId="429"/>
        </pc:sldMkLst>
        <pc:graphicFrameChg chg="modGraphic">
          <ac:chgData name="Susanna Berntling" userId="S::sub@master.se::3a068285-5cc7-41d5-a1b0-b9637533c9fb" providerId="AD" clId="Web-{8A98AF10-61E0-5BC5-4A9E-7D477EDB8159}" dt="2022-05-30T08:53:45.250" v="21" actId="20577"/>
          <ac:graphicFrameMkLst>
            <pc:docMk/>
            <pc:sldMk cId="1597367878" sldId="429"/>
            <ac:graphicFrameMk id="5" creationId="{00000000-0000-0000-0000-000000000000}"/>
          </ac:graphicFrameMkLst>
        </pc:graphicFrameChg>
      </pc:sldChg>
      <pc:sldChg chg="modSp">
        <pc:chgData name="Susanna Berntling" userId="S::sub@master.se::3a068285-5cc7-41d5-a1b0-b9637533c9fb" providerId="AD" clId="Web-{8A98AF10-61E0-5BC5-4A9E-7D477EDB8159}" dt="2022-05-30T08:53:33.687" v="17" actId="20577"/>
        <pc:sldMkLst>
          <pc:docMk/>
          <pc:sldMk cId="2990324358" sldId="555"/>
        </pc:sldMkLst>
        <pc:spChg chg="mod">
          <ac:chgData name="Susanna Berntling" userId="S::sub@master.se::3a068285-5cc7-41d5-a1b0-b9637533c9fb" providerId="AD" clId="Web-{8A98AF10-61E0-5BC5-4A9E-7D477EDB8159}" dt="2022-05-30T08:53:33.687" v="17" actId="20577"/>
          <ac:spMkLst>
            <pc:docMk/>
            <pc:sldMk cId="2990324358" sldId="555"/>
            <ac:spMk id="4" creationId="{D2304361-4FAB-4317-BA52-884A78393AB2}"/>
          </ac:spMkLst>
        </pc:spChg>
        <pc:graphicFrameChg chg="modGraphic">
          <ac:chgData name="Susanna Berntling" userId="S::sub@master.se::3a068285-5cc7-41d5-a1b0-b9637533c9fb" providerId="AD" clId="Web-{8A98AF10-61E0-5BC5-4A9E-7D477EDB8159}" dt="2022-05-30T08:53:19.749" v="14" actId="20577"/>
          <ac:graphicFrameMkLst>
            <pc:docMk/>
            <pc:sldMk cId="2990324358" sldId="555"/>
            <ac:graphicFrameMk id="6" creationId="{BA896B05-535D-40CD-AD1D-E50CFDE21151}"/>
          </ac:graphicFrameMkLst>
        </pc:graphicFrameChg>
      </pc:sldChg>
      <pc:sldChg chg="modSp">
        <pc:chgData name="Susanna Berntling" userId="S::sub@master.se::3a068285-5cc7-41d5-a1b0-b9637533c9fb" providerId="AD" clId="Web-{8A98AF10-61E0-5BC5-4A9E-7D477EDB8159}" dt="2022-05-30T08:53:55.266" v="24" actId="20577"/>
        <pc:sldMkLst>
          <pc:docMk/>
          <pc:sldMk cId="324661514" sldId="574"/>
        </pc:sldMkLst>
        <pc:graphicFrameChg chg="modGraphic">
          <ac:chgData name="Susanna Berntling" userId="S::sub@master.se::3a068285-5cc7-41d5-a1b0-b9637533c9fb" providerId="AD" clId="Web-{8A98AF10-61E0-5BC5-4A9E-7D477EDB8159}" dt="2022-05-30T08:53:55.266" v="24" actId="20577"/>
          <ac:graphicFrameMkLst>
            <pc:docMk/>
            <pc:sldMk cId="324661514" sldId="574"/>
            <ac:graphicFrameMk id="5" creationId="{DE0157A9-F3C0-4B70-8D98-DC606ED0491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B1389A-89C9-4785-B31E-B95782CA0279}"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1C334E89-7ED9-4D91-B652-B5DDB506860D}">
      <dgm:prSet phldrT="[Text]"/>
      <dgm:spPr/>
      <dgm:t>
        <a:bodyPr/>
        <a:lstStyle/>
        <a:p>
          <a:r>
            <a:rPr lang="sv-SE" dirty="0"/>
            <a:t>Styrka</a:t>
          </a:r>
        </a:p>
      </dgm:t>
    </dgm:pt>
    <dgm:pt modelId="{66A03213-B58D-4696-9F0C-CBD8271EAB30}" type="parTrans" cxnId="{422903DE-7FE8-495C-B3B1-F483D20687E3}">
      <dgm:prSet/>
      <dgm:spPr/>
      <dgm:t>
        <a:bodyPr/>
        <a:lstStyle/>
        <a:p>
          <a:endParaRPr lang="sv-SE"/>
        </a:p>
      </dgm:t>
    </dgm:pt>
    <dgm:pt modelId="{B24B42E3-1DCF-47EF-BA56-4F5F48CF966A}" type="sibTrans" cxnId="{422903DE-7FE8-495C-B3B1-F483D20687E3}">
      <dgm:prSet/>
      <dgm:spPr/>
      <dgm:t>
        <a:bodyPr/>
        <a:lstStyle/>
        <a:p>
          <a:endParaRPr lang="sv-SE"/>
        </a:p>
      </dgm:t>
    </dgm:pt>
    <dgm:pt modelId="{E97E1ED3-30D8-4AE9-AB02-F372D8739375}">
      <dgm:prSet phldrT="[Text]"/>
      <dgm:spPr/>
      <dgm:t>
        <a:bodyPr/>
        <a:lstStyle/>
        <a:p>
          <a:r>
            <a:rPr lang="sv-SE" dirty="0"/>
            <a:t>Fallgrop</a:t>
          </a:r>
        </a:p>
      </dgm:t>
    </dgm:pt>
    <dgm:pt modelId="{C3D404F4-C30A-4341-B75C-6CC74261D36D}" type="parTrans" cxnId="{67AC10EA-67DE-4E83-B315-2B8EA875028C}">
      <dgm:prSet/>
      <dgm:spPr/>
      <dgm:t>
        <a:bodyPr/>
        <a:lstStyle/>
        <a:p>
          <a:endParaRPr lang="sv-SE"/>
        </a:p>
      </dgm:t>
    </dgm:pt>
    <dgm:pt modelId="{E3507C59-090A-4DE0-8AF5-71FC1952A628}" type="sibTrans" cxnId="{67AC10EA-67DE-4E83-B315-2B8EA875028C}">
      <dgm:prSet/>
      <dgm:spPr/>
      <dgm:t>
        <a:bodyPr/>
        <a:lstStyle/>
        <a:p>
          <a:endParaRPr lang="sv-SE"/>
        </a:p>
      </dgm:t>
    </dgm:pt>
    <dgm:pt modelId="{6BE918E0-CBF7-4B57-AD14-F54973BD92E1}">
      <dgm:prSet phldrT="[Text]"/>
      <dgm:spPr/>
      <dgm:t>
        <a:bodyPr/>
        <a:lstStyle/>
        <a:p>
          <a:r>
            <a:rPr lang="sv-SE" dirty="0"/>
            <a:t>Utvecklings-åtgärd</a:t>
          </a:r>
        </a:p>
      </dgm:t>
    </dgm:pt>
    <dgm:pt modelId="{79CFDE70-6904-4633-A0BA-DD2855978F8D}" type="parTrans" cxnId="{10D3C7F8-340D-408D-A31B-A12559129ADD}">
      <dgm:prSet/>
      <dgm:spPr/>
      <dgm:t>
        <a:bodyPr/>
        <a:lstStyle/>
        <a:p>
          <a:endParaRPr lang="sv-SE"/>
        </a:p>
      </dgm:t>
    </dgm:pt>
    <dgm:pt modelId="{2121DF24-FD5D-4B08-9992-AB0E508A4C8C}" type="sibTrans" cxnId="{10D3C7F8-340D-408D-A31B-A12559129ADD}">
      <dgm:prSet/>
      <dgm:spPr/>
      <dgm:t>
        <a:bodyPr/>
        <a:lstStyle/>
        <a:p>
          <a:endParaRPr lang="sv-SE"/>
        </a:p>
      </dgm:t>
    </dgm:pt>
    <dgm:pt modelId="{52510DE1-1F7B-4A23-9481-FD5CDCA2226D}" type="pres">
      <dgm:prSet presAssocID="{9BB1389A-89C9-4785-B31E-B95782CA0279}" presName="cycle" presStyleCnt="0">
        <dgm:presLayoutVars>
          <dgm:dir/>
          <dgm:resizeHandles val="exact"/>
        </dgm:presLayoutVars>
      </dgm:prSet>
      <dgm:spPr/>
    </dgm:pt>
    <dgm:pt modelId="{EDF6B8B0-5BCC-42DF-A001-7A94E7231B89}" type="pres">
      <dgm:prSet presAssocID="{1C334E89-7ED9-4D91-B652-B5DDB506860D}" presName="node" presStyleLbl="node1" presStyleIdx="0" presStyleCnt="3">
        <dgm:presLayoutVars>
          <dgm:bulletEnabled val="1"/>
        </dgm:presLayoutVars>
      </dgm:prSet>
      <dgm:spPr/>
    </dgm:pt>
    <dgm:pt modelId="{EEF4A4BF-8CC8-4188-A60B-FBEEB781E40C}" type="pres">
      <dgm:prSet presAssocID="{1C334E89-7ED9-4D91-B652-B5DDB506860D}" presName="spNode" presStyleCnt="0"/>
      <dgm:spPr/>
    </dgm:pt>
    <dgm:pt modelId="{FFE7EBBC-7A9B-4F4A-97DA-2CC4B4273699}" type="pres">
      <dgm:prSet presAssocID="{B24B42E3-1DCF-47EF-BA56-4F5F48CF966A}" presName="sibTrans" presStyleLbl="sibTrans1D1" presStyleIdx="0" presStyleCnt="3"/>
      <dgm:spPr/>
    </dgm:pt>
    <dgm:pt modelId="{EC03D865-3412-4B12-8A93-AE21E3EA8222}" type="pres">
      <dgm:prSet presAssocID="{E97E1ED3-30D8-4AE9-AB02-F372D8739375}" presName="node" presStyleLbl="node1" presStyleIdx="1" presStyleCnt="3">
        <dgm:presLayoutVars>
          <dgm:bulletEnabled val="1"/>
        </dgm:presLayoutVars>
      </dgm:prSet>
      <dgm:spPr/>
    </dgm:pt>
    <dgm:pt modelId="{28F8D653-8874-47A6-999C-A2B22E237696}" type="pres">
      <dgm:prSet presAssocID="{E97E1ED3-30D8-4AE9-AB02-F372D8739375}" presName="spNode" presStyleCnt="0"/>
      <dgm:spPr/>
    </dgm:pt>
    <dgm:pt modelId="{55B68807-FDFA-49AE-BDEB-989237D72761}" type="pres">
      <dgm:prSet presAssocID="{E3507C59-090A-4DE0-8AF5-71FC1952A628}" presName="sibTrans" presStyleLbl="sibTrans1D1" presStyleIdx="1" presStyleCnt="3"/>
      <dgm:spPr/>
    </dgm:pt>
    <dgm:pt modelId="{A18240B3-50C4-4436-B323-E9EC4D8F048D}" type="pres">
      <dgm:prSet presAssocID="{6BE918E0-CBF7-4B57-AD14-F54973BD92E1}" presName="node" presStyleLbl="node1" presStyleIdx="2" presStyleCnt="3">
        <dgm:presLayoutVars>
          <dgm:bulletEnabled val="1"/>
        </dgm:presLayoutVars>
      </dgm:prSet>
      <dgm:spPr/>
    </dgm:pt>
    <dgm:pt modelId="{20FA22F8-C74B-4233-9940-F9BD5EBE0FAC}" type="pres">
      <dgm:prSet presAssocID="{6BE918E0-CBF7-4B57-AD14-F54973BD92E1}" presName="spNode" presStyleCnt="0"/>
      <dgm:spPr/>
    </dgm:pt>
    <dgm:pt modelId="{A2689B56-99FD-4766-BDC2-1AE38CDF345D}" type="pres">
      <dgm:prSet presAssocID="{2121DF24-FD5D-4B08-9992-AB0E508A4C8C}" presName="sibTrans" presStyleLbl="sibTrans1D1" presStyleIdx="2" presStyleCnt="3"/>
      <dgm:spPr/>
    </dgm:pt>
  </dgm:ptLst>
  <dgm:cxnLst>
    <dgm:cxn modelId="{84F6A72D-4D4B-421E-B47C-575CB36DD474}" type="presOf" srcId="{2121DF24-FD5D-4B08-9992-AB0E508A4C8C}" destId="{A2689B56-99FD-4766-BDC2-1AE38CDF345D}" srcOrd="0" destOrd="0" presId="urn:microsoft.com/office/officeart/2005/8/layout/cycle5"/>
    <dgm:cxn modelId="{2B69F68E-7032-43EF-BF77-1F3B72E0099D}" type="presOf" srcId="{9BB1389A-89C9-4785-B31E-B95782CA0279}" destId="{52510DE1-1F7B-4A23-9481-FD5CDCA2226D}" srcOrd="0" destOrd="0" presId="urn:microsoft.com/office/officeart/2005/8/layout/cycle5"/>
    <dgm:cxn modelId="{7D8DECA4-526D-49D3-B0B4-0012EE2E4A54}" type="presOf" srcId="{E3507C59-090A-4DE0-8AF5-71FC1952A628}" destId="{55B68807-FDFA-49AE-BDEB-989237D72761}" srcOrd="0" destOrd="0" presId="urn:microsoft.com/office/officeart/2005/8/layout/cycle5"/>
    <dgm:cxn modelId="{2FE182C4-4ACA-4E7F-8BA3-090F24CE6D84}" type="presOf" srcId="{1C334E89-7ED9-4D91-B652-B5DDB506860D}" destId="{EDF6B8B0-5BCC-42DF-A001-7A94E7231B89}" srcOrd="0" destOrd="0" presId="urn:microsoft.com/office/officeart/2005/8/layout/cycle5"/>
    <dgm:cxn modelId="{422903DE-7FE8-495C-B3B1-F483D20687E3}" srcId="{9BB1389A-89C9-4785-B31E-B95782CA0279}" destId="{1C334E89-7ED9-4D91-B652-B5DDB506860D}" srcOrd="0" destOrd="0" parTransId="{66A03213-B58D-4696-9F0C-CBD8271EAB30}" sibTransId="{B24B42E3-1DCF-47EF-BA56-4F5F48CF966A}"/>
    <dgm:cxn modelId="{A3D569E5-B242-4E73-B81B-726BA374F4A8}" type="presOf" srcId="{6BE918E0-CBF7-4B57-AD14-F54973BD92E1}" destId="{A18240B3-50C4-4436-B323-E9EC4D8F048D}" srcOrd="0" destOrd="0" presId="urn:microsoft.com/office/officeart/2005/8/layout/cycle5"/>
    <dgm:cxn modelId="{CD7096E8-A739-423E-B99A-FBEC22E365C4}" type="presOf" srcId="{B24B42E3-1DCF-47EF-BA56-4F5F48CF966A}" destId="{FFE7EBBC-7A9B-4F4A-97DA-2CC4B4273699}" srcOrd="0" destOrd="0" presId="urn:microsoft.com/office/officeart/2005/8/layout/cycle5"/>
    <dgm:cxn modelId="{67AC10EA-67DE-4E83-B315-2B8EA875028C}" srcId="{9BB1389A-89C9-4785-B31E-B95782CA0279}" destId="{E97E1ED3-30D8-4AE9-AB02-F372D8739375}" srcOrd="1" destOrd="0" parTransId="{C3D404F4-C30A-4341-B75C-6CC74261D36D}" sibTransId="{E3507C59-090A-4DE0-8AF5-71FC1952A628}"/>
    <dgm:cxn modelId="{5682F4F4-239F-4847-87E0-626845ED8784}" type="presOf" srcId="{E97E1ED3-30D8-4AE9-AB02-F372D8739375}" destId="{EC03D865-3412-4B12-8A93-AE21E3EA8222}" srcOrd="0" destOrd="0" presId="urn:microsoft.com/office/officeart/2005/8/layout/cycle5"/>
    <dgm:cxn modelId="{10D3C7F8-340D-408D-A31B-A12559129ADD}" srcId="{9BB1389A-89C9-4785-B31E-B95782CA0279}" destId="{6BE918E0-CBF7-4B57-AD14-F54973BD92E1}" srcOrd="2" destOrd="0" parTransId="{79CFDE70-6904-4633-A0BA-DD2855978F8D}" sibTransId="{2121DF24-FD5D-4B08-9992-AB0E508A4C8C}"/>
    <dgm:cxn modelId="{64AD2803-FCBF-452F-9DE7-2D28E07286C4}" type="presParOf" srcId="{52510DE1-1F7B-4A23-9481-FD5CDCA2226D}" destId="{EDF6B8B0-5BCC-42DF-A001-7A94E7231B89}" srcOrd="0" destOrd="0" presId="urn:microsoft.com/office/officeart/2005/8/layout/cycle5"/>
    <dgm:cxn modelId="{657D6483-327C-49A0-8B54-72ADE3BF1165}" type="presParOf" srcId="{52510DE1-1F7B-4A23-9481-FD5CDCA2226D}" destId="{EEF4A4BF-8CC8-4188-A60B-FBEEB781E40C}" srcOrd="1" destOrd="0" presId="urn:microsoft.com/office/officeart/2005/8/layout/cycle5"/>
    <dgm:cxn modelId="{4FE98F4E-A7F4-4F13-9F24-5B33250285F2}" type="presParOf" srcId="{52510DE1-1F7B-4A23-9481-FD5CDCA2226D}" destId="{FFE7EBBC-7A9B-4F4A-97DA-2CC4B4273699}" srcOrd="2" destOrd="0" presId="urn:microsoft.com/office/officeart/2005/8/layout/cycle5"/>
    <dgm:cxn modelId="{E1294EF4-EC62-4BC5-A780-7F8DEEACFB4B}" type="presParOf" srcId="{52510DE1-1F7B-4A23-9481-FD5CDCA2226D}" destId="{EC03D865-3412-4B12-8A93-AE21E3EA8222}" srcOrd="3" destOrd="0" presId="urn:microsoft.com/office/officeart/2005/8/layout/cycle5"/>
    <dgm:cxn modelId="{4BF93471-D96D-4B70-9A56-6A118898A33D}" type="presParOf" srcId="{52510DE1-1F7B-4A23-9481-FD5CDCA2226D}" destId="{28F8D653-8874-47A6-999C-A2B22E237696}" srcOrd="4" destOrd="0" presId="urn:microsoft.com/office/officeart/2005/8/layout/cycle5"/>
    <dgm:cxn modelId="{B9FBAE45-FA19-48FE-89A4-3280E13A319E}" type="presParOf" srcId="{52510DE1-1F7B-4A23-9481-FD5CDCA2226D}" destId="{55B68807-FDFA-49AE-BDEB-989237D72761}" srcOrd="5" destOrd="0" presId="urn:microsoft.com/office/officeart/2005/8/layout/cycle5"/>
    <dgm:cxn modelId="{63C8717F-5278-4BE4-93D9-1FD9B322DB7E}" type="presParOf" srcId="{52510DE1-1F7B-4A23-9481-FD5CDCA2226D}" destId="{A18240B3-50C4-4436-B323-E9EC4D8F048D}" srcOrd="6" destOrd="0" presId="urn:microsoft.com/office/officeart/2005/8/layout/cycle5"/>
    <dgm:cxn modelId="{7341A946-A638-451C-B74A-7414BDA1E9AD}" type="presParOf" srcId="{52510DE1-1F7B-4A23-9481-FD5CDCA2226D}" destId="{20FA22F8-C74B-4233-9940-F9BD5EBE0FAC}" srcOrd="7" destOrd="0" presId="urn:microsoft.com/office/officeart/2005/8/layout/cycle5"/>
    <dgm:cxn modelId="{5E300B21-F2FC-4184-9FE9-AEDD8F94498E}" type="presParOf" srcId="{52510DE1-1F7B-4A23-9481-FD5CDCA2226D}" destId="{A2689B56-99FD-4766-BDC2-1AE38CDF345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522898-98E7-4332-8D44-A38E7D3A24E1}"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BF3048E6-2DF2-4A1B-8CA9-C24A333F75B9}">
      <dgm:prSet phldrT="[Text]"/>
      <dgm:spPr/>
      <dgm:t>
        <a:bodyPr/>
        <a:lstStyle/>
        <a:p>
          <a:r>
            <a:rPr lang="sv-SE" dirty="0"/>
            <a:t>STYRKA:</a:t>
          </a:r>
        </a:p>
        <a:p>
          <a:r>
            <a:rPr lang="sv-SE" dirty="0"/>
            <a:t>Handlingskraftig</a:t>
          </a:r>
        </a:p>
      </dgm:t>
    </dgm:pt>
    <dgm:pt modelId="{32E9E628-92D1-49C9-BCF6-ED85EE55682A}" type="parTrans" cxnId="{A9E22B3A-81CE-426E-B8D7-54BEFF77D15E}">
      <dgm:prSet/>
      <dgm:spPr/>
      <dgm:t>
        <a:bodyPr/>
        <a:lstStyle/>
        <a:p>
          <a:endParaRPr lang="sv-SE"/>
        </a:p>
      </dgm:t>
    </dgm:pt>
    <dgm:pt modelId="{F1B1A8C9-C225-4C42-A831-9F21D8830654}" type="sibTrans" cxnId="{A9E22B3A-81CE-426E-B8D7-54BEFF77D15E}">
      <dgm:prSet/>
      <dgm:spPr/>
      <dgm:t>
        <a:bodyPr/>
        <a:lstStyle/>
        <a:p>
          <a:endParaRPr lang="sv-SE"/>
        </a:p>
      </dgm:t>
    </dgm:pt>
    <dgm:pt modelId="{356E3D41-DCF4-41F2-9A99-0DFEE1EBD324}">
      <dgm:prSet phldrT="[Text]"/>
      <dgm:spPr/>
      <dgm:t>
        <a:bodyPr/>
        <a:lstStyle/>
        <a:p>
          <a:r>
            <a:rPr lang="sv-SE" dirty="0"/>
            <a:t>FALLGROP:</a:t>
          </a:r>
        </a:p>
        <a:p>
          <a:r>
            <a:rPr lang="sv-SE" dirty="0"/>
            <a:t>Domderande</a:t>
          </a:r>
        </a:p>
      </dgm:t>
    </dgm:pt>
    <dgm:pt modelId="{9B23965F-28BC-4855-80C3-A91E553090F8}" type="parTrans" cxnId="{FA99DDD1-F558-467E-991E-F86F6195D8E3}">
      <dgm:prSet/>
      <dgm:spPr/>
      <dgm:t>
        <a:bodyPr/>
        <a:lstStyle/>
        <a:p>
          <a:endParaRPr lang="sv-SE"/>
        </a:p>
      </dgm:t>
    </dgm:pt>
    <dgm:pt modelId="{A1B52677-31F3-4401-B7C1-FB3598A9A6EB}" type="sibTrans" cxnId="{FA99DDD1-F558-467E-991E-F86F6195D8E3}">
      <dgm:prSet/>
      <dgm:spPr/>
      <dgm:t>
        <a:bodyPr/>
        <a:lstStyle/>
        <a:p>
          <a:endParaRPr lang="sv-SE"/>
        </a:p>
      </dgm:t>
    </dgm:pt>
    <dgm:pt modelId="{AD41F7C2-AB3B-46B8-8EDB-70E34EDC54D3}">
      <dgm:prSet phldrT="[Text]"/>
      <dgm:spPr/>
      <dgm:t>
        <a:bodyPr/>
        <a:lstStyle/>
        <a:p>
          <a:r>
            <a:rPr lang="sv-SE" dirty="0"/>
            <a:t>UTVECKLINGSÅTGÄRD:</a:t>
          </a:r>
        </a:p>
        <a:p>
          <a:r>
            <a:rPr lang="sv-SE" dirty="0"/>
            <a:t>Få andra med dig för att få största möjliga handlingskraft</a:t>
          </a:r>
        </a:p>
      </dgm:t>
    </dgm:pt>
    <dgm:pt modelId="{478366F8-037E-4203-848C-74CF979790EE}" type="parTrans" cxnId="{9BBFFAC0-3D2D-4060-A35B-FE96022D27AD}">
      <dgm:prSet/>
      <dgm:spPr/>
      <dgm:t>
        <a:bodyPr/>
        <a:lstStyle/>
        <a:p>
          <a:endParaRPr lang="sv-SE"/>
        </a:p>
      </dgm:t>
    </dgm:pt>
    <dgm:pt modelId="{C99279F7-432F-4E8B-8155-2ACC6919F869}" type="sibTrans" cxnId="{9BBFFAC0-3D2D-4060-A35B-FE96022D27AD}">
      <dgm:prSet/>
      <dgm:spPr/>
      <dgm:t>
        <a:bodyPr/>
        <a:lstStyle/>
        <a:p>
          <a:endParaRPr lang="sv-SE"/>
        </a:p>
      </dgm:t>
    </dgm:pt>
    <dgm:pt modelId="{4CF39B5D-0E4F-403D-A021-90E05928A422}" type="pres">
      <dgm:prSet presAssocID="{51522898-98E7-4332-8D44-A38E7D3A24E1}" presName="cycle" presStyleCnt="0">
        <dgm:presLayoutVars>
          <dgm:dir/>
          <dgm:resizeHandles val="exact"/>
        </dgm:presLayoutVars>
      </dgm:prSet>
      <dgm:spPr/>
    </dgm:pt>
    <dgm:pt modelId="{C5063DA1-6F63-458E-8A8E-6F4979C69254}" type="pres">
      <dgm:prSet presAssocID="{BF3048E6-2DF2-4A1B-8CA9-C24A333F75B9}" presName="node" presStyleLbl="node1" presStyleIdx="0" presStyleCnt="3">
        <dgm:presLayoutVars>
          <dgm:bulletEnabled val="1"/>
        </dgm:presLayoutVars>
      </dgm:prSet>
      <dgm:spPr/>
    </dgm:pt>
    <dgm:pt modelId="{B4718917-2A23-44E1-B811-6E659D94FF14}" type="pres">
      <dgm:prSet presAssocID="{BF3048E6-2DF2-4A1B-8CA9-C24A333F75B9}" presName="spNode" presStyleCnt="0"/>
      <dgm:spPr/>
    </dgm:pt>
    <dgm:pt modelId="{10DB22FE-10DF-40BE-9C90-9F0F28446D46}" type="pres">
      <dgm:prSet presAssocID="{F1B1A8C9-C225-4C42-A831-9F21D8830654}" presName="sibTrans" presStyleLbl="sibTrans1D1" presStyleIdx="0" presStyleCnt="3"/>
      <dgm:spPr/>
    </dgm:pt>
    <dgm:pt modelId="{71358D0D-92E8-4464-B7FE-B1200F31CD20}" type="pres">
      <dgm:prSet presAssocID="{356E3D41-DCF4-41F2-9A99-0DFEE1EBD324}" presName="node" presStyleLbl="node1" presStyleIdx="1" presStyleCnt="3">
        <dgm:presLayoutVars>
          <dgm:bulletEnabled val="1"/>
        </dgm:presLayoutVars>
      </dgm:prSet>
      <dgm:spPr/>
    </dgm:pt>
    <dgm:pt modelId="{3BF15C36-C20A-4371-8848-AB3EA8AE2883}" type="pres">
      <dgm:prSet presAssocID="{356E3D41-DCF4-41F2-9A99-0DFEE1EBD324}" presName="spNode" presStyleCnt="0"/>
      <dgm:spPr/>
    </dgm:pt>
    <dgm:pt modelId="{9C4DE1B1-7491-4196-A238-738FE73E782B}" type="pres">
      <dgm:prSet presAssocID="{A1B52677-31F3-4401-B7C1-FB3598A9A6EB}" presName="sibTrans" presStyleLbl="sibTrans1D1" presStyleIdx="1" presStyleCnt="3"/>
      <dgm:spPr/>
    </dgm:pt>
    <dgm:pt modelId="{E199DC61-94F2-450C-9B52-6B5078389459}" type="pres">
      <dgm:prSet presAssocID="{AD41F7C2-AB3B-46B8-8EDB-70E34EDC54D3}" presName="node" presStyleLbl="node1" presStyleIdx="2" presStyleCnt="3">
        <dgm:presLayoutVars>
          <dgm:bulletEnabled val="1"/>
        </dgm:presLayoutVars>
      </dgm:prSet>
      <dgm:spPr/>
    </dgm:pt>
    <dgm:pt modelId="{90958605-AB11-498F-8D2D-E5505775069F}" type="pres">
      <dgm:prSet presAssocID="{AD41F7C2-AB3B-46B8-8EDB-70E34EDC54D3}" presName="spNode" presStyleCnt="0"/>
      <dgm:spPr/>
    </dgm:pt>
    <dgm:pt modelId="{53D395C5-2E54-4C6C-AB3C-75FCEF288115}" type="pres">
      <dgm:prSet presAssocID="{C99279F7-432F-4E8B-8155-2ACC6919F869}" presName="sibTrans" presStyleLbl="sibTrans1D1" presStyleIdx="2" presStyleCnt="3"/>
      <dgm:spPr/>
    </dgm:pt>
  </dgm:ptLst>
  <dgm:cxnLst>
    <dgm:cxn modelId="{A9E22B3A-81CE-426E-B8D7-54BEFF77D15E}" srcId="{51522898-98E7-4332-8D44-A38E7D3A24E1}" destId="{BF3048E6-2DF2-4A1B-8CA9-C24A333F75B9}" srcOrd="0" destOrd="0" parTransId="{32E9E628-92D1-49C9-BCF6-ED85EE55682A}" sibTransId="{F1B1A8C9-C225-4C42-A831-9F21D8830654}"/>
    <dgm:cxn modelId="{A6CAB646-6C38-4B05-B694-3C02889888E3}" type="presOf" srcId="{F1B1A8C9-C225-4C42-A831-9F21D8830654}" destId="{10DB22FE-10DF-40BE-9C90-9F0F28446D46}" srcOrd="0" destOrd="0" presId="urn:microsoft.com/office/officeart/2005/8/layout/cycle5"/>
    <dgm:cxn modelId="{4EB6CF71-8621-4AF7-B511-A4E19A24D596}" type="presOf" srcId="{A1B52677-31F3-4401-B7C1-FB3598A9A6EB}" destId="{9C4DE1B1-7491-4196-A238-738FE73E782B}" srcOrd="0" destOrd="0" presId="urn:microsoft.com/office/officeart/2005/8/layout/cycle5"/>
    <dgm:cxn modelId="{B8E94652-3859-48C3-ADEC-3888E8D7C4DD}" type="presOf" srcId="{51522898-98E7-4332-8D44-A38E7D3A24E1}" destId="{4CF39B5D-0E4F-403D-A021-90E05928A422}" srcOrd="0" destOrd="0" presId="urn:microsoft.com/office/officeart/2005/8/layout/cycle5"/>
    <dgm:cxn modelId="{7B6F8985-61D5-4FEA-BB15-B71AC2DB6C6F}" type="presOf" srcId="{C99279F7-432F-4E8B-8155-2ACC6919F869}" destId="{53D395C5-2E54-4C6C-AB3C-75FCEF288115}" srcOrd="0" destOrd="0" presId="urn:microsoft.com/office/officeart/2005/8/layout/cycle5"/>
    <dgm:cxn modelId="{9BBFFAC0-3D2D-4060-A35B-FE96022D27AD}" srcId="{51522898-98E7-4332-8D44-A38E7D3A24E1}" destId="{AD41F7C2-AB3B-46B8-8EDB-70E34EDC54D3}" srcOrd="2" destOrd="0" parTransId="{478366F8-037E-4203-848C-74CF979790EE}" sibTransId="{C99279F7-432F-4E8B-8155-2ACC6919F869}"/>
    <dgm:cxn modelId="{FA3EEECA-3DEA-48D6-86E8-A013943468B5}" type="presOf" srcId="{BF3048E6-2DF2-4A1B-8CA9-C24A333F75B9}" destId="{C5063DA1-6F63-458E-8A8E-6F4979C69254}" srcOrd="0" destOrd="0" presId="urn:microsoft.com/office/officeart/2005/8/layout/cycle5"/>
    <dgm:cxn modelId="{FA99DDD1-F558-467E-991E-F86F6195D8E3}" srcId="{51522898-98E7-4332-8D44-A38E7D3A24E1}" destId="{356E3D41-DCF4-41F2-9A99-0DFEE1EBD324}" srcOrd="1" destOrd="0" parTransId="{9B23965F-28BC-4855-80C3-A91E553090F8}" sibTransId="{A1B52677-31F3-4401-B7C1-FB3598A9A6EB}"/>
    <dgm:cxn modelId="{27BE30D2-E09A-48BF-A9BB-FC48A6958AEE}" type="presOf" srcId="{356E3D41-DCF4-41F2-9A99-0DFEE1EBD324}" destId="{71358D0D-92E8-4464-B7FE-B1200F31CD20}" srcOrd="0" destOrd="0" presId="urn:microsoft.com/office/officeart/2005/8/layout/cycle5"/>
    <dgm:cxn modelId="{052DC2F9-C798-4A46-AC5C-A65C74543979}" type="presOf" srcId="{AD41F7C2-AB3B-46B8-8EDB-70E34EDC54D3}" destId="{E199DC61-94F2-450C-9B52-6B5078389459}" srcOrd="0" destOrd="0" presId="urn:microsoft.com/office/officeart/2005/8/layout/cycle5"/>
    <dgm:cxn modelId="{06281578-0065-4E60-AB9F-2FE6B3C7AB64}" type="presParOf" srcId="{4CF39B5D-0E4F-403D-A021-90E05928A422}" destId="{C5063DA1-6F63-458E-8A8E-6F4979C69254}" srcOrd="0" destOrd="0" presId="urn:microsoft.com/office/officeart/2005/8/layout/cycle5"/>
    <dgm:cxn modelId="{048778DD-6658-4D5D-BC8C-BD03890EACD2}" type="presParOf" srcId="{4CF39B5D-0E4F-403D-A021-90E05928A422}" destId="{B4718917-2A23-44E1-B811-6E659D94FF14}" srcOrd="1" destOrd="0" presId="urn:microsoft.com/office/officeart/2005/8/layout/cycle5"/>
    <dgm:cxn modelId="{226EA6EE-B7AB-4B07-A53B-7897CB06C7FA}" type="presParOf" srcId="{4CF39B5D-0E4F-403D-A021-90E05928A422}" destId="{10DB22FE-10DF-40BE-9C90-9F0F28446D46}" srcOrd="2" destOrd="0" presId="urn:microsoft.com/office/officeart/2005/8/layout/cycle5"/>
    <dgm:cxn modelId="{3C2BE046-3647-4071-BD0E-92E73A16E468}" type="presParOf" srcId="{4CF39B5D-0E4F-403D-A021-90E05928A422}" destId="{71358D0D-92E8-4464-B7FE-B1200F31CD20}" srcOrd="3" destOrd="0" presId="urn:microsoft.com/office/officeart/2005/8/layout/cycle5"/>
    <dgm:cxn modelId="{86EDD68B-6C4B-4510-AFDD-E8B49EAF79A4}" type="presParOf" srcId="{4CF39B5D-0E4F-403D-A021-90E05928A422}" destId="{3BF15C36-C20A-4371-8848-AB3EA8AE2883}" srcOrd="4" destOrd="0" presId="urn:microsoft.com/office/officeart/2005/8/layout/cycle5"/>
    <dgm:cxn modelId="{CE1B000C-C410-4F83-8390-160DCA87624F}" type="presParOf" srcId="{4CF39B5D-0E4F-403D-A021-90E05928A422}" destId="{9C4DE1B1-7491-4196-A238-738FE73E782B}" srcOrd="5" destOrd="0" presId="urn:microsoft.com/office/officeart/2005/8/layout/cycle5"/>
    <dgm:cxn modelId="{53C00FAE-7681-4D46-935D-EBC24F837BA5}" type="presParOf" srcId="{4CF39B5D-0E4F-403D-A021-90E05928A422}" destId="{E199DC61-94F2-450C-9B52-6B5078389459}" srcOrd="6" destOrd="0" presId="urn:microsoft.com/office/officeart/2005/8/layout/cycle5"/>
    <dgm:cxn modelId="{945D1A99-4307-4275-89AD-B101A2E4B6E7}" type="presParOf" srcId="{4CF39B5D-0E4F-403D-A021-90E05928A422}" destId="{90958605-AB11-498F-8D2D-E5505775069F}" srcOrd="7" destOrd="0" presId="urn:microsoft.com/office/officeart/2005/8/layout/cycle5"/>
    <dgm:cxn modelId="{232EBBEC-AE25-48A4-A116-1B48A5C8F948}" type="presParOf" srcId="{4CF39B5D-0E4F-403D-A021-90E05928A422}" destId="{53D395C5-2E54-4C6C-AB3C-75FCEF288115}"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BB1389A-89C9-4785-B31E-B95782CA0279}"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1C334E89-7ED9-4D91-B652-B5DDB506860D}">
      <dgm:prSet phldrT="[Text]"/>
      <dgm:spPr/>
      <dgm:t>
        <a:bodyPr/>
        <a:lstStyle/>
        <a:p>
          <a:r>
            <a:rPr lang="sv-SE" dirty="0"/>
            <a:t>Styrka</a:t>
          </a:r>
        </a:p>
      </dgm:t>
    </dgm:pt>
    <dgm:pt modelId="{66A03213-B58D-4696-9F0C-CBD8271EAB30}" type="parTrans" cxnId="{422903DE-7FE8-495C-B3B1-F483D20687E3}">
      <dgm:prSet/>
      <dgm:spPr/>
      <dgm:t>
        <a:bodyPr/>
        <a:lstStyle/>
        <a:p>
          <a:endParaRPr lang="sv-SE"/>
        </a:p>
      </dgm:t>
    </dgm:pt>
    <dgm:pt modelId="{B24B42E3-1DCF-47EF-BA56-4F5F48CF966A}" type="sibTrans" cxnId="{422903DE-7FE8-495C-B3B1-F483D20687E3}">
      <dgm:prSet/>
      <dgm:spPr/>
      <dgm:t>
        <a:bodyPr/>
        <a:lstStyle/>
        <a:p>
          <a:endParaRPr lang="sv-SE"/>
        </a:p>
      </dgm:t>
    </dgm:pt>
    <dgm:pt modelId="{E97E1ED3-30D8-4AE9-AB02-F372D8739375}">
      <dgm:prSet phldrT="[Text]"/>
      <dgm:spPr/>
      <dgm:t>
        <a:bodyPr/>
        <a:lstStyle/>
        <a:p>
          <a:r>
            <a:rPr lang="sv-SE" dirty="0"/>
            <a:t>Fallgrop</a:t>
          </a:r>
        </a:p>
      </dgm:t>
    </dgm:pt>
    <dgm:pt modelId="{C3D404F4-C30A-4341-B75C-6CC74261D36D}" type="parTrans" cxnId="{67AC10EA-67DE-4E83-B315-2B8EA875028C}">
      <dgm:prSet/>
      <dgm:spPr/>
      <dgm:t>
        <a:bodyPr/>
        <a:lstStyle/>
        <a:p>
          <a:endParaRPr lang="sv-SE"/>
        </a:p>
      </dgm:t>
    </dgm:pt>
    <dgm:pt modelId="{E3507C59-090A-4DE0-8AF5-71FC1952A628}" type="sibTrans" cxnId="{67AC10EA-67DE-4E83-B315-2B8EA875028C}">
      <dgm:prSet/>
      <dgm:spPr/>
      <dgm:t>
        <a:bodyPr/>
        <a:lstStyle/>
        <a:p>
          <a:endParaRPr lang="sv-SE"/>
        </a:p>
      </dgm:t>
    </dgm:pt>
    <dgm:pt modelId="{6BE918E0-CBF7-4B57-AD14-F54973BD92E1}">
      <dgm:prSet phldrT="[Text]"/>
      <dgm:spPr/>
      <dgm:t>
        <a:bodyPr/>
        <a:lstStyle/>
        <a:p>
          <a:r>
            <a:rPr lang="sv-SE" dirty="0"/>
            <a:t>Utvecklings-åtgärd</a:t>
          </a:r>
        </a:p>
      </dgm:t>
    </dgm:pt>
    <dgm:pt modelId="{79CFDE70-6904-4633-A0BA-DD2855978F8D}" type="parTrans" cxnId="{10D3C7F8-340D-408D-A31B-A12559129ADD}">
      <dgm:prSet/>
      <dgm:spPr/>
      <dgm:t>
        <a:bodyPr/>
        <a:lstStyle/>
        <a:p>
          <a:endParaRPr lang="sv-SE"/>
        </a:p>
      </dgm:t>
    </dgm:pt>
    <dgm:pt modelId="{2121DF24-FD5D-4B08-9992-AB0E508A4C8C}" type="sibTrans" cxnId="{10D3C7F8-340D-408D-A31B-A12559129ADD}">
      <dgm:prSet/>
      <dgm:spPr/>
      <dgm:t>
        <a:bodyPr/>
        <a:lstStyle/>
        <a:p>
          <a:endParaRPr lang="sv-SE"/>
        </a:p>
      </dgm:t>
    </dgm:pt>
    <dgm:pt modelId="{52510DE1-1F7B-4A23-9481-FD5CDCA2226D}" type="pres">
      <dgm:prSet presAssocID="{9BB1389A-89C9-4785-B31E-B95782CA0279}" presName="cycle" presStyleCnt="0">
        <dgm:presLayoutVars>
          <dgm:dir/>
          <dgm:resizeHandles val="exact"/>
        </dgm:presLayoutVars>
      </dgm:prSet>
      <dgm:spPr/>
    </dgm:pt>
    <dgm:pt modelId="{EDF6B8B0-5BCC-42DF-A001-7A94E7231B89}" type="pres">
      <dgm:prSet presAssocID="{1C334E89-7ED9-4D91-B652-B5DDB506860D}" presName="node" presStyleLbl="node1" presStyleIdx="0" presStyleCnt="3">
        <dgm:presLayoutVars>
          <dgm:bulletEnabled val="1"/>
        </dgm:presLayoutVars>
      </dgm:prSet>
      <dgm:spPr/>
    </dgm:pt>
    <dgm:pt modelId="{EEF4A4BF-8CC8-4188-A60B-FBEEB781E40C}" type="pres">
      <dgm:prSet presAssocID="{1C334E89-7ED9-4D91-B652-B5DDB506860D}" presName="spNode" presStyleCnt="0"/>
      <dgm:spPr/>
    </dgm:pt>
    <dgm:pt modelId="{FFE7EBBC-7A9B-4F4A-97DA-2CC4B4273699}" type="pres">
      <dgm:prSet presAssocID="{B24B42E3-1DCF-47EF-BA56-4F5F48CF966A}" presName="sibTrans" presStyleLbl="sibTrans1D1" presStyleIdx="0" presStyleCnt="3"/>
      <dgm:spPr/>
    </dgm:pt>
    <dgm:pt modelId="{EC03D865-3412-4B12-8A93-AE21E3EA8222}" type="pres">
      <dgm:prSet presAssocID="{E97E1ED3-30D8-4AE9-AB02-F372D8739375}" presName="node" presStyleLbl="node1" presStyleIdx="1" presStyleCnt="3">
        <dgm:presLayoutVars>
          <dgm:bulletEnabled val="1"/>
        </dgm:presLayoutVars>
      </dgm:prSet>
      <dgm:spPr/>
    </dgm:pt>
    <dgm:pt modelId="{28F8D653-8874-47A6-999C-A2B22E237696}" type="pres">
      <dgm:prSet presAssocID="{E97E1ED3-30D8-4AE9-AB02-F372D8739375}" presName="spNode" presStyleCnt="0"/>
      <dgm:spPr/>
    </dgm:pt>
    <dgm:pt modelId="{55B68807-FDFA-49AE-BDEB-989237D72761}" type="pres">
      <dgm:prSet presAssocID="{E3507C59-090A-4DE0-8AF5-71FC1952A628}" presName="sibTrans" presStyleLbl="sibTrans1D1" presStyleIdx="1" presStyleCnt="3"/>
      <dgm:spPr/>
    </dgm:pt>
    <dgm:pt modelId="{A18240B3-50C4-4436-B323-E9EC4D8F048D}" type="pres">
      <dgm:prSet presAssocID="{6BE918E0-CBF7-4B57-AD14-F54973BD92E1}" presName="node" presStyleLbl="node1" presStyleIdx="2" presStyleCnt="3">
        <dgm:presLayoutVars>
          <dgm:bulletEnabled val="1"/>
        </dgm:presLayoutVars>
      </dgm:prSet>
      <dgm:spPr/>
    </dgm:pt>
    <dgm:pt modelId="{20FA22F8-C74B-4233-9940-F9BD5EBE0FAC}" type="pres">
      <dgm:prSet presAssocID="{6BE918E0-CBF7-4B57-AD14-F54973BD92E1}" presName="spNode" presStyleCnt="0"/>
      <dgm:spPr/>
    </dgm:pt>
    <dgm:pt modelId="{A2689B56-99FD-4766-BDC2-1AE38CDF345D}" type="pres">
      <dgm:prSet presAssocID="{2121DF24-FD5D-4B08-9992-AB0E508A4C8C}" presName="sibTrans" presStyleLbl="sibTrans1D1" presStyleIdx="2" presStyleCnt="3"/>
      <dgm:spPr/>
    </dgm:pt>
  </dgm:ptLst>
  <dgm:cxnLst>
    <dgm:cxn modelId="{84F6A72D-4D4B-421E-B47C-575CB36DD474}" type="presOf" srcId="{2121DF24-FD5D-4B08-9992-AB0E508A4C8C}" destId="{A2689B56-99FD-4766-BDC2-1AE38CDF345D}" srcOrd="0" destOrd="0" presId="urn:microsoft.com/office/officeart/2005/8/layout/cycle5"/>
    <dgm:cxn modelId="{2B69F68E-7032-43EF-BF77-1F3B72E0099D}" type="presOf" srcId="{9BB1389A-89C9-4785-B31E-B95782CA0279}" destId="{52510DE1-1F7B-4A23-9481-FD5CDCA2226D}" srcOrd="0" destOrd="0" presId="urn:microsoft.com/office/officeart/2005/8/layout/cycle5"/>
    <dgm:cxn modelId="{7D8DECA4-526D-49D3-B0B4-0012EE2E4A54}" type="presOf" srcId="{E3507C59-090A-4DE0-8AF5-71FC1952A628}" destId="{55B68807-FDFA-49AE-BDEB-989237D72761}" srcOrd="0" destOrd="0" presId="urn:microsoft.com/office/officeart/2005/8/layout/cycle5"/>
    <dgm:cxn modelId="{2FE182C4-4ACA-4E7F-8BA3-090F24CE6D84}" type="presOf" srcId="{1C334E89-7ED9-4D91-B652-B5DDB506860D}" destId="{EDF6B8B0-5BCC-42DF-A001-7A94E7231B89}" srcOrd="0" destOrd="0" presId="urn:microsoft.com/office/officeart/2005/8/layout/cycle5"/>
    <dgm:cxn modelId="{422903DE-7FE8-495C-B3B1-F483D20687E3}" srcId="{9BB1389A-89C9-4785-B31E-B95782CA0279}" destId="{1C334E89-7ED9-4D91-B652-B5DDB506860D}" srcOrd="0" destOrd="0" parTransId="{66A03213-B58D-4696-9F0C-CBD8271EAB30}" sibTransId="{B24B42E3-1DCF-47EF-BA56-4F5F48CF966A}"/>
    <dgm:cxn modelId="{A3D569E5-B242-4E73-B81B-726BA374F4A8}" type="presOf" srcId="{6BE918E0-CBF7-4B57-AD14-F54973BD92E1}" destId="{A18240B3-50C4-4436-B323-E9EC4D8F048D}" srcOrd="0" destOrd="0" presId="urn:microsoft.com/office/officeart/2005/8/layout/cycle5"/>
    <dgm:cxn modelId="{CD7096E8-A739-423E-B99A-FBEC22E365C4}" type="presOf" srcId="{B24B42E3-1DCF-47EF-BA56-4F5F48CF966A}" destId="{FFE7EBBC-7A9B-4F4A-97DA-2CC4B4273699}" srcOrd="0" destOrd="0" presId="urn:microsoft.com/office/officeart/2005/8/layout/cycle5"/>
    <dgm:cxn modelId="{67AC10EA-67DE-4E83-B315-2B8EA875028C}" srcId="{9BB1389A-89C9-4785-B31E-B95782CA0279}" destId="{E97E1ED3-30D8-4AE9-AB02-F372D8739375}" srcOrd="1" destOrd="0" parTransId="{C3D404F4-C30A-4341-B75C-6CC74261D36D}" sibTransId="{E3507C59-090A-4DE0-8AF5-71FC1952A628}"/>
    <dgm:cxn modelId="{5682F4F4-239F-4847-87E0-626845ED8784}" type="presOf" srcId="{E97E1ED3-30D8-4AE9-AB02-F372D8739375}" destId="{EC03D865-3412-4B12-8A93-AE21E3EA8222}" srcOrd="0" destOrd="0" presId="urn:microsoft.com/office/officeart/2005/8/layout/cycle5"/>
    <dgm:cxn modelId="{10D3C7F8-340D-408D-A31B-A12559129ADD}" srcId="{9BB1389A-89C9-4785-B31E-B95782CA0279}" destId="{6BE918E0-CBF7-4B57-AD14-F54973BD92E1}" srcOrd="2" destOrd="0" parTransId="{79CFDE70-6904-4633-A0BA-DD2855978F8D}" sibTransId="{2121DF24-FD5D-4B08-9992-AB0E508A4C8C}"/>
    <dgm:cxn modelId="{64AD2803-FCBF-452F-9DE7-2D28E07286C4}" type="presParOf" srcId="{52510DE1-1F7B-4A23-9481-FD5CDCA2226D}" destId="{EDF6B8B0-5BCC-42DF-A001-7A94E7231B89}" srcOrd="0" destOrd="0" presId="urn:microsoft.com/office/officeart/2005/8/layout/cycle5"/>
    <dgm:cxn modelId="{657D6483-327C-49A0-8B54-72ADE3BF1165}" type="presParOf" srcId="{52510DE1-1F7B-4A23-9481-FD5CDCA2226D}" destId="{EEF4A4BF-8CC8-4188-A60B-FBEEB781E40C}" srcOrd="1" destOrd="0" presId="urn:microsoft.com/office/officeart/2005/8/layout/cycle5"/>
    <dgm:cxn modelId="{4FE98F4E-A7F4-4F13-9F24-5B33250285F2}" type="presParOf" srcId="{52510DE1-1F7B-4A23-9481-FD5CDCA2226D}" destId="{FFE7EBBC-7A9B-4F4A-97DA-2CC4B4273699}" srcOrd="2" destOrd="0" presId="urn:microsoft.com/office/officeart/2005/8/layout/cycle5"/>
    <dgm:cxn modelId="{E1294EF4-EC62-4BC5-A780-7F8DEEACFB4B}" type="presParOf" srcId="{52510DE1-1F7B-4A23-9481-FD5CDCA2226D}" destId="{EC03D865-3412-4B12-8A93-AE21E3EA8222}" srcOrd="3" destOrd="0" presId="urn:microsoft.com/office/officeart/2005/8/layout/cycle5"/>
    <dgm:cxn modelId="{4BF93471-D96D-4B70-9A56-6A118898A33D}" type="presParOf" srcId="{52510DE1-1F7B-4A23-9481-FD5CDCA2226D}" destId="{28F8D653-8874-47A6-999C-A2B22E237696}" srcOrd="4" destOrd="0" presId="urn:microsoft.com/office/officeart/2005/8/layout/cycle5"/>
    <dgm:cxn modelId="{B9FBAE45-FA19-48FE-89A4-3280E13A319E}" type="presParOf" srcId="{52510DE1-1F7B-4A23-9481-FD5CDCA2226D}" destId="{55B68807-FDFA-49AE-BDEB-989237D72761}" srcOrd="5" destOrd="0" presId="urn:microsoft.com/office/officeart/2005/8/layout/cycle5"/>
    <dgm:cxn modelId="{63C8717F-5278-4BE4-93D9-1FD9B322DB7E}" type="presParOf" srcId="{52510DE1-1F7B-4A23-9481-FD5CDCA2226D}" destId="{A18240B3-50C4-4436-B323-E9EC4D8F048D}" srcOrd="6" destOrd="0" presId="urn:microsoft.com/office/officeart/2005/8/layout/cycle5"/>
    <dgm:cxn modelId="{7341A946-A638-451C-B74A-7414BDA1E9AD}" type="presParOf" srcId="{52510DE1-1F7B-4A23-9481-FD5CDCA2226D}" destId="{20FA22F8-C74B-4233-9940-F9BD5EBE0FAC}" srcOrd="7" destOrd="0" presId="urn:microsoft.com/office/officeart/2005/8/layout/cycle5"/>
    <dgm:cxn modelId="{5E300B21-F2FC-4184-9FE9-AEDD8F94498E}" type="presParOf" srcId="{52510DE1-1F7B-4A23-9481-FD5CDCA2226D}" destId="{A2689B56-99FD-4766-BDC2-1AE38CDF345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522898-98E7-4332-8D44-A38E7D3A24E1}"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sv-SE"/>
        </a:p>
      </dgm:t>
    </dgm:pt>
    <dgm:pt modelId="{BF3048E6-2DF2-4A1B-8CA9-C24A333F75B9}">
      <dgm:prSet phldrT="[Text]"/>
      <dgm:spPr/>
      <dgm:t>
        <a:bodyPr/>
        <a:lstStyle/>
        <a:p>
          <a:r>
            <a:rPr lang="sv-SE" dirty="0"/>
            <a:t>STYRKA:</a:t>
          </a:r>
        </a:p>
        <a:p>
          <a:r>
            <a:rPr lang="sv-SE" dirty="0"/>
            <a:t>Handlingskraftig</a:t>
          </a:r>
        </a:p>
      </dgm:t>
    </dgm:pt>
    <dgm:pt modelId="{32E9E628-92D1-49C9-BCF6-ED85EE55682A}" type="parTrans" cxnId="{A9E22B3A-81CE-426E-B8D7-54BEFF77D15E}">
      <dgm:prSet/>
      <dgm:spPr/>
      <dgm:t>
        <a:bodyPr/>
        <a:lstStyle/>
        <a:p>
          <a:endParaRPr lang="sv-SE"/>
        </a:p>
      </dgm:t>
    </dgm:pt>
    <dgm:pt modelId="{F1B1A8C9-C225-4C42-A831-9F21D8830654}" type="sibTrans" cxnId="{A9E22B3A-81CE-426E-B8D7-54BEFF77D15E}">
      <dgm:prSet/>
      <dgm:spPr/>
      <dgm:t>
        <a:bodyPr/>
        <a:lstStyle/>
        <a:p>
          <a:endParaRPr lang="sv-SE"/>
        </a:p>
      </dgm:t>
    </dgm:pt>
    <dgm:pt modelId="{356E3D41-DCF4-41F2-9A99-0DFEE1EBD324}">
      <dgm:prSet phldrT="[Text]"/>
      <dgm:spPr/>
      <dgm:t>
        <a:bodyPr/>
        <a:lstStyle/>
        <a:p>
          <a:r>
            <a:rPr lang="sv-SE" dirty="0"/>
            <a:t>FALLGROP:</a:t>
          </a:r>
        </a:p>
        <a:p>
          <a:r>
            <a:rPr lang="sv-SE" dirty="0"/>
            <a:t>Domderande</a:t>
          </a:r>
        </a:p>
      </dgm:t>
    </dgm:pt>
    <dgm:pt modelId="{9B23965F-28BC-4855-80C3-A91E553090F8}" type="parTrans" cxnId="{FA99DDD1-F558-467E-991E-F86F6195D8E3}">
      <dgm:prSet/>
      <dgm:spPr/>
      <dgm:t>
        <a:bodyPr/>
        <a:lstStyle/>
        <a:p>
          <a:endParaRPr lang="sv-SE"/>
        </a:p>
      </dgm:t>
    </dgm:pt>
    <dgm:pt modelId="{A1B52677-31F3-4401-B7C1-FB3598A9A6EB}" type="sibTrans" cxnId="{FA99DDD1-F558-467E-991E-F86F6195D8E3}">
      <dgm:prSet/>
      <dgm:spPr/>
      <dgm:t>
        <a:bodyPr/>
        <a:lstStyle/>
        <a:p>
          <a:endParaRPr lang="sv-SE"/>
        </a:p>
      </dgm:t>
    </dgm:pt>
    <dgm:pt modelId="{AD41F7C2-AB3B-46B8-8EDB-70E34EDC54D3}">
      <dgm:prSet phldrT="[Text]"/>
      <dgm:spPr/>
      <dgm:t>
        <a:bodyPr/>
        <a:lstStyle/>
        <a:p>
          <a:r>
            <a:rPr lang="sv-SE" dirty="0"/>
            <a:t>UTVECKLINGSÅTGÄRD:</a:t>
          </a:r>
        </a:p>
        <a:p>
          <a:r>
            <a:rPr lang="sv-SE" dirty="0"/>
            <a:t>Få andra med dig för att få största möjliga handlingskraft</a:t>
          </a:r>
        </a:p>
      </dgm:t>
    </dgm:pt>
    <dgm:pt modelId="{478366F8-037E-4203-848C-74CF979790EE}" type="parTrans" cxnId="{9BBFFAC0-3D2D-4060-A35B-FE96022D27AD}">
      <dgm:prSet/>
      <dgm:spPr/>
      <dgm:t>
        <a:bodyPr/>
        <a:lstStyle/>
        <a:p>
          <a:endParaRPr lang="sv-SE"/>
        </a:p>
      </dgm:t>
    </dgm:pt>
    <dgm:pt modelId="{C99279F7-432F-4E8B-8155-2ACC6919F869}" type="sibTrans" cxnId="{9BBFFAC0-3D2D-4060-A35B-FE96022D27AD}">
      <dgm:prSet/>
      <dgm:spPr/>
      <dgm:t>
        <a:bodyPr/>
        <a:lstStyle/>
        <a:p>
          <a:endParaRPr lang="sv-SE"/>
        </a:p>
      </dgm:t>
    </dgm:pt>
    <dgm:pt modelId="{4CF39B5D-0E4F-403D-A021-90E05928A422}" type="pres">
      <dgm:prSet presAssocID="{51522898-98E7-4332-8D44-A38E7D3A24E1}" presName="cycle" presStyleCnt="0">
        <dgm:presLayoutVars>
          <dgm:dir/>
          <dgm:resizeHandles val="exact"/>
        </dgm:presLayoutVars>
      </dgm:prSet>
      <dgm:spPr/>
    </dgm:pt>
    <dgm:pt modelId="{C5063DA1-6F63-458E-8A8E-6F4979C69254}" type="pres">
      <dgm:prSet presAssocID="{BF3048E6-2DF2-4A1B-8CA9-C24A333F75B9}" presName="node" presStyleLbl="node1" presStyleIdx="0" presStyleCnt="3">
        <dgm:presLayoutVars>
          <dgm:bulletEnabled val="1"/>
        </dgm:presLayoutVars>
      </dgm:prSet>
      <dgm:spPr/>
    </dgm:pt>
    <dgm:pt modelId="{B4718917-2A23-44E1-B811-6E659D94FF14}" type="pres">
      <dgm:prSet presAssocID="{BF3048E6-2DF2-4A1B-8CA9-C24A333F75B9}" presName="spNode" presStyleCnt="0"/>
      <dgm:spPr/>
    </dgm:pt>
    <dgm:pt modelId="{10DB22FE-10DF-40BE-9C90-9F0F28446D46}" type="pres">
      <dgm:prSet presAssocID="{F1B1A8C9-C225-4C42-A831-9F21D8830654}" presName="sibTrans" presStyleLbl="sibTrans1D1" presStyleIdx="0" presStyleCnt="3"/>
      <dgm:spPr/>
    </dgm:pt>
    <dgm:pt modelId="{71358D0D-92E8-4464-B7FE-B1200F31CD20}" type="pres">
      <dgm:prSet presAssocID="{356E3D41-DCF4-41F2-9A99-0DFEE1EBD324}" presName="node" presStyleLbl="node1" presStyleIdx="1" presStyleCnt="3">
        <dgm:presLayoutVars>
          <dgm:bulletEnabled val="1"/>
        </dgm:presLayoutVars>
      </dgm:prSet>
      <dgm:spPr/>
    </dgm:pt>
    <dgm:pt modelId="{3BF15C36-C20A-4371-8848-AB3EA8AE2883}" type="pres">
      <dgm:prSet presAssocID="{356E3D41-DCF4-41F2-9A99-0DFEE1EBD324}" presName="spNode" presStyleCnt="0"/>
      <dgm:spPr/>
    </dgm:pt>
    <dgm:pt modelId="{9C4DE1B1-7491-4196-A238-738FE73E782B}" type="pres">
      <dgm:prSet presAssocID="{A1B52677-31F3-4401-B7C1-FB3598A9A6EB}" presName="sibTrans" presStyleLbl="sibTrans1D1" presStyleIdx="1" presStyleCnt="3"/>
      <dgm:spPr/>
    </dgm:pt>
    <dgm:pt modelId="{E199DC61-94F2-450C-9B52-6B5078389459}" type="pres">
      <dgm:prSet presAssocID="{AD41F7C2-AB3B-46B8-8EDB-70E34EDC54D3}" presName="node" presStyleLbl="node1" presStyleIdx="2" presStyleCnt="3">
        <dgm:presLayoutVars>
          <dgm:bulletEnabled val="1"/>
        </dgm:presLayoutVars>
      </dgm:prSet>
      <dgm:spPr/>
    </dgm:pt>
    <dgm:pt modelId="{90958605-AB11-498F-8D2D-E5505775069F}" type="pres">
      <dgm:prSet presAssocID="{AD41F7C2-AB3B-46B8-8EDB-70E34EDC54D3}" presName="spNode" presStyleCnt="0"/>
      <dgm:spPr/>
    </dgm:pt>
    <dgm:pt modelId="{53D395C5-2E54-4C6C-AB3C-75FCEF288115}" type="pres">
      <dgm:prSet presAssocID="{C99279F7-432F-4E8B-8155-2ACC6919F869}" presName="sibTrans" presStyleLbl="sibTrans1D1" presStyleIdx="2" presStyleCnt="3"/>
      <dgm:spPr/>
    </dgm:pt>
  </dgm:ptLst>
  <dgm:cxnLst>
    <dgm:cxn modelId="{A9E22B3A-81CE-426E-B8D7-54BEFF77D15E}" srcId="{51522898-98E7-4332-8D44-A38E7D3A24E1}" destId="{BF3048E6-2DF2-4A1B-8CA9-C24A333F75B9}" srcOrd="0" destOrd="0" parTransId="{32E9E628-92D1-49C9-BCF6-ED85EE55682A}" sibTransId="{F1B1A8C9-C225-4C42-A831-9F21D8830654}"/>
    <dgm:cxn modelId="{A6CAB646-6C38-4B05-B694-3C02889888E3}" type="presOf" srcId="{F1B1A8C9-C225-4C42-A831-9F21D8830654}" destId="{10DB22FE-10DF-40BE-9C90-9F0F28446D46}" srcOrd="0" destOrd="0" presId="urn:microsoft.com/office/officeart/2005/8/layout/cycle5"/>
    <dgm:cxn modelId="{4EB6CF71-8621-4AF7-B511-A4E19A24D596}" type="presOf" srcId="{A1B52677-31F3-4401-B7C1-FB3598A9A6EB}" destId="{9C4DE1B1-7491-4196-A238-738FE73E782B}" srcOrd="0" destOrd="0" presId="urn:microsoft.com/office/officeart/2005/8/layout/cycle5"/>
    <dgm:cxn modelId="{B8E94652-3859-48C3-ADEC-3888E8D7C4DD}" type="presOf" srcId="{51522898-98E7-4332-8D44-A38E7D3A24E1}" destId="{4CF39B5D-0E4F-403D-A021-90E05928A422}" srcOrd="0" destOrd="0" presId="urn:microsoft.com/office/officeart/2005/8/layout/cycle5"/>
    <dgm:cxn modelId="{7B6F8985-61D5-4FEA-BB15-B71AC2DB6C6F}" type="presOf" srcId="{C99279F7-432F-4E8B-8155-2ACC6919F869}" destId="{53D395C5-2E54-4C6C-AB3C-75FCEF288115}" srcOrd="0" destOrd="0" presId="urn:microsoft.com/office/officeart/2005/8/layout/cycle5"/>
    <dgm:cxn modelId="{9BBFFAC0-3D2D-4060-A35B-FE96022D27AD}" srcId="{51522898-98E7-4332-8D44-A38E7D3A24E1}" destId="{AD41F7C2-AB3B-46B8-8EDB-70E34EDC54D3}" srcOrd="2" destOrd="0" parTransId="{478366F8-037E-4203-848C-74CF979790EE}" sibTransId="{C99279F7-432F-4E8B-8155-2ACC6919F869}"/>
    <dgm:cxn modelId="{FA3EEECA-3DEA-48D6-86E8-A013943468B5}" type="presOf" srcId="{BF3048E6-2DF2-4A1B-8CA9-C24A333F75B9}" destId="{C5063DA1-6F63-458E-8A8E-6F4979C69254}" srcOrd="0" destOrd="0" presId="urn:microsoft.com/office/officeart/2005/8/layout/cycle5"/>
    <dgm:cxn modelId="{FA99DDD1-F558-467E-991E-F86F6195D8E3}" srcId="{51522898-98E7-4332-8D44-A38E7D3A24E1}" destId="{356E3D41-DCF4-41F2-9A99-0DFEE1EBD324}" srcOrd="1" destOrd="0" parTransId="{9B23965F-28BC-4855-80C3-A91E553090F8}" sibTransId="{A1B52677-31F3-4401-B7C1-FB3598A9A6EB}"/>
    <dgm:cxn modelId="{27BE30D2-E09A-48BF-A9BB-FC48A6958AEE}" type="presOf" srcId="{356E3D41-DCF4-41F2-9A99-0DFEE1EBD324}" destId="{71358D0D-92E8-4464-B7FE-B1200F31CD20}" srcOrd="0" destOrd="0" presId="urn:microsoft.com/office/officeart/2005/8/layout/cycle5"/>
    <dgm:cxn modelId="{052DC2F9-C798-4A46-AC5C-A65C74543979}" type="presOf" srcId="{AD41F7C2-AB3B-46B8-8EDB-70E34EDC54D3}" destId="{E199DC61-94F2-450C-9B52-6B5078389459}" srcOrd="0" destOrd="0" presId="urn:microsoft.com/office/officeart/2005/8/layout/cycle5"/>
    <dgm:cxn modelId="{06281578-0065-4E60-AB9F-2FE6B3C7AB64}" type="presParOf" srcId="{4CF39B5D-0E4F-403D-A021-90E05928A422}" destId="{C5063DA1-6F63-458E-8A8E-6F4979C69254}" srcOrd="0" destOrd="0" presId="urn:microsoft.com/office/officeart/2005/8/layout/cycle5"/>
    <dgm:cxn modelId="{048778DD-6658-4D5D-BC8C-BD03890EACD2}" type="presParOf" srcId="{4CF39B5D-0E4F-403D-A021-90E05928A422}" destId="{B4718917-2A23-44E1-B811-6E659D94FF14}" srcOrd="1" destOrd="0" presId="urn:microsoft.com/office/officeart/2005/8/layout/cycle5"/>
    <dgm:cxn modelId="{226EA6EE-B7AB-4B07-A53B-7897CB06C7FA}" type="presParOf" srcId="{4CF39B5D-0E4F-403D-A021-90E05928A422}" destId="{10DB22FE-10DF-40BE-9C90-9F0F28446D46}" srcOrd="2" destOrd="0" presId="urn:microsoft.com/office/officeart/2005/8/layout/cycle5"/>
    <dgm:cxn modelId="{3C2BE046-3647-4071-BD0E-92E73A16E468}" type="presParOf" srcId="{4CF39B5D-0E4F-403D-A021-90E05928A422}" destId="{71358D0D-92E8-4464-B7FE-B1200F31CD20}" srcOrd="3" destOrd="0" presId="urn:microsoft.com/office/officeart/2005/8/layout/cycle5"/>
    <dgm:cxn modelId="{86EDD68B-6C4B-4510-AFDD-E8B49EAF79A4}" type="presParOf" srcId="{4CF39B5D-0E4F-403D-A021-90E05928A422}" destId="{3BF15C36-C20A-4371-8848-AB3EA8AE2883}" srcOrd="4" destOrd="0" presId="urn:microsoft.com/office/officeart/2005/8/layout/cycle5"/>
    <dgm:cxn modelId="{CE1B000C-C410-4F83-8390-160DCA87624F}" type="presParOf" srcId="{4CF39B5D-0E4F-403D-A021-90E05928A422}" destId="{9C4DE1B1-7491-4196-A238-738FE73E782B}" srcOrd="5" destOrd="0" presId="urn:microsoft.com/office/officeart/2005/8/layout/cycle5"/>
    <dgm:cxn modelId="{53C00FAE-7681-4D46-935D-EBC24F837BA5}" type="presParOf" srcId="{4CF39B5D-0E4F-403D-A021-90E05928A422}" destId="{E199DC61-94F2-450C-9B52-6B5078389459}" srcOrd="6" destOrd="0" presId="urn:microsoft.com/office/officeart/2005/8/layout/cycle5"/>
    <dgm:cxn modelId="{945D1A99-4307-4275-89AD-B101A2E4B6E7}" type="presParOf" srcId="{4CF39B5D-0E4F-403D-A021-90E05928A422}" destId="{90958605-AB11-498F-8D2D-E5505775069F}" srcOrd="7" destOrd="0" presId="urn:microsoft.com/office/officeart/2005/8/layout/cycle5"/>
    <dgm:cxn modelId="{232EBBEC-AE25-48A4-A116-1B48A5C8F948}" type="presParOf" srcId="{4CF39B5D-0E4F-403D-A021-90E05928A422}" destId="{53D395C5-2E54-4C6C-AB3C-75FCEF288115}"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099ED8C7-B296-4374-BF80-AEDE8847233C}"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da-DK"/>
        </a:p>
      </dgm:t>
    </dgm:pt>
    <dgm:pt modelId="{56522E85-70B1-417B-82F3-55E0E9071724}">
      <dgm:prSet phldrT="[Tekst]" custT="1"/>
      <dgm:spPr/>
      <dgm:t>
        <a:bodyPr anchor="t"/>
        <a:lstStyle/>
        <a:p>
          <a:pPr algn="l" defTabSz="914400">
            <a:buNone/>
          </a:pPr>
          <a:r>
            <a:rPr lang="da-DK" sz="1600" b="0" i="0" dirty="0" err="1">
              <a:latin typeface="Tahoma"/>
              <a:ea typeface="+mn-ea"/>
              <a:cs typeface="+mn-cs"/>
            </a:rPr>
            <a:t>Styrka</a:t>
          </a:r>
          <a:endParaRPr lang="da-DK" sz="1600" b="0" i="0" dirty="0">
            <a:latin typeface="Tahoma"/>
            <a:ea typeface="+mn-ea"/>
            <a:cs typeface="+mn-cs"/>
          </a:endParaRPr>
        </a:p>
      </dgm:t>
    </dgm:pt>
    <dgm:pt modelId="{024AFF1C-DE44-416A-AC6F-FB07360E21A0}" type="parTrans" cxnId="{FDCF33D7-AD55-4841-A283-DD71A4A2B4EE}">
      <dgm:prSet/>
      <dgm:spPr/>
      <dgm:t>
        <a:bodyPr/>
        <a:lstStyle/>
        <a:p>
          <a:endParaRPr lang="da-DK"/>
        </a:p>
      </dgm:t>
    </dgm:pt>
    <dgm:pt modelId="{EE90B5AD-1F97-4B07-A13B-D6B04E9345BC}" type="sibTrans" cxnId="{FDCF33D7-AD55-4841-A283-DD71A4A2B4EE}">
      <dgm:prSet/>
      <dgm:spPr/>
      <dgm:t>
        <a:bodyPr/>
        <a:lstStyle/>
        <a:p>
          <a:endParaRPr lang="da-DK"/>
        </a:p>
      </dgm:t>
    </dgm:pt>
    <dgm:pt modelId="{A238C2CF-82E5-440A-BBEA-86F7234DEC7F}">
      <dgm:prSet phldrT="[Tekst]" custT="1"/>
      <dgm:spPr/>
      <dgm:t>
        <a:bodyPr anchor="t"/>
        <a:lstStyle/>
        <a:p>
          <a:pPr algn="l" defTabSz="914400">
            <a:buNone/>
          </a:pPr>
          <a:r>
            <a:rPr lang="da-DK" sz="1600" b="0" i="0" dirty="0" err="1">
              <a:latin typeface="Tahoma"/>
              <a:ea typeface="+mn-ea"/>
              <a:cs typeface="+mn-cs"/>
            </a:rPr>
            <a:t>Fallgrop</a:t>
          </a:r>
          <a:endParaRPr lang="da-DK" sz="1600" b="0" i="0" dirty="0">
            <a:latin typeface="Tahoma"/>
            <a:ea typeface="+mn-ea"/>
            <a:cs typeface="+mn-cs"/>
          </a:endParaRPr>
        </a:p>
      </dgm:t>
    </dgm:pt>
    <dgm:pt modelId="{6951CFA7-42F1-4E0D-9560-517546A28874}" type="parTrans" cxnId="{CE128044-5ECC-4A61-8D33-3803DA97A723}">
      <dgm:prSet/>
      <dgm:spPr/>
      <dgm:t>
        <a:bodyPr/>
        <a:lstStyle/>
        <a:p>
          <a:endParaRPr lang="da-DK"/>
        </a:p>
      </dgm:t>
    </dgm:pt>
    <dgm:pt modelId="{E0ED813E-7B35-4A8A-801C-95133E938113}" type="sibTrans" cxnId="{CE128044-5ECC-4A61-8D33-3803DA97A723}">
      <dgm:prSet/>
      <dgm:spPr/>
      <dgm:t>
        <a:bodyPr/>
        <a:lstStyle/>
        <a:p>
          <a:endParaRPr lang="da-DK"/>
        </a:p>
      </dgm:t>
    </dgm:pt>
    <dgm:pt modelId="{F8D13F84-CB9D-4B17-9CBE-5651FE189737}">
      <dgm:prSet phldrT="[Tekst]" custT="1"/>
      <dgm:spPr/>
      <dgm:t>
        <a:bodyPr anchor="t"/>
        <a:lstStyle/>
        <a:p>
          <a:pPr algn="l" defTabSz="914400">
            <a:buNone/>
          </a:pPr>
          <a:r>
            <a:rPr lang="da-DK" sz="1600" b="0" i="0" dirty="0" err="1">
              <a:latin typeface="Tahoma"/>
              <a:ea typeface="+mn-ea"/>
              <a:cs typeface="+mn-cs"/>
            </a:rPr>
            <a:t>Utvecklingspunkt</a:t>
          </a:r>
        </a:p>
      </dgm:t>
    </dgm:pt>
    <dgm:pt modelId="{D131DB7B-30CC-47E2-BC4F-2297F179330C}" type="parTrans" cxnId="{559694C9-DFFF-458E-A887-9C5DB26C0F2F}">
      <dgm:prSet/>
      <dgm:spPr/>
      <dgm:t>
        <a:bodyPr/>
        <a:lstStyle/>
        <a:p>
          <a:endParaRPr lang="da-DK"/>
        </a:p>
      </dgm:t>
    </dgm:pt>
    <dgm:pt modelId="{962AE63B-BF08-41CB-8CFC-7F6BEEC02182}" type="sibTrans" cxnId="{559694C9-DFFF-458E-A887-9C5DB26C0F2F}">
      <dgm:prSet/>
      <dgm:spPr/>
      <dgm:t>
        <a:bodyPr/>
        <a:lstStyle/>
        <a:p>
          <a:endParaRPr lang="da-DK"/>
        </a:p>
      </dgm:t>
    </dgm:pt>
    <dgm:pt modelId="{2EBC7A0C-5727-4504-BEA5-6A69F7433500}" type="pres">
      <dgm:prSet presAssocID="{099ED8C7-B296-4374-BF80-AEDE8847233C}" presName="Name0" presStyleCnt="0">
        <dgm:presLayoutVars>
          <dgm:dir/>
          <dgm:resizeHandles val="exact"/>
        </dgm:presLayoutVars>
      </dgm:prSet>
      <dgm:spPr/>
    </dgm:pt>
    <dgm:pt modelId="{2E791D56-3DA5-4E1C-902B-4B274E627477}" type="pres">
      <dgm:prSet presAssocID="{099ED8C7-B296-4374-BF80-AEDE8847233C}" presName="cycle" presStyleCnt="0"/>
      <dgm:spPr/>
    </dgm:pt>
    <dgm:pt modelId="{0C61CC94-4D97-43E0-A5E7-986833CC78FC}" type="pres">
      <dgm:prSet presAssocID="{56522E85-70B1-417B-82F3-55E0E9071724}" presName="nodeFirstNode" presStyleLbl="node1" presStyleIdx="0" presStyleCnt="3" custScaleX="73490" custScaleY="124264" custRadScaleRad="62839" custRadScaleInc="-1533">
        <dgm:presLayoutVars>
          <dgm:bulletEnabled val="1"/>
        </dgm:presLayoutVars>
      </dgm:prSet>
      <dgm:spPr/>
    </dgm:pt>
    <dgm:pt modelId="{6FC8D93B-D686-4AC5-B599-D7272AD35247}" type="pres">
      <dgm:prSet presAssocID="{EE90B5AD-1F97-4B07-A13B-D6B04E9345BC}" presName="sibTransFirstNode" presStyleLbl="bgShp" presStyleIdx="0" presStyleCnt="1" custScaleX="125950" custLinFactNeighborY="-9125"/>
      <dgm:spPr/>
    </dgm:pt>
    <dgm:pt modelId="{74A37329-5B1B-4EA7-9067-A53A4B09EFDD}" type="pres">
      <dgm:prSet presAssocID="{A238C2CF-82E5-440A-BBEA-86F7234DEC7F}" presName="nodeFollowingNodes" presStyleLbl="node1" presStyleIdx="1" presStyleCnt="3" custScaleX="73490" custScaleY="124264" custRadScaleRad="154087" custRadScaleInc="20114">
        <dgm:presLayoutVars>
          <dgm:bulletEnabled val="1"/>
        </dgm:presLayoutVars>
      </dgm:prSet>
      <dgm:spPr/>
    </dgm:pt>
    <dgm:pt modelId="{36D98796-680F-4E2A-B604-522D1BE34DA1}" type="pres">
      <dgm:prSet presAssocID="{F8D13F84-CB9D-4B17-9CBE-5651FE189737}" presName="nodeFollowingNodes" presStyleLbl="node1" presStyleIdx="2" presStyleCnt="3" custScaleX="76231" custScaleY="124264" custRadScaleRad="106998">
        <dgm:presLayoutVars>
          <dgm:bulletEnabled val="1"/>
        </dgm:presLayoutVars>
      </dgm:prSet>
      <dgm:spPr/>
    </dgm:pt>
  </dgm:ptLst>
  <dgm:cxnLst>
    <dgm:cxn modelId="{2BC9C412-ACE0-438E-ADEF-22422FCBE672}" type="presOf" srcId="{F8D13F84-CB9D-4B17-9CBE-5651FE189737}" destId="{36D98796-680F-4E2A-B604-522D1BE34DA1}" srcOrd="0" destOrd="0" presId="urn:microsoft.com/office/officeart/2005/8/layout/cycle3"/>
    <dgm:cxn modelId="{F1F9ED5E-6BF6-41BB-A6C8-AD8899AFE739}" type="presOf" srcId="{A238C2CF-82E5-440A-BBEA-86F7234DEC7F}" destId="{74A37329-5B1B-4EA7-9067-A53A4B09EFDD}" srcOrd="0" destOrd="0" presId="urn:microsoft.com/office/officeart/2005/8/layout/cycle3"/>
    <dgm:cxn modelId="{64B8DB60-5EC7-4F25-8C2D-02D1745B20DA}" type="presOf" srcId="{099ED8C7-B296-4374-BF80-AEDE8847233C}" destId="{2EBC7A0C-5727-4504-BEA5-6A69F7433500}" srcOrd="0" destOrd="0" presId="urn:microsoft.com/office/officeart/2005/8/layout/cycle3"/>
    <dgm:cxn modelId="{CE128044-5ECC-4A61-8D33-3803DA97A723}" srcId="{099ED8C7-B296-4374-BF80-AEDE8847233C}" destId="{A238C2CF-82E5-440A-BBEA-86F7234DEC7F}" srcOrd="1" destOrd="0" parTransId="{6951CFA7-42F1-4E0D-9560-517546A28874}" sibTransId="{E0ED813E-7B35-4A8A-801C-95133E938113}"/>
    <dgm:cxn modelId="{9EBE4F6D-C2EE-4CA9-B8BC-5AEF006C3FE9}" type="presOf" srcId="{EE90B5AD-1F97-4B07-A13B-D6B04E9345BC}" destId="{6FC8D93B-D686-4AC5-B599-D7272AD35247}" srcOrd="0" destOrd="0" presId="urn:microsoft.com/office/officeart/2005/8/layout/cycle3"/>
    <dgm:cxn modelId="{079A9D6F-DB32-460C-A783-C23FF2FCC335}" type="presOf" srcId="{56522E85-70B1-417B-82F3-55E0E9071724}" destId="{0C61CC94-4D97-43E0-A5E7-986833CC78FC}" srcOrd="0" destOrd="0" presId="urn:microsoft.com/office/officeart/2005/8/layout/cycle3"/>
    <dgm:cxn modelId="{559694C9-DFFF-458E-A887-9C5DB26C0F2F}" srcId="{099ED8C7-B296-4374-BF80-AEDE8847233C}" destId="{F8D13F84-CB9D-4B17-9CBE-5651FE189737}" srcOrd="2" destOrd="0" parTransId="{D131DB7B-30CC-47E2-BC4F-2297F179330C}" sibTransId="{962AE63B-BF08-41CB-8CFC-7F6BEEC02182}"/>
    <dgm:cxn modelId="{FDCF33D7-AD55-4841-A283-DD71A4A2B4EE}" srcId="{099ED8C7-B296-4374-BF80-AEDE8847233C}" destId="{56522E85-70B1-417B-82F3-55E0E9071724}" srcOrd="0" destOrd="0" parTransId="{024AFF1C-DE44-416A-AC6F-FB07360E21A0}" sibTransId="{EE90B5AD-1F97-4B07-A13B-D6B04E9345BC}"/>
    <dgm:cxn modelId="{55791ED0-EFFB-43DB-86A2-86D7CC699286}" type="presParOf" srcId="{2EBC7A0C-5727-4504-BEA5-6A69F7433500}" destId="{2E791D56-3DA5-4E1C-902B-4B274E627477}" srcOrd="0" destOrd="0" presId="urn:microsoft.com/office/officeart/2005/8/layout/cycle3"/>
    <dgm:cxn modelId="{FDA60B65-D688-43CC-890F-597122FB1D83}" type="presParOf" srcId="{2E791D56-3DA5-4E1C-902B-4B274E627477}" destId="{0C61CC94-4D97-43E0-A5E7-986833CC78FC}" srcOrd="0" destOrd="0" presId="urn:microsoft.com/office/officeart/2005/8/layout/cycle3"/>
    <dgm:cxn modelId="{42EE99B5-CBAB-4B62-B4DA-C83579F2A3A8}" type="presParOf" srcId="{2E791D56-3DA5-4E1C-902B-4B274E627477}" destId="{6FC8D93B-D686-4AC5-B599-D7272AD35247}" srcOrd="1" destOrd="0" presId="urn:microsoft.com/office/officeart/2005/8/layout/cycle3"/>
    <dgm:cxn modelId="{4468D6B3-1059-4F65-AD1C-16AA05427E79}" type="presParOf" srcId="{2E791D56-3DA5-4E1C-902B-4B274E627477}" destId="{74A37329-5B1B-4EA7-9067-A53A4B09EFDD}" srcOrd="2" destOrd="0" presId="urn:microsoft.com/office/officeart/2005/8/layout/cycle3"/>
    <dgm:cxn modelId="{99A42628-1544-4657-9765-8028A6253D4D}" type="presParOf" srcId="{2E791D56-3DA5-4E1C-902B-4B274E627477}" destId="{36D98796-680F-4E2A-B604-522D1BE34DA1}"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6B8B0-5BCC-42DF-A001-7A94E7231B89}">
      <dsp:nvSpPr>
        <dsp:cNvPr id="0" name=""/>
        <dsp:cNvSpPr/>
      </dsp:nvSpPr>
      <dsp:spPr>
        <a:xfrm>
          <a:off x="1539427" y="752"/>
          <a:ext cx="1094205" cy="711233"/>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Styrka</a:t>
          </a:r>
        </a:p>
      </dsp:txBody>
      <dsp:txXfrm>
        <a:off x="1574147" y="35472"/>
        <a:ext cx="1024765" cy="641793"/>
      </dsp:txXfrm>
    </dsp:sp>
    <dsp:sp modelId="{FFE7EBBC-7A9B-4F4A-97DA-2CC4B4273699}">
      <dsp:nvSpPr>
        <dsp:cNvPr id="0" name=""/>
        <dsp:cNvSpPr/>
      </dsp:nvSpPr>
      <dsp:spPr>
        <a:xfrm>
          <a:off x="1137787" y="356369"/>
          <a:ext cx="1897485" cy="1897485"/>
        </a:xfrm>
        <a:custGeom>
          <a:avLst/>
          <a:gdLst/>
          <a:ahLst/>
          <a:cxnLst/>
          <a:rect l="0" t="0" r="0" b="0"/>
          <a:pathLst>
            <a:path>
              <a:moveTo>
                <a:pt x="1642783" y="301889"/>
              </a:moveTo>
              <a:arcTo wR="948742" hR="948742" stAng="19020929" swAng="2302540"/>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3D865-3412-4B12-8A93-AE21E3EA8222}">
      <dsp:nvSpPr>
        <dsp:cNvPr id="0" name=""/>
        <dsp:cNvSpPr/>
      </dsp:nvSpPr>
      <dsp:spPr>
        <a:xfrm>
          <a:off x="2361062" y="1423866"/>
          <a:ext cx="1094205" cy="711233"/>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Fallgrop</a:t>
          </a:r>
        </a:p>
      </dsp:txBody>
      <dsp:txXfrm>
        <a:off x="2395782" y="1458586"/>
        <a:ext cx="1024765" cy="641793"/>
      </dsp:txXfrm>
    </dsp:sp>
    <dsp:sp modelId="{55B68807-FDFA-49AE-BDEB-989237D72761}">
      <dsp:nvSpPr>
        <dsp:cNvPr id="0" name=""/>
        <dsp:cNvSpPr/>
      </dsp:nvSpPr>
      <dsp:spPr>
        <a:xfrm>
          <a:off x="1137787" y="356369"/>
          <a:ext cx="1897485" cy="1897485"/>
        </a:xfrm>
        <a:custGeom>
          <a:avLst/>
          <a:gdLst/>
          <a:ahLst/>
          <a:cxnLst/>
          <a:rect l="0" t="0" r="0" b="0"/>
          <a:pathLst>
            <a:path>
              <a:moveTo>
                <a:pt x="1239916" y="1851698"/>
              </a:moveTo>
              <a:arcTo wR="948742" hR="948742" stAng="4327629" swAng="2144741"/>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18240B3-50C4-4436-B323-E9EC4D8F048D}">
      <dsp:nvSpPr>
        <dsp:cNvPr id="0" name=""/>
        <dsp:cNvSpPr/>
      </dsp:nvSpPr>
      <dsp:spPr>
        <a:xfrm>
          <a:off x="717791" y="1423866"/>
          <a:ext cx="1094205" cy="711233"/>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sv-SE" sz="1300" kern="1200" dirty="0"/>
            <a:t>Utvecklings-åtgärd</a:t>
          </a:r>
        </a:p>
      </dsp:txBody>
      <dsp:txXfrm>
        <a:off x="752511" y="1458586"/>
        <a:ext cx="1024765" cy="641793"/>
      </dsp:txXfrm>
    </dsp:sp>
    <dsp:sp modelId="{A2689B56-99FD-4766-BDC2-1AE38CDF345D}">
      <dsp:nvSpPr>
        <dsp:cNvPr id="0" name=""/>
        <dsp:cNvSpPr/>
      </dsp:nvSpPr>
      <dsp:spPr>
        <a:xfrm>
          <a:off x="1137787" y="356369"/>
          <a:ext cx="1897485" cy="1897485"/>
        </a:xfrm>
        <a:custGeom>
          <a:avLst/>
          <a:gdLst/>
          <a:ahLst/>
          <a:cxnLst/>
          <a:rect l="0" t="0" r="0" b="0"/>
          <a:pathLst>
            <a:path>
              <a:moveTo>
                <a:pt x="3067" y="872508"/>
              </a:moveTo>
              <a:arcTo wR="948742" hR="948742" stAng="11076531" swAng="2302540"/>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63DA1-6F63-458E-8A8E-6F4979C69254}">
      <dsp:nvSpPr>
        <dsp:cNvPr id="0" name=""/>
        <dsp:cNvSpPr/>
      </dsp:nvSpPr>
      <dsp:spPr>
        <a:xfrm>
          <a:off x="2071491" y="1373"/>
          <a:ext cx="1741086" cy="1131706"/>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STYRKA:</a:t>
          </a:r>
        </a:p>
        <a:p>
          <a:pPr marL="0" lvl="0" indent="0" algn="ctr" defTabSz="444500">
            <a:lnSpc>
              <a:spcPct val="90000"/>
            </a:lnSpc>
            <a:spcBef>
              <a:spcPct val="0"/>
            </a:spcBef>
            <a:spcAft>
              <a:spcPct val="35000"/>
            </a:spcAft>
            <a:buNone/>
          </a:pPr>
          <a:r>
            <a:rPr lang="sv-SE" sz="1000" kern="1200" dirty="0"/>
            <a:t>Handlingskraftig</a:t>
          </a:r>
        </a:p>
      </dsp:txBody>
      <dsp:txXfrm>
        <a:off x="2126736" y="56618"/>
        <a:ext cx="1630596" cy="1021216"/>
      </dsp:txXfrm>
    </dsp:sp>
    <dsp:sp modelId="{10DB22FE-10DF-40BE-9C90-9F0F28446D46}">
      <dsp:nvSpPr>
        <dsp:cNvPr id="0" name=""/>
        <dsp:cNvSpPr/>
      </dsp:nvSpPr>
      <dsp:spPr>
        <a:xfrm>
          <a:off x="1432943" y="567226"/>
          <a:ext cx="3018181" cy="3018181"/>
        </a:xfrm>
        <a:custGeom>
          <a:avLst/>
          <a:gdLst/>
          <a:ahLst/>
          <a:cxnLst/>
          <a:rect l="0" t="0" r="0" b="0"/>
          <a:pathLst>
            <a:path>
              <a:moveTo>
                <a:pt x="2613237" y="480395"/>
              </a:moveTo>
              <a:arcTo wR="1509090" hR="1509090" stAng="19021565" swAng="2301669"/>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1358D0D-92E8-4464-B7FE-B1200F31CD20}">
      <dsp:nvSpPr>
        <dsp:cNvPr id="0" name=""/>
        <dsp:cNvSpPr/>
      </dsp:nvSpPr>
      <dsp:spPr>
        <a:xfrm>
          <a:off x="3378401" y="2265009"/>
          <a:ext cx="1741086" cy="1131706"/>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FALLGROP:</a:t>
          </a:r>
        </a:p>
        <a:p>
          <a:pPr marL="0" lvl="0" indent="0" algn="ctr" defTabSz="444500">
            <a:lnSpc>
              <a:spcPct val="90000"/>
            </a:lnSpc>
            <a:spcBef>
              <a:spcPct val="0"/>
            </a:spcBef>
            <a:spcAft>
              <a:spcPct val="35000"/>
            </a:spcAft>
            <a:buNone/>
          </a:pPr>
          <a:r>
            <a:rPr lang="sv-SE" sz="1000" kern="1200" dirty="0"/>
            <a:t>Domderande</a:t>
          </a:r>
        </a:p>
      </dsp:txBody>
      <dsp:txXfrm>
        <a:off x="3433646" y="2320254"/>
        <a:ext cx="1630596" cy="1021216"/>
      </dsp:txXfrm>
    </dsp:sp>
    <dsp:sp modelId="{9C4DE1B1-7491-4196-A238-738FE73E782B}">
      <dsp:nvSpPr>
        <dsp:cNvPr id="0" name=""/>
        <dsp:cNvSpPr/>
      </dsp:nvSpPr>
      <dsp:spPr>
        <a:xfrm>
          <a:off x="1432943" y="567226"/>
          <a:ext cx="3018181" cy="3018181"/>
        </a:xfrm>
        <a:custGeom>
          <a:avLst/>
          <a:gdLst/>
          <a:ahLst/>
          <a:cxnLst/>
          <a:rect l="0" t="0" r="0" b="0"/>
          <a:pathLst>
            <a:path>
              <a:moveTo>
                <a:pt x="1971981" y="2945435"/>
              </a:moveTo>
              <a:arcTo wR="1509090" hR="1509090" stAng="4328245" swAng="2143510"/>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99DC61-94F2-450C-9B52-6B5078389459}">
      <dsp:nvSpPr>
        <dsp:cNvPr id="0" name=""/>
        <dsp:cNvSpPr/>
      </dsp:nvSpPr>
      <dsp:spPr>
        <a:xfrm>
          <a:off x="764580" y="2265009"/>
          <a:ext cx="1741086" cy="1131706"/>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UTVECKLINGSÅTGÄRD:</a:t>
          </a:r>
        </a:p>
        <a:p>
          <a:pPr marL="0" lvl="0" indent="0" algn="ctr" defTabSz="444500">
            <a:lnSpc>
              <a:spcPct val="90000"/>
            </a:lnSpc>
            <a:spcBef>
              <a:spcPct val="0"/>
            </a:spcBef>
            <a:spcAft>
              <a:spcPct val="35000"/>
            </a:spcAft>
            <a:buNone/>
          </a:pPr>
          <a:r>
            <a:rPr lang="sv-SE" sz="1000" kern="1200" dirty="0"/>
            <a:t>Få andra med dig för att få största möjliga handlingskraft</a:t>
          </a:r>
        </a:p>
      </dsp:txBody>
      <dsp:txXfrm>
        <a:off x="819825" y="2320254"/>
        <a:ext cx="1630596" cy="1021216"/>
      </dsp:txXfrm>
    </dsp:sp>
    <dsp:sp modelId="{53D395C5-2E54-4C6C-AB3C-75FCEF288115}">
      <dsp:nvSpPr>
        <dsp:cNvPr id="0" name=""/>
        <dsp:cNvSpPr/>
      </dsp:nvSpPr>
      <dsp:spPr>
        <a:xfrm>
          <a:off x="1432943" y="567226"/>
          <a:ext cx="3018181" cy="3018181"/>
        </a:xfrm>
        <a:custGeom>
          <a:avLst/>
          <a:gdLst/>
          <a:ahLst/>
          <a:cxnLst/>
          <a:rect l="0" t="0" r="0" b="0"/>
          <a:pathLst>
            <a:path>
              <a:moveTo>
                <a:pt x="4887" y="1387728"/>
              </a:moveTo>
              <a:arcTo wR="1509090" hR="1509090" stAng="11076766" swAng="2301669"/>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6B8B0-5BCC-42DF-A001-7A94E7231B89}">
      <dsp:nvSpPr>
        <dsp:cNvPr id="0" name=""/>
        <dsp:cNvSpPr/>
      </dsp:nvSpPr>
      <dsp:spPr>
        <a:xfrm>
          <a:off x="1179821" y="253"/>
          <a:ext cx="853487" cy="554766"/>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Styrka</a:t>
          </a:r>
        </a:p>
      </dsp:txBody>
      <dsp:txXfrm>
        <a:off x="1206902" y="27334"/>
        <a:ext cx="799325" cy="500604"/>
      </dsp:txXfrm>
    </dsp:sp>
    <dsp:sp modelId="{FFE7EBBC-7A9B-4F4A-97DA-2CC4B4273699}">
      <dsp:nvSpPr>
        <dsp:cNvPr id="0" name=""/>
        <dsp:cNvSpPr/>
      </dsp:nvSpPr>
      <dsp:spPr>
        <a:xfrm>
          <a:off x="865562" y="277636"/>
          <a:ext cx="1482004" cy="1482004"/>
        </a:xfrm>
        <a:custGeom>
          <a:avLst/>
          <a:gdLst/>
          <a:ahLst/>
          <a:cxnLst/>
          <a:rect l="0" t="0" r="0" b="0"/>
          <a:pathLst>
            <a:path>
              <a:moveTo>
                <a:pt x="1282726" y="235414"/>
              </a:moveTo>
              <a:arcTo wR="741002" hR="741002" stAng="19018573" swAng="2305766"/>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C03D865-3412-4B12-8A93-AE21E3EA8222}">
      <dsp:nvSpPr>
        <dsp:cNvPr id="0" name=""/>
        <dsp:cNvSpPr/>
      </dsp:nvSpPr>
      <dsp:spPr>
        <a:xfrm>
          <a:off x="1821547" y="1111756"/>
          <a:ext cx="853487" cy="554766"/>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Fallgrop</a:t>
          </a:r>
        </a:p>
      </dsp:txBody>
      <dsp:txXfrm>
        <a:off x="1848628" y="1138837"/>
        <a:ext cx="799325" cy="500604"/>
      </dsp:txXfrm>
    </dsp:sp>
    <dsp:sp modelId="{55B68807-FDFA-49AE-BDEB-989237D72761}">
      <dsp:nvSpPr>
        <dsp:cNvPr id="0" name=""/>
        <dsp:cNvSpPr/>
      </dsp:nvSpPr>
      <dsp:spPr>
        <a:xfrm>
          <a:off x="865562" y="277636"/>
          <a:ext cx="1482004" cy="1482004"/>
        </a:xfrm>
        <a:custGeom>
          <a:avLst/>
          <a:gdLst/>
          <a:ahLst/>
          <a:cxnLst/>
          <a:rect l="0" t="0" r="0" b="0"/>
          <a:pathLst>
            <a:path>
              <a:moveTo>
                <a:pt x="968886" y="1446092"/>
              </a:moveTo>
              <a:arcTo wR="741002" hR="741002" stAng="4325352" swAng="2149296"/>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18240B3-50C4-4436-B323-E9EC4D8F048D}">
      <dsp:nvSpPr>
        <dsp:cNvPr id="0" name=""/>
        <dsp:cNvSpPr/>
      </dsp:nvSpPr>
      <dsp:spPr>
        <a:xfrm>
          <a:off x="538094" y="1111756"/>
          <a:ext cx="853487" cy="554766"/>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sv-SE" sz="1000" kern="1200" dirty="0"/>
            <a:t>Utvecklings-åtgärd</a:t>
          </a:r>
        </a:p>
      </dsp:txBody>
      <dsp:txXfrm>
        <a:off x="565175" y="1138837"/>
        <a:ext cx="799325" cy="500604"/>
      </dsp:txXfrm>
    </dsp:sp>
    <dsp:sp modelId="{A2689B56-99FD-4766-BDC2-1AE38CDF345D}">
      <dsp:nvSpPr>
        <dsp:cNvPr id="0" name=""/>
        <dsp:cNvSpPr/>
      </dsp:nvSpPr>
      <dsp:spPr>
        <a:xfrm>
          <a:off x="865562" y="277636"/>
          <a:ext cx="1482004" cy="1482004"/>
        </a:xfrm>
        <a:custGeom>
          <a:avLst/>
          <a:gdLst/>
          <a:ahLst/>
          <a:cxnLst/>
          <a:rect l="0" t="0" r="0" b="0"/>
          <a:pathLst>
            <a:path>
              <a:moveTo>
                <a:pt x="2380" y="681647"/>
              </a:moveTo>
              <a:arcTo wR="741002" hR="741002" stAng="11075661" swAng="2305766"/>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63DA1-6F63-458E-8A8E-6F4979C69254}">
      <dsp:nvSpPr>
        <dsp:cNvPr id="0" name=""/>
        <dsp:cNvSpPr/>
      </dsp:nvSpPr>
      <dsp:spPr>
        <a:xfrm>
          <a:off x="1904397" y="752"/>
          <a:ext cx="1615691" cy="1050199"/>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sv-SE" sz="900" kern="1200" dirty="0"/>
            <a:t>STYRKA:</a:t>
          </a:r>
        </a:p>
        <a:p>
          <a:pPr marL="0" lvl="0" indent="0" algn="ctr" defTabSz="400050">
            <a:lnSpc>
              <a:spcPct val="90000"/>
            </a:lnSpc>
            <a:spcBef>
              <a:spcPct val="0"/>
            </a:spcBef>
            <a:spcAft>
              <a:spcPct val="35000"/>
            </a:spcAft>
            <a:buNone/>
          </a:pPr>
          <a:r>
            <a:rPr lang="sv-SE" sz="900" kern="1200" dirty="0"/>
            <a:t>Handlingskraftig</a:t>
          </a:r>
        </a:p>
      </dsp:txBody>
      <dsp:txXfrm>
        <a:off x="1955663" y="52018"/>
        <a:ext cx="1513159" cy="947667"/>
      </dsp:txXfrm>
    </dsp:sp>
    <dsp:sp modelId="{10DB22FE-10DF-40BE-9C90-9F0F28446D46}">
      <dsp:nvSpPr>
        <dsp:cNvPr id="0" name=""/>
        <dsp:cNvSpPr/>
      </dsp:nvSpPr>
      <dsp:spPr>
        <a:xfrm>
          <a:off x="1312742" y="525851"/>
          <a:ext cx="2799001" cy="2799001"/>
        </a:xfrm>
        <a:custGeom>
          <a:avLst/>
          <a:gdLst/>
          <a:ahLst/>
          <a:cxnLst/>
          <a:rect l="0" t="0" r="0" b="0"/>
          <a:pathLst>
            <a:path>
              <a:moveTo>
                <a:pt x="2423785" y="445853"/>
              </a:moveTo>
              <a:arcTo wR="1399500" hR="1399500" stAng="19022720" swAng="2300088"/>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1358D0D-92E8-4464-B7FE-B1200F31CD20}">
      <dsp:nvSpPr>
        <dsp:cNvPr id="0" name=""/>
        <dsp:cNvSpPr/>
      </dsp:nvSpPr>
      <dsp:spPr>
        <a:xfrm>
          <a:off x="3116400" y="2100002"/>
          <a:ext cx="1615691" cy="1050199"/>
        </a:xfrm>
        <a:prstGeom prst="roundRect">
          <a:avLst/>
        </a:prstGeom>
        <a:solidFill>
          <a:schemeClr val="accent1">
            <a:shade val="80000"/>
            <a:hueOff val="0"/>
            <a:satOff val="0"/>
            <a:lumOff val="164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sv-SE" sz="900" kern="1200" dirty="0"/>
            <a:t>FALLGROP:</a:t>
          </a:r>
        </a:p>
        <a:p>
          <a:pPr marL="0" lvl="0" indent="0" algn="ctr" defTabSz="400050">
            <a:lnSpc>
              <a:spcPct val="90000"/>
            </a:lnSpc>
            <a:spcBef>
              <a:spcPct val="0"/>
            </a:spcBef>
            <a:spcAft>
              <a:spcPct val="35000"/>
            </a:spcAft>
            <a:buNone/>
          </a:pPr>
          <a:r>
            <a:rPr lang="sv-SE" sz="900" kern="1200" dirty="0"/>
            <a:t>Domderande</a:t>
          </a:r>
        </a:p>
      </dsp:txBody>
      <dsp:txXfrm>
        <a:off x="3167666" y="2151268"/>
        <a:ext cx="1513159" cy="947667"/>
      </dsp:txXfrm>
    </dsp:sp>
    <dsp:sp modelId="{9C4DE1B1-7491-4196-A238-738FE73E782B}">
      <dsp:nvSpPr>
        <dsp:cNvPr id="0" name=""/>
        <dsp:cNvSpPr/>
      </dsp:nvSpPr>
      <dsp:spPr>
        <a:xfrm>
          <a:off x="1312742" y="525851"/>
          <a:ext cx="2799001" cy="2799001"/>
        </a:xfrm>
        <a:custGeom>
          <a:avLst/>
          <a:gdLst/>
          <a:ahLst/>
          <a:cxnLst/>
          <a:rect l="0" t="0" r="0" b="0"/>
          <a:pathLst>
            <a:path>
              <a:moveTo>
                <a:pt x="1828343" y="2731677"/>
              </a:moveTo>
              <a:arcTo wR="1399500" hR="1399500" stAng="4329363" swAng="2141274"/>
            </a:path>
          </a:pathLst>
        </a:custGeom>
        <a:noFill/>
        <a:ln w="9525" cap="flat" cmpd="sng" algn="ctr">
          <a:solidFill>
            <a:schemeClr val="accent1">
              <a:shade val="90000"/>
              <a:hueOff val="0"/>
              <a:satOff val="0"/>
              <a:lumOff val="15522"/>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199DC61-94F2-450C-9B52-6B5078389459}">
      <dsp:nvSpPr>
        <dsp:cNvPr id="0" name=""/>
        <dsp:cNvSpPr/>
      </dsp:nvSpPr>
      <dsp:spPr>
        <a:xfrm>
          <a:off x="692394" y="2100002"/>
          <a:ext cx="1615691" cy="1050199"/>
        </a:xfrm>
        <a:prstGeom prst="roundRect">
          <a:avLst/>
        </a:prstGeom>
        <a:solidFill>
          <a:schemeClr val="accent1">
            <a:shade val="80000"/>
            <a:hueOff val="0"/>
            <a:satOff val="0"/>
            <a:lumOff val="32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sv-SE" sz="900" kern="1200" dirty="0"/>
            <a:t>UTVECKLINGSÅTGÄRD:</a:t>
          </a:r>
        </a:p>
        <a:p>
          <a:pPr marL="0" lvl="0" indent="0" algn="ctr" defTabSz="400050">
            <a:lnSpc>
              <a:spcPct val="90000"/>
            </a:lnSpc>
            <a:spcBef>
              <a:spcPct val="0"/>
            </a:spcBef>
            <a:spcAft>
              <a:spcPct val="35000"/>
            </a:spcAft>
            <a:buNone/>
          </a:pPr>
          <a:r>
            <a:rPr lang="sv-SE" sz="900" kern="1200" dirty="0"/>
            <a:t>Få andra med dig för att få största möjliga handlingskraft</a:t>
          </a:r>
        </a:p>
      </dsp:txBody>
      <dsp:txXfrm>
        <a:off x="743660" y="2151268"/>
        <a:ext cx="1513159" cy="947667"/>
      </dsp:txXfrm>
    </dsp:sp>
    <dsp:sp modelId="{53D395C5-2E54-4C6C-AB3C-75FCEF288115}">
      <dsp:nvSpPr>
        <dsp:cNvPr id="0" name=""/>
        <dsp:cNvSpPr/>
      </dsp:nvSpPr>
      <dsp:spPr>
        <a:xfrm>
          <a:off x="1312742" y="525851"/>
          <a:ext cx="2799001" cy="2799001"/>
        </a:xfrm>
        <a:custGeom>
          <a:avLst/>
          <a:gdLst/>
          <a:ahLst/>
          <a:cxnLst/>
          <a:rect l="0" t="0" r="0" b="0"/>
          <a:pathLst>
            <a:path>
              <a:moveTo>
                <a:pt x="4546" y="1286778"/>
              </a:moveTo>
              <a:arcTo wR="1399500" hR="1399500" stAng="11077192" swAng="2300088"/>
            </a:path>
          </a:pathLst>
        </a:custGeom>
        <a:noFill/>
        <a:ln w="9525" cap="flat" cmpd="sng" algn="ctr">
          <a:solidFill>
            <a:schemeClr val="accent1">
              <a:shade val="90000"/>
              <a:hueOff val="0"/>
              <a:satOff val="0"/>
              <a:lumOff val="3104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8D93B-D686-4AC5-B599-D7272AD35247}">
      <dsp:nvSpPr>
        <dsp:cNvPr id="0" name=""/>
        <dsp:cNvSpPr/>
      </dsp:nvSpPr>
      <dsp:spPr>
        <a:xfrm>
          <a:off x="1483685" y="406133"/>
          <a:ext cx="4826729" cy="3832258"/>
        </a:xfrm>
        <a:prstGeom prst="circularArrow">
          <a:avLst>
            <a:gd name="adj1" fmla="val 5689"/>
            <a:gd name="adj2" fmla="val 340510"/>
            <a:gd name="adj3" fmla="val 13496475"/>
            <a:gd name="adj4" fmla="val 17552331"/>
            <a:gd name="adj5" fmla="val 5908"/>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61CC94-4D97-43E0-A5E7-986833CC78FC}">
      <dsp:nvSpPr>
        <dsp:cNvPr id="0" name=""/>
        <dsp:cNvSpPr/>
      </dsp:nvSpPr>
      <dsp:spPr>
        <a:xfrm>
          <a:off x="2901045" y="459739"/>
          <a:ext cx="1992008" cy="16841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err="1">
              <a:latin typeface="Tahoma"/>
              <a:ea typeface="+mn-ea"/>
              <a:cs typeface="+mn-cs"/>
            </a:rPr>
            <a:t>Styrka</a:t>
          </a:r>
          <a:endParaRPr lang="da-DK" sz="1600" b="0" i="0" kern="1200" dirty="0">
            <a:latin typeface="Tahoma"/>
            <a:ea typeface="+mn-ea"/>
            <a:cs typeface="+mn-cs"/>
          </a:endParaRPr>
        </a:p>
      </dsp:txBody>
      <dsp:txXfrm>
        <a:off x="2983258" y="541952"/>
        <a:ext cx="1827582" cy="1519714"/>
      </dsp:txXfrm>
    </dsp:sp>
    <dsp:sp modelId="{74A37329-5B1B-4EA7-9067-A53A4B09EFDD}">
      <dsp:nvSpPr>
        <dsp:cNvPr id="0" name=""/>
        <dsp:cNvSpPr/>
      </dsp:nvSpPr>
      <dsp:spPr>
        <a:xfrm>
          <a:off x="4652180" y="2351898"/>
          <a:ext cx="1992008" cy="16841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err="1">
              <a:latin typeface="Tahoma"/>
              <a:ea typeface="+mn-ea"/>
              <a:cs typeface="+mn-cs"/>
            </a:rPr>
            <a:t>Fallgrop</a:t>
          </a:r>
          <a:endParaRPr lang="da-DK" sz="1600" b="0" i="0" kern="1200" dirty="0">
            <a:latin typeface="Tahoma"/>
            <a:ea typeface="+mn-ea"/>
            <a:cs typeface="+mn-cs"/>
          </a:endParaRPr>
        </a:p>
      </dsp:txBody>
      <dsp:txXfrm>
        <a:off x="4734393" y="2434111"/>
        <a:ext cx="1827582" cy="1519714"/>
      </dsp:txXfrm>
    </dsp:sp>
    <dsp:sp modelId="{36D98796-680F-4E2A-B604-522D1BE34DA1}">
      <dsp:nvSpPr>
        <dsp:cNvPr id="0" name=""/>
        <dsp:cNvSpPr/>
      </dsp:nvSpPr>
      <dsp:spPr>
        <a:xfrm>
          <a:off x="1335187" y="2351898"/>
          <a:ext cx="2066305" cy="168414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914400">
            <a:lnSpc>
              <a:spcPct val="90000"/>
            </a:lnSpc>
            <a:spcBef>
              <a:spcPct val="0"/>
            </a:spcBef>
            <a:spcAft>
              <a:spcPct val="35000"/>
            </a:spcAft>
            <a:buNone/>
          </a:pPr>
          <a:r>
            <a:rPr lang="da-DK" sz="1600" b="0" i="0" kern="1200" dirty="0" err="1">
              <a:latin typeface="Tahoma"/>
              <a:ea typeface="+mn-ea"/>
              <a:cs typeface="+mn-cs"/>
            </a:rPr>
            <a:t>Utvecklingspunkt</a:t>
          </a:r>
        </a:p>
      </dsp:txBody>
      <dsp:txXfrm>
        <a:off x="1417400" y="2434111"/>
        <a:ext cx="1901879" cy="151971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04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6499"/>
            <a:ext cx="5388610" cy="4439841"/>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f88252dc4_0_30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f88252dc4_0_30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447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f88252dc4_0_111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f88252dc4_0_111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888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f88252dc4_0_1118: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f88252dc4_0_1118: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sz="1100" b="0" dirty="0">
                <a:solidFill>
                  <a:srgbClr val="4D4D4D"/>
                </a:solidFill>
                <a:cs typeface="Tahoma"/>
              </a:rPr>
              <a:t>Ord kan ges många olika betydelser och associationer. De färgas av vår</a:t>
            </a:r>
            <a:br>
              <a:rPr lang="sv-SE" sz="1100" b="0" dirty="0">
                <a:solidFill>
                  <a:srgbClr val="4D4D4D"/>
                </a:solidFill>
                <a:cs typeface="Tahoma"/>
              </a:rPr>
            </a:br>
            <a:r>
              <a:rPr lang="sv-SE" sz="1100" b="0" dirty="0">
                <a:solidFill>
                  <a:srgbClr val="4D4D4D"/>
                </a:solidFill>
                <a:cs typeface="Tahoma"/>
              </a:rPr>
              <a:t>beteendestil och våra erfarenheter.  ”Utbildning" kan t ex betyda:</a:t>
            </a:r>
            <a:endParaRPr dirty="0"/>
          </a:p>
        </p:txBody>
      </p:sp>
    </p:spTree>
    <p:extLst>
      <p:ext uri="{BB962C8B-B14F-4D97-AF65-F5344CB8AC3E}">
        <p14:creationId xmlns:p14="http://schemas.microsoft.com/office/powerpoint/2010/main" val="142084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18973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88252dc4_0_20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88252dc4_0_20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59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670883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88252dc4_0_20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88252dc4_0_20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830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24968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r>
              <a:rPr lang="sv-SE" dirty="0"/>
              <a:t>Nu</a:t>
            </a:r>
            <a:r>
              <a:rPr lang="sv-SE" baseline="0" dirty="0"/>
              <a:t> har vi givetvis tagit väldigt tydliga exempel och det kan ibland vara svårt att se tydligt vilken grupp man tillhör. Det kan bero på att man inte är så tydlig i sitt uttryck, men det kan också bero på att personens primära och sekundära beteende ligger så nära varandra. Det kan även vara så att personen vet om sitt beteende och väljer att tona ner det av något skäl.</a:t>
            </a:r>
          </a:p>
          <a:p>
            <a:r>
              <a:rPr lang="sv-SE" baseline="0" dirty="0"/>
              <a:t>Som i detta fall</a:t>
            </a:r>
            <a:endParaRPr lang="sv-SE" dirty="0"/>
          </a:p>
        </p:txBody>
      </p:sp>
      <p:sp>
        <p:nvSpPr>
          <p:cNvPr id="4" name="Platshållare för bildnummer 3"/>
          <p:cNvSpPr>
            <a:spLocks noGrp="1"/>
          </p:cNvSpPr>
          <p:nvPr>
            <p:ph type="sldNum" sz="quarter" idx="10"/>
          </p:nvPr>
        </p:nvSpPr>
        <p:spPr/>
        <p:txBody>
          <a:bodyPr/>
          <a:lstStyle/>
          <a:p>
            <a:fld id="{8712C7C1-CF36-4F8B-AE2E-CD4ECF7DE805}" type="slidenum">
              <a:rPr lang="en-US" smtClean="0"/>
              <a:pPr/>
              <a:t>18</a:t>
            </a:fld>
            <a:endParaRPr lang="en-US"/>
          </a:p>
        </p:txBody>
      </p:sp>
    </p:spTree>
    <p:extLst>
      <p:ext uri="{BB962C8B-B14F-4D97-AF65-F5344CB8AC3E}">
        <p14:creationId xmlns:p14="http://schemas.microsoft.com/office/powerpoint/2010/main" val="2390043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9765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E9B885B-BE2E-4A33-B697-E63BC07FE4A3}" type="slidenum">
              <a:rPr lang="da-DK" smtClean="0"/>
              <a:pPr/>
              <a:t>20</a:t>
            </a:fld>
            <a:endParaRPr lang="en-GB"/>
          </a:p>
        </p:txBody>
      </p:sp>
    </p:spTree>
    <p:extLst>
      <p:ext uri="{BB962C8B-B14F-4D97-AF65-F5344CB8AC3E}">
        <p14:creationId xmlns:p14="http://schemas.microsoft.com/office/powerpoint/2010/main" val="172978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f88252dc4_0_6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f88252dc4_0_6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Säkrar kvalitet</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Bidrar med struktur och metodik</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Rationella och betänksamma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Söker logiska lösningar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Utvärderar och realitetstestar idéer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Flitiga, ihärdiga och plikttrogna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Använder väldokumenterade metoder</a:t>
            </a:r>
            <a:endParaRPr lang="sv-SE"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3398195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f88252dc4_0_6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f88252dc4_0_6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Arbetar långsamt</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Har svårt att acceptera kaos</a:t>
            </a:r>
          </a:p>
          <a:p>
            <a:pPr marL="228600" indent="-228600" rtl="0" eaLnBrk="1" fontAlgn="ctr" latinLnBrk="0" hangingPunct="1">
              <a:buFont typeface="+mj-lt"/>
              <a:buAutoNum type="arabicPeriod"/>
            </a:pPr>
            <a:r>
              <a:rPr lang="da-DK" b="0" u="none" dirty="0">
                <a:latin typeface="Tahoma"/>
                <a:cs typeface="Times New Roman"/>
              </a:rPr>
              <a:t>Villrådiga och tveksamma</a:t>
            </a: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Har svårt för svåra situationer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Hindrar utvecklingen av nya idéer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Inte bra på att skapa en avslappnad stämning</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Lever kvar i det förgångna</a:t>
            </a:r>
            <a:endParaRPr lang="sv-SE" sz="11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3719921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Sätter tydligt sin prägel på diskussioner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Smittar andra med sin begeistring</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Bra på att tala med alla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Mycket energiska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Tar snabba beslut</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Skaffar sig en bra överblick</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Nyfikna och experimenterande</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Improviserar och navigerar lätt i kaossituationer</a:t>
            </a:r>
            <a:endParaRPr lang="sv-SE" sz="1100" b="0" i="0" u="none" strike="noStrike" kern="1200" cap="none" dirty="0">
              <a:solidFill>
                <a:schemeClr val="tx1"/>
              </a:solidFill>
              <a:effectLst/>
              <a:latin typeface="Arial"/>
              <a:ea typeface="Arial"/>
              <a:cs typeface="Arial"/>
              <a:sym typeface="Arial"/>
            </a:endParaRPr>
          </a:p>
          <a:p>
            <a:endParaRPr lang="sv-SE" dirty="0"/>
          </a:p>
        </p:txBody>
      </p:sp>
    </p:spTree>
    <p:extLst>
      <p:ext uri="{BB962C8B-B14F-4D97-AF65-F5344CB8AC3E}">
        <p14:creationId xmlns:p14="http://schemas.microsoft.com/office/powerpoint/2010/main" val="424955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Är framfusiga och får andra ur balans</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Reagerar känsloladdat på besvikelser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Överdriven i kontakten med andra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Blir otåliga och rastlösa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Saknar sakliga beslutsunderlag</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Missar viktiga detaljer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Värdesätter inte kända, bra lösningar</a:t>
            </a:r>
          </a:p>
          <a:p>
            <a:pPr marL="228600" indent="-228600" rtl="0" eaLnBrk="1" fontAlgn="ctr" latinLnBrk="0" hangingPunct="1">
              <a:buFont typeface="+mj-lt"/>
              <a:buAutoNum type="arabicPeriod"/>
            </a:pPr>
            <a:r>
              <a:rPr lang="da-DK" sz="1050" b="0" i="0" u="none" strike="noStrike" cap="none" dirty="0">
                <a:solidFill>
                  <a:srgbClr val="000000"/>
                </a:solidFill>
                <a:latin typeface="Arial"/>
                <a:ea typeface="Arial"/>
                <a:cs typeface="Tahoma"/>
                <a:sym typeface="Arial"/>
              </a:rPr>
              <a:t>Saknar metodisk t tillvägagångssätt</a:t>
            </a:r>
          </a:p>
          <a:p>
            <a:endParaRPr lang="sv-SE" dirty="0"/>
          </a:p>
        </p:txBody>
      </p:sp>
    </p:spTree>
    <p:extLst>
      <p:ext uri="{BB962C8B-B14F-4D97-AF65-F5344CB8AC3E}">
        <p14:creationId xmlns:p14="http://schemas.microsoft.com/office/powerpoint/2010/main" val="1503097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Kommer till saken</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Beslutsamma och handlingskraftiga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Omsätter teori till praktik</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Agerar självständigt</a:t>
            </a: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Fokuserar på mål, prestation och effektivitet</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Tar snabbt kontroll i nya situationer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Tar kommando och delegerar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Anstränger sig för att vinna</a:t>
            </a:r>
            <a:endParaRPr lang="sv-SE" sz="1100" b="0" i="0" u="none" strike="noStrike" kern="1200" cap="none" dirty="0">
              <a:solidFill>
                <a:schemeClr val="tx1"/>
              </a:solidFill>
              <a:effectLst/>
              <a:latin typeface="Arial"/>
              <a:ea typeface="Arial"/>
              <a:cs typeface="Arial"/>
              <a:sym typeface="Arial"/>
            </a:endParaRPr>
          </a:p>
          <a:p>
            <a:endParaRPr lang="sv-SE" dirty="0"/>
          </a:p>
        </p:txBody>
      </p:sp>
    </p:spTree>
    <p:extLst>
      <p:ext uri="{BB962C8B-B14F-4D97-AF65-F5344CB8AC3E}">
        <p14:creationId xmlns:p14="http://schemas.microsoft.com/office/powerpoint/2010/main" val="3182166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Verkar avståndstagande och cyniska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Bryr sig inte om att alla känner sig engagerade</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Rastlösa om de inte kan se konkreta mål</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Ouppmärksamma på vad andra önskar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Har för höga förväntningar så andra tappar modet</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Bryr sig inte om andras förståelse och acceptans</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Sätter press på andra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Ersätter gemensamma mål med egna mål</a:t>
            </a:r>
            <a:endParaRPr lang="sv-SE" sz="1100" b="0" i="0" u="none" strike="noStrike" kern="1200" cap="none" dirty="0">
              <a:solidFill>
                <a:schemeClr val="tx1"/>
              </a:solidFill>
              <a:effectLst/>
              <a:latin typeface="Arial"/>
              <a:ea typeface="Arial"/>
              <a:cs typeface="Arial"/>
              <a:sym typeface="Arial"/>
            </a:endParaRPr>
          </a:p>
          <a:p>
            <a:endParaRPr lang="sv-SE" dirty="0"/>
          </a:p>
        </p:txBody>
      </p:sp>
    </p:spTree>
    <p:extLst>
      <p:ext uri="{BB962C8B-B14F-4D97-AF65-F5344CB8AC3E}">
        <p14:creationId xmlns:p14="http://schemas.microsoft.com/office/powerpoint/2010/main" val="2074474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Vänliga och charmerande</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kumimoji="0" lang="da-DK" sz="1050" b="0" i="0" u="none" strike="noStrike" kern="1200" cap="none" spc="0" normalizeH="0" baseline="0" noProof="0" dirty="0">
                <a:ln>
                  <a:noFill/>
                </a:ln>
                <a:solidFill>
                  <a:prstClr val="black"/>
                </a:solidFill>
                <a:effectLst/>
                <a:uLnTx/>
                <a:uFillTx/>
                <a:latin typeface="Arial"/>
                <a:ea typeface="Arial"/>
                <a:cs typeface="Times New Roman"/>
                <a:sym typeface="Arial"/>
              </a:rPr>
              <a:t>Stöttar andra och offrar sig gärna för dem </a:t>
            </a: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Tar till sig allas uppfattning</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Känslig</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Tålmodiga - bidrar till lugn och ro</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Får andra att känna sig hörda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Har tillit och tilltro till andra</a:t>
            </a:r>
            <a:endParaRPr lang="sv-SE" sz="1100" b="0" i="0" u="none" strike="noStrike" kern="1200" cap="none" dirty="0">
              <a:solidFill>
                <a:schemeClr val="tx1"/>
              </a:solidFill>
              <a:effectLst/>
              <a:latin typeface="Arial"/>
              <a:ea typeface="Arial"/>
              <a:cs typeface="Arial"/>
              <a:sym typeface="Arial"/>
            </a:endParaRPr>
          </a:p>
          <a:p>
            <a:endParaRPr lang="sv-SE" dirty="0"/>
          </a:p>
        </p:txBody>
      </p:sp>
    </p:spTree>
    <p:extLst>
      <p:ext uri="{BB962C8B-B14F-4D97-AF65-F5344CB8AC3E}">
        <p14:creationId xmlns:p14="http://schemas.microsoft.com/office/powerpoint/2010/main" val="375912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Anonyma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Glömmer egna behov - blir överansträngda</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Förhalar beslutsprocesser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Ineffektiva eftersom de lätt påverkas av hur stämningen är</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Tappar fokus på målet</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Håller inne med obehaglig information</a:t>
            </a:r>
            <a:endParaRPr lang="sv-SE" sz="1100" b="0" i="0" u="none" strike="noStrike" kern="1200" cap="none" dirty="0">
              <a:solidFill>
                <a:schemeClr val="tx1"/>
              </a:solidFill>
              <a:effectLst/>
              <a:latin typeface="Arial"/>
              <a:ea typeface="Arial"/>
              <a:cs typeface="Arial"/>
              <a:sym typeface="Arial"/>
            </a:endParaRPr>
          </a:p>
          <a:p>
            <a:pPr marL="228600" indent="-228600" rtl="0" eaLnBrk="1" fontAlgn="ctr" latinLnBrk="0" hangingPunct="1">
              <a:buFont typeface="+mj-lt"/>
              <a:buAutoNum type="arabicPeriod"/>
            </a:pPr>
            <a:r>
              <a:rPr lang="sv-SE" sz="1100" b="0" i="0" u="none" strike="noStrike" kern="1200" cap="none" baseline="0" dirty="0">
                <a:solidFill>
                  <a:schemeClr val="tx1"/>
                </a:solidFill>
                <a:effectLst/>
                <a:latin typeface="Arial"/>
                <a:ea typeface="Arial"/>
                <a:cs typeface="Arial"/>
                <a:sym typeface="Arial"/>
              </a:rPr>
              <a:t>Naiv i sin tro på andras goda avsikter</a:t>
            </a:r>
            <a:endParaRPr lang="sv-SE" sz="1100" b="0" i="0" u="none" strike="noStrike" kern="1200" cap="none" dirty="0">
              <a:solidFill>
                <a:schemeClr val="tx1"/>
              </a:solidFill>
              <a:effectLst/>
              <a:latin typeface="Arial"/>
              <a:ea typeface="Arial"/>
              <a:cs typeface="Arial"/>
              <a:sym typeface="Arial"/>
            </a:endParaRPr>
          </a:p>
          <a:p>
            <a:endParaRPr lang="sv-SE" dirty="0"/>
          </a:p>
        </p:txBody>
      </p:sp>
    </p:spTree>
    <p:extLst>
      <p:ext uri="{BB962C8B-B14F-4D97-AF65-F5344CB8AC3E}">
        <p14:creationId xmlns:p14="http://schemas.microsoft.com/office/powerpoint/2010/main" val="911034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42470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f88252dc4_0_28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f88252dc4_0_28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dirty="0"/>
              <a:t>Låt medlemmarna i teamet fundera var och en på vilket syfte de har som team – vad ska de åstadkomma och vart är de på väg? Det kan vara kopplat till affärsmål eller interna mål satta av </a:t>
            </a:r>
            <a:r>
              <a:rPr lang="sv-SE"/>
              <a:t>teamet själva.</a:t>
            </a:r>
            <a:endParaRPr/>
          </a:p>
        </p:txBody>
      </p:sp>
    </p:spTree>
    <p:extLst>
      <p:ext uri="{BB962C8B-B14F-4D97-AF65-F5344CB8AC3E}">
        <p14:creationId xmlns:p14="http://schemas.microsoft.com/office/powerpoint/2010/main" val="2366762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67844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959614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4192656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103936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10650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E9B885B-BE2E-4A33-B697-E63BC07FE4A3}" type="slidenum">
              <a:rPr lang="da-DK" smtClean="0"/>
              <a:pPr/>
              <a:t>35</a:t>
            </a:fld>
            <a:endParaRPr lang="en-GB"/>
          </a:p>
        </p:txBody>
      </p:sp>
    </p:spTree>
    <p:extLst>
      <p:ext uri="{BB962C8B-B14F-4D97-AF65-F5344CB8AC3E}">
        <p14:creationId xmlns:p14="http://schemas.microsoft.com/office/powerpoint/2010/main" val="251526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36</a:t>
            </a:fld>
            <a:endParaRPr lang="en-US"/>
          </a:p>
        </p:txBody>
      </p:sp>
    </p:spTree>
    <p:extLst>
      <p:ext uri="{BB962C8B-B14F-4D97-AF65-F5344CB8AC3E}">
        <p14:creationId xmlns:p14="http://schemas.microsoft.com/office/powerpoint/2010/main" val="3156008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37</a:t>
            </a:fld>
            <a:endParaRPr lang="en-US"/>
          </a:p>
        </p:txBody>
      </p:sp>
    </p:spTree>
    <p:extLst>
      <p:ext uri="{BB962C8B-B14F-4D97-AF65-F5344CB8AC3E}">
        <p14:creationId xmlns:p14="http://schemas.microsoft.com/office/powerpoint/2010/main" val="1368051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38</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pPr marL="139700" indent="0">
              <a:buNone/>
            </a:pPr>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maj 2022</a:t>
            </a:fld>
            <a:endParaRPr lang="en-GB"/>
          </a:p>
        </p:txBody>
      </p:sp>
    </p:spTree>
    <p:extLst>
      <p:ext uri="{BB962C8B-B14F-4D97-AF65-F5344CB8AC3E}">
        <p14:creationId xmlns:p14="http://schemas.microsoft.com/office/powerpoint/2010/main" val="2300939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39</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pPr marL="139700" indent="0">
              <a:buNone/>
            </a:pPr>
            <a:endParaRPr lang="en-GB" sz="1100" dirty="0"/>
          </a:p>
          <a:p>
            <a:endParaRPr lang="en-GB" sz="1100" dirty="0"/>
          </a:p>
          <a:p>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maj 2022</a:t>
            </a:fld>
            <a:endParaRPr lang="en-GB"/>
          </a:p>
        </p:txBody>
      </p:sp>
    </p:spTree>
    <p:extLst>
      <p:ext uri="{BB962C8B-B14F-4D97-AF65-F5344CB8AC3E}">
        <p14:creationId xmlns:p14="http://schemas.microsoft.com/office/powerpoint/2010/main" val="3060564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8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8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919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40</a:t>
            </a:fld>
            <a:endParaRPr lang="en-US"/>
          </a:p>
        </p:txBody>
      </p:sp>
    </p:spTree>
    <p:extLst>
      <p:ext uri="{BB962C8B-B14F-4D97-AF65-F5344CB8AC3E}">
        <p14:creationId xmlns:p14="http://schemas.microsoft.com/office/powerpoint/2010/main" val="1552805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79375" y="739775"/>
            <a:ext cx="6577013" cy="3700463"/>
          </a:xfrm>
        </p:spPr>
      </p:sp>
      <p:sp>
        <p:nvSpPr>
          <p:cNvPr id="4" name="Pladsholder til diasnummer 3"/>
          <p:cNvSpPr>
            <a:spLocks noGrp="1"/>
          </p:cNvSpPr>
          <p:nvPr>
            <p:ph type="sldNum" sz="quarter" idx="10"/>
          </p:nvPr>
        </p:nvSpPr>
        <p:spPr/>
        <p:txBody>
          <a:bodyPr/>
          <a:lstStyle/>
          <a:p>
            <a:fld id="{17CC21C5-CE4E-4563-82C5-2CFE1F45F266}" type="slidenum">
              <a:rPr lang="da-DK" smtClean="0"/>
              <a:pPr/>
              <a:t>41</a:t>
            </a:fld>
            <a:endParaRPr lang="en-GB" dirty="0"/>
          </a:p>
        </p:txBody>
      </p:sp>
      <p:sp>
        <p:nvSpPr>
          <p:cNvPr id="5" name="Pladsholder til noter 4"/>
          <p:cNvSpPr>
            <a:spLocks noGrp="1"/>
          </p:cNvSpPr>
          <p:nvPr>
            <p:ph type="body" sz="quarter" idx="11"/>
          </p:nvPr>
        </p:nvSpPr>
        <p:spPr>
          <a:xfrm>
            <a:off x="595153" y="4704419"/>
            <a:ext cx="4761210" cy="4693691"/>
          </a:xfrm>
        </p:spPr>
        <p:txBody>
          <a:bodyPr>
            <a:noAutofit/>
          </a:bodyPr>
          <a:lstStyle/>
          <a:p>
            <a:pPr marL="139700" indent="0">
              <a:buNone/>
            </a:pPr>
            <a:endParaRPr lang="en-GB" sz="1100" dirty="0"/>
          </a:p>
        </p:txBody>
      </p:sp>
      <p:sp>
        <p:nvSpPr>
          <p:cNvPr id="3" name="Platshållare för datum 2"/>
          <p:cNvSpPr>
            <a:spLocks noGrp="1"/>
          </p:cNvSpPr>
          <p:nvPr>
            <p:ph type="dt" idx="12"/>
          </p:nvPr>
        </p:nvSpPr>
        <p:spPr/>
        <p:txBody>
          <a:bodyPr/>
          <a:lstStyle/>
          <a:p>
            <a:fld id="{7C937EED-6BBA-48A9-8A98-AB1B47CE5ADB}" type="datetime6">
              <a:rPr lang="sv-SE" smtClean="0"/>
              <a:t>maj 2022</a:t>
            </a:fld>
            <a:endParaRPr lang="en-GB"/>
          </a:p>
        </p:txBody>
      </p:sp>
    </p:spTree>
    <p:extLst>
      <p:ext uri="{BB962C8B-B14F-4D97-AF65-F5344CB8AC3E}">
        <p14:creationId xmlns:p14="http://schemas.microsoft.com/office/powerpoint/2010/main" val="4239082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712C7C1-CF36-4F8B-AE2E-CD4ECF7DE805}" type="slidenum">
              <a:rPr lang="en-US" smtClean="0"/>
              <a:pPr/>
              <a:t>42</a:t>
            </a:fld>
            <a:endParaRPr lang="en-US"/>
          </a:p>
        </p:txBody>
      </p:sp>
    </p:spTree>
    <p:extLst>
      <p:ext uri="{BB962C8B-B14F-4D97-AF65-F5344CB8AC3E}">
        <p14:creationId xmlns:p14="http://schemas.microsoft.com/office/powerpoint/2010/main" val="4163760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2031032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3381252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79375" y="739775"/>
            <a:ext cx="6577013" cy="3700463"/>
          </a:xfrm>
        </p:spPr>
      </p:sp>
      <p:sp>
        <p:nvSpPr>
          <p:cNvPr id="3" name="Platshållare för anteckningar 2"/>
          <p:cNvSpPr>
            <a:spLocks noGrp="1"/>
          </p:cNvSpPr>
          <p:nvPr>
            <p:ph type="body" idx="1"/>
          </p:nvPr>
        </p:nvSpPr>
        <p:spPr/>
        <p:txBody>
          <a:bodyPr/>
          <a:lstStyle/>
          <a:p>
            <a:pPr marL="146050" indent="0">
              <a:buNone/>
            </a:pPr>
            <a:r>
              <a:rPr lang="sv-SE" dirty="0">
                <a:solidFill>
                  <a:schemeClr val="bg1"/>
                </a:solidFill>
              </a:rPr>
              <a:t>Processkonsulten är ansvarig för att säkerställa konfidentialitet och professionell sekretess i teamanalysen,</a:t>
            </a:r>
          </a:p>
          <a:p>
            <a:pPr marL="146050" indent="0">
              <a:buNone/>
            </a:pPr>
            <a:r>
              <a:rPr lang="sv-SE" dirty="0">
                <a:solidFill>
                  <a:schemeClr val="bg1"/>
                </a:solidFill>
              </a:rPr>
              <a:t> att skapa förutsättningar för självreflektion i teamet.</a:t>
            </a:r>
          </a:p>
          <a:p>
            <a:pPr marL="146050" indent="0">
              <a:buNone/>
            </a:pPr>
            <a:r>
              <a:rPr lang="sv-SE" dirty="0">
                <a:solidFill>
                  <a:schemeClr val="bg1"/>
                </a:solidFill>
              </a:rPr>
              <a:t>Det finns inga rätt eller fel beteenden och det grafiska resultatet visar inget ”facit”.</a:t>
            </a:r>
          </a:p>
          <a:p>
            <a:endParaRPr lang="sv-SE" dirty="0"/>
          </a:p>
        </p:txBody>
      </p:sp>
    </p:spTree>
    <p:extLst>
      <p:ext uri="{BB962C8B-B14F-4D97-AF65-F5344CB8AC3E}">
        <p14:creationId xmlns:p14="http://schemas.microsoft.com/office/powerpoint/2010/main" val="86989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Tree>
    <p:extLst>
      <p:ext uri="{BB962C8B-B14F-4D97-AF65-F5344CB8AC3E}">
        <p14:creationId xmlns:p14="http://schemas.microsoft.com/office/powerpoint/2010/main" val="83383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f88252dc4_0_203: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f88252dc4_0_203: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14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f88252dc4_0_249: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f88252dc4_0_249: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68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f88252dc4_0_1097: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f88252dc4_0_1097: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853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Confidential</a:t>
            </a:r>
            <a:endParaRPr sz="600" b="1">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7" name="Bildobjekt 6">
            <a:extLst>
              <a:ext uri="{FF2B5EF4-FFF2-40B4-BE49-F238E27FC236}">
                <a16:creationId xmlns:a16="http://schemas.microsoft.com/office/drawing/2014/main" id="{54E004CF-3CDE-440C-9D01-0E30A8FAEE1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age 1line">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3967066" cy="895690"/>
          </a:xfrm>
          <a:prstGeom prst="rect">
            <a:avLst/>
          </a:prstGeom>
          <a:solidFill>
            <a:srgbClr val="EDEDED"/>
          </a:solidFill>
        </p:spPr>
        <p:txBody>
          <a:bodyPr vert="horz" wrap="none" lIns="180000" tIns="180000" rIns="180000" bIns="360000">
            <a:spAutoFit/>
          </a:bodyPr>
          <a:lstStyle>
            <a:lvl1pPr marL="0" indent="0">
              <a:buNone/>
              <a:defRPr sz="1980" b="1" cap="all">
                <a:solidFill>
                  <a:srgbClr val="3D4955"/>
                </a:solidFill>
                <a:latin typeface="Tw Cen MT"/>
                <a:cs typeface="Tw Cen MT"/>
              </a:defRPr>
            </a:lvl1pPr>
          </a:lstStyle>
          <a:p>
            <a:pPr lvl="0"/>
            <a:r>
              <a:rPr lang="da-DK"/>
              <a:t>Klik for at redigere i master</a:t>
            </a:r>
          </a:p>
        </p:txBody>
      </p:sp>
      <p:sp>
        <p:nvSpPr>
          <p:cNvPr id="5" name="Text Placeholder 13"/>
          <p:cNvSpPr>
            <a:spLocks noGrp="1"/>
          </p:cNvSpPr>
          <p:nvPr>
            <p:ph type="body" sz="quarter" idx="13"/>
          </p:nvPr>
        </p:nvSpPr>
        <p:spPr>
          <a:xfrm>
            <a:off x="311658" y="552753"/>
            <a:ext cx="360000" cy="162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72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Klik for at redigere i master</a:t>
            </a:r>
          </a:p>
        </p:txBody>
      </p:sp>
      <p:sp>
        <p:nvSpPr>
          <p:cNvPr id="6" name="Text Placeholder 3"/>
          <p:cNvSpPr>
            <a:spLocks noGrp="1"/>
          </p:cNvSpPr>
          <p:nvPr>
            <p:ph type="body" sz="quarter" idx="14"/>
          </p:nvPr>
        </p:nvSpPr>
        <p:spPr>
          <a:xfrm>
            <a:off x="395536" y="1015842"/>
            <a:ext cx="8280920" cy="3370421"/>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7" name="Bildobjekt 6">
            <a:extLst>
              <a:ext uri="{FF2B5EF4-FFF2-40B4-BE49-F238E27FC236}">
                <a16:creationId xmlns:a16="http://schemas.microsoft.com/office/drawing/2014/main" id="{BB710749-C038-4600-86C2-6A668CEE22B6}"/>
              </a:ext>
            </a:extLst>
          </p:cNvPr>
          <p:cNvPicPr>
            <a:picLocks noChangeAspect="1"/>
          </p:cNvPicPr>
          <p:nvPr userDrawn="1"/>
        </p:nvPicPr>
        <p:blipFill>
          <a:blip r:embed="rId2"/>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965966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478800" y="191692"/>
            <a:ext cx="8229600" cy="506015"/>
          </a:xfrm>
        </p:spPr>
        <p:txBody>
          <a:bodyPr/>
          <a:lstStyle/>
          <a:p>
            <a:r>
              <a:rPr lang="da-DK" dirty="0"/>
              <a:t>Klik for at redigere titeltypografi i masteren</a:t>
            </a:r>
          </a:p>
        </p:txBody>
      </p:sp>
      <p:sp>
        <p:nvSpPr>
          <p:cNvPr id="3" name="Pladsholder til indhold 2"/>
          <p:cNvSpPr>
            <a:spLocks noGrp="1"/>
          </p:cNvSpPr>
          <p:nvPr>
            <p:ph idx="1"/>
          </p:nvPr>
        </p:nvSpPr>
        <p:spPr>
          <a:xfrm>
            <a:off x="474663" y="1116807"/>
            <a:ext cx="8229600" cy="3394472"/>
          </a:xfrm>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10"/>
          </p:nvPr>
        </p:nvSpPr>
        <p:spPr>
          <a:xfrm>
            <a:off x="457200" y="4683919"/>
            <a:ext cx="2133600" cy="357188"/>
          </a:xfrm>
          <a:prstGeom prst="rect">
            <a:avLst/>
          </a:prstGeom>
        </p:spPr>
        <p:txBody>
          <a:bodyPr/>
          <a:lstStyle>
            <a:lvl1pPr fontAlgn="auto">
              <a:spcBef>
                <a:spcPts val="0"/>
              </a:spcBef>
              <a:spcAft>
                <a:spcPts val="0"/>
              </a:spcAft>
              <a:defRPr smtClean="0">
                <a:latin typeface="+mn-lt"/>
                <a:cs typeface="+mn-cs"/>
              </a:defRPr>
            </a:lvl1pPr>
          </a:lstStyle>
          <a:p>
            <a:pPr>
              <a:defRPr/>
            </a:pPr>
            <a:fld id="{D7A272FA-5A86-4175-B639-F57E45EA8603}" type="datetime1">
              <a:rPr lang="da-DK" smtClean="0"/>
              <a:pPr>
                <a:defRPr/>
              </a:pPr>
              <a:t>30-05-2022</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a:xfrm>
            <a:off x="6877050" y="4786313"/>
            <a:ext cx="2133600" cy="357188"/>
          </a:xfrm>
        </p:spPr>
        <p:txBody>
          <a:bodyPr/>
          <a:lstStyle>
            <a:lvl1pPr>
              <a:defRPr sz="825" smtClean="0">
                <a:solidFill>
                  <a:srgbClr val="4D4D4D"/>
                </a:solidFill>
              </a:defRPr>
            </a:lvl1pPr>
          </a:lstStyle>
          <a:p>
            <a:pPr>
              <a:defRPr/>
            </a:pPr>
            <a:fld id="{DB62369F-F116-46F7-BBBA-989261CC915C}" type="slidenum">
              <a:rPr lang="da-DK" smtClean="0"/>
              <a:pPr>
                <a:defRPr/>
              </a:pPr>
              <a:t>‹#›</a:t>
            </a:fld>
            <a:endParaRPr lang="da-DK"/>
          </a:p>
        </p:txBody>
      </p:sp>
      <p:pic>
        <p:nvPicPr>
          <p:cNvPr id="8" name="Bildobjekt 7">
            <a:extLst>
              <a:ext uri="{FF2B5EF4-FFF2-40B4-BE49-F238E27FC236}">
                <a16:creationId xmlns:a16="http://schemas.microsoft.com/office/drawing/2014/main" id="{E55D5DBC-EB7D-4022-A14E-497C7519DC8B}"/>
              </a:ext>
            </a:extLst>
          </p:cNvPr>
          <p:cNvPicPr>
            <a:picLocks noChangeAspect="1"/>
          </p:cNvPicPr>
          <p:nvPr userDrawn="1"/>
        </p:nvPicPr>
        <p:blipFill>
          <a:blip r:embed="rId2"/>
          <a:stretch>
            <a:fillRect/>
          </a:stretch>
        </p:blipFill>
        <p:spPr>
          <a:xfrm>
            <a:off x="7881741" y="4726190"/>
            <a:ext cx="1209524" cy="352381"/>
          </a:xfrm>
          <a:prstGeom prst="rect">
            <a:avLst/>
          </a:prstGeom>
        </p:spPr>
      </p:pic>
    </p:spTree>
    <p:extLst>
      <p:ext uri="{BB962C8B-B14F-4D97-AF65-F5344CB8AC3E}">
        <p14:creationId xmlns:p14="http://schemas.microsoft.com/office/powerpoint/2010/main" val="5542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385" y="141828"/>
            <a:ext cx="3836710" cy="4480920"/>
          </a:xfrm>
          <a:prstGeom prst="rect">
            <a:avLst/>
          </a:prstGeom>
        </p:spPr>
      </p:pic>
      <p:sp>
        <p:nvSpPr>
          <p:cNvPr id="4" name="Rectangle 3"/>
          <p:cNvSpPr/>
          <p:nvPr userDrawn="1"/>
        </p:nvSpPr>
        <p:spPr>
          <a:xfrm>
            <a:off x="160462" y="144658"/>
            <a:ext cx="3837600" cy="448092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60" dirty="0"/>
          </a:p>
        </p:txBody>
      </p:sp>
      <p:sp>
        <p:nvSpPr>
          <p:cNvPr id="5" name="TextBox 4"/>
          <p:cNvSpPr txBox="1"/>
          <p:nvPr userDrawn="1"/>
        </p:nvSpPr>
        <p:spPr>
          <a:xfrm>
            <a:off x="330888" y="4062316"/>
            <a:ext cx="1904689" cy="590931"/>
          </a:xfrm>
          <a:prstGeom prst="rect">
            <a:avLst/>
          </a:prstGeom>
          <a:noFill/>
        </p:spPr>
        <p:txBody>
          <a:bodyPr wrap="none" rtlCol="0">
            <a:spAutoFit/>
          </a:bodyPr>
          <a:lstStyle/>
          <a:p>
            <a:r>
              <a:rPr lang="en-US" sz="1080" b="1" dirty="0">
                <a:solidFill>
                  <a:schemeClr val="bg1"/>
                </a:solidFill>
                <a:latin typeface="Tw Cen MT"/>
                <a:cs typeface="Tw Cen MT"/>
              </a:rPr>
              <a:t>IDENTIFIERA</a:t>
            </a:r>
            <a:r>
              <a:rPr lang="en-US" sz="1080" b="1" baseline="0" dirty="0">
                <a:solidFill>
                  <a:schemeClr val="bg1"/>
                </a:solidFill>
                <a:latin typeface="Tw Cen MT"/>
                <a:cs typeface="Tw Cen MT"/>
              </a:rPr>
              <a:t> OMRÅDEN FÖR </a:t>
            </a:r>
            <a:br>
              <a:rPr lang="en-US" sz="1080" b="1" baseline="0" dirty="0">
                <a:solidFill>
                  <a:schemeClr val="bg1"/>
                </a:solidFill>
                <a:latin typeface="Tw Cen MT"/>
                <a:cs typeface="Tw Cen MT"/>
              </a:rPr>
            </a:br>
            <a:r>
              <a:rPr lang="en-US" sz="1080" b="1" baseline="0" dirty="0">
                <a:solidFill>
                  <a:schemeClr val="bg1"/>
                </a:solidFill>
                <a:latin typeface="Tw Cen MT"/>
                <a:cs typeface="Tw Cen MT"/>
              </a:rPr>
              <a:t>UTVECKLING OCH TRÄNING</a:t>
            </a:r>
          </a:p>
          <a:p>
            <a:endParaRPr lang="en-GB" sz="1080" b="1" dirty="0">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20218" y="361206"/>
            <a:ext cx="1209675" cy="634365"/>
          </a:xfrm>
          <a:prstGeom prst="rect">
            <a:avLst/>
          </a:prstGeom>
        </p:spPr>
      </p:pic>
      <p:pic>
        <p:nvPicPr>
          <p:cNvPr id="7" name="Picture 6"/>
          <p:cNvPicPr>
            <a:picLocks noChangeAspect="1"/>
          </p:cNvPicPr>
          <p:nvPr userDrawn="1"/>
        </p:nvPicPr>
        <p:blipFill>
          <a:blip r:embed="rId4"/>
          <a:stretch>
            <a:fillRect/>
          </a:stretch>
        </p:blipFill>
        <p:spPr>
          <a:xfrm>
            <a:off x="2843809" y="3608665"/>
            <a:ext cx="923925" cy="788670"/>
          </a:xfrm>
          <a:prstGeom prst="rect">
            <a:avLst/>
          </a:prstGeom>
        </p:spPr>
      </p:pic>
      <p:sp>
        <p:nvSpPr>
          <p:cNvPr id="9" name="Text Placeholder 3"/>
          <p:cNvSpPr>
            <a:spLocks noGrp="1"/>
          </p:cNvSpPr>
          <p:nvPr>
            <p:ph type="body" sz="quarter" idx="14"/>
          </p:nvPr>
        </p:nvSpPr>
        <p:spPr>
          <a:xfrm>
            <a:off x="4283968" y="433113"/>
            <a:ext cx="4392488" cy="3953239"/>
          </a:xfrm>
          <a:prstGeom prst="rect">
            <a:avLst/>
          </a:prstGeom>
        </p:spPr>
        <p:txBody>
          <a:bodyPr vert="horz"/>
          <a:lstStyle>
            <a:lvl1pPr marL="0" indent="0">
              <a:buNone/>
              <a:defRPr sz="1440">
                <a:latin typeface="Franklin Gothic Book"/>
                <a:cs typeface="Franklin Gothic Book"/>
              </a:defRPr>
            </a:lvl1pPr>
            <a:lvl2pPr>
              <a:defRPr sz="1440">
                <a:latin typeface="Franklin Gothic Book"/>
                <a:cs typeface="Franklin Gothic Book"/>
              </a:defRPr>
            </a:lvl2pPr>
            <a:lvl3pPr>
              <a:defRPr sz="1440">
                <a:latin typeface="Franklin Gothic Book"/>
                <a:cs typeface="Franklin Gothic Book"/>
              </a:defRPr>
            </a:lvl3pPr>
            <a:lvl4pPr>
              <a:defRPr sz="1440">
                <a:latin typeface="Franklin Gothic Book"/>
                <a:cs typeface="Franklin Gothic Book"/>
              </a:defRPr>
            </a:lvl4pPr>
            <a:lvl5pPr>
              <a:defRPr sz="1440">
                <a:latin typeface="Franklin Gothic Book"/>
                <a:cs typeface="Franklin Gothic Book"/>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dirty="0"/>
          </a:p>
        </p:txBody>
      </p:sp>
      <p:pic>
        <p:nvPicPr>
          <p:cNvPr id="8" name="Bildobjekt 7">
            <a:extLst>
              <a:ext uri="{FF2B5EF4-FFF2-40B4-BE49-F238E27FC236}">
                <a16:creationId xmlns:a16="http://schemas.microsoft.com/office/drawing/2014/main" id="{49995FEF-B7DB-45C4-8774-893556814F93}"/>
              </a:ext>
            </a:extLst>
          </p:cNvPr>
          <p:cNvPicPr>
            <a:picLocks noChangeAspect="1"/>
          </p:cNvPicPr>
          <p:nvPr userDrawn="1"/>
        </p:nvPicPr>
        <p:blipFill>
          <a:blip r:embed="rId5"/>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98747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C">
  <p:cSld name="TOC">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dirty="0" err="1">
                <a:solidFill>
                  <a:srgbClr val="FFFFFF"/>
                </a:solidFill>
                <a:latin typeface="Raleway"/>
                <a:ea typeface="Raleway"/>
                <a:cs typeface="Raleway"/>
                <a:sym typeface="Raleway"/>
              </a:rPr>
              <a:t>Konfidentiell</a:t>
            </a:r>
            <a:endParaRPr sz="600" b="1" dirty="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600" dirty="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dirty="0">
                <a:solidFill>
                  <a:srgbClr val="FFFFFF"/>
                </a:solidFill>
                <a:latin typeface="Raleway"/>
                <a:ea typeface="Raleway"/>
                <a:cs typeface="Raleway"/>
                <a:sym typeface="Raleway"/>
              </a:rPr>
              <a:t>Version 1.0</a:t>
            </a:r>
            <a:endParaRPr sz="600" b="1" dirty="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955324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355253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2">
  <p:cSld name="Section Header_alt2">
    <p:spTree>
      <p:nvGrpSpPr>
        <p:cNvPr id="1" name="Shape 64"/>
        <p:cNvGrpSpPr/>
        <p:nvPr/>
      </p:nvGrpSpPr>
      <p:grpSpPr>
        <a:xfrm>
          <a:off x="0" y="0"/>
          <a:ext cx="0" cy="0"/>
          <a:chOff x="0" y="0"/>
          <a:chExt cx="0" cy="0"/>
        </a:xfrm>
      </p:grpSpPr>
      <p:pic>
        <p:nvPicPr>
          <p:cNvPr id="65" name="Google Shape;65;p7" descr="shutterstock_31891705.jpg"/>
          <p:cNvPicPr preferRelativeResize="0"/>
          <p:nvPr userDrawn="1"/>
        </p:nvPicPr>
        <p:blipFill rotWithShape="1">
          <a:blip r:embed="rId2">
            <a:alphaModFix/>
          </a:blip>
          <a:srcRect t="11971" b="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pic>
        <p:nvPicPr>
          <p:cNvPr id="11" name="Bildobjekt 10">
            <a:extLst>
              <a:ext uri="{FF2B5EF4-FFF2-40B4-BE49-F238E27FC236}">
                <a16:creationId xmlns:a16="http://schemas.microsoft.com/office/drawing/2014/main" id="{7EDCB153-2199-4003-90A8-4C14BE440988}"/>
              </a:ext>
            </a:extLst>
          </p:cNvPr>
          <p:cNvPicPr>
            <a:picLocks noChangeAspect="1"/>
          </p:cNvPicPr>
          <p:nvPr userDrawn="1"/>
        </p:nvPicPr>
        <p:blipFill>
          <a:blip r:embed="rId4"/>
          <a:stretch>
            <a:fillRect/>
          </a:stretch>
        </p:blipFill>
        <p:spPr>
          <a:xfrm>
            <a:off x="7722810" y="4655433"/>
            <a:ext cx="1209524" cy="352381"/>
          </a:xfrm>
          <a:prstGeom prst="rect">
            <a:avLst/>
          </a:prstGeom>
        </p:spPr>
      </p:pic>
    </p:spTree>
    <p:extLst>
      <p:ext uri="{BB962C8B-B14F-4D97-AF65-F5344CB8AC3E}">
        <p14:creationId xmlns:p14="http://schemas.microsoft.com/office/powerpoint/2010/main" val="2465276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4113335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9">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298700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9876C72C-389F-4D3B-8D4C-13CFBF4BE8AC}"/>
              </a:ext>
            </a:extLst>
          </p:cNvPr>
          <p:cNvPicPr>
            <a:picLocks noChangeAspect="1"/>
          </p:cNvPicPr>
          <p:nvPr userDrawn="1"/>
        </p:nvPicPr>
        <p:blipFill>
          <a:blip r:embed="rId4"/>
          <a:stretch>
            <a:fillRect/>
          </a:stretch>
        </p:blipFill>
        <p:spPr>
          <a:xfrm>
            <a:off x="7881741" y="4726190"/>
            <a:ext cx="1209524" cy="35238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9F0C78AF-3F42-4142-8FD3-DACF3922BF43}"/>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3" name="Bildobjekt 12">
            <a:extLst>
              <a:ext uri="{FF2B5EF4-FFF2-40B4-BE49-F238E27FC236}">
                <a16:creationId xmlns:a16="http://schemas.microsoft.com/office/drawing/2014/main" id="{2B3559F5-356A-478D-BA95-B6E57867C322}"/>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B4DE7AF-1000-4EC9-B684-8605F35BA160}"/>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1" name="Bildobjekt 10">
            <a:extLst>
              <a:ext uri="{FF2B5EF4-FFF2-40B4-BE49-F238E27FC236}">
                <a16:creationId xmlns:a16="http://schemas.microsoft.com/office/drawing/2014/main" id="{7439F507-0267-467A-9AD1-F3025D951359}"/>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14" name="Bildobjekt 13">
            <a:extLst>
              <a:ext uri="{FF2B5EF4-FFF2-40B4-BE49-F238E27FC236}">
                <a16:creationId xmlns:a16="http://schemas.microsoft.com/office/drawing/2014/main" id="{F95E84A3-FDFF-42F9-80AE-1CF544ACDDEA}"/>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pic>
        <p:nvPicPr>
          <p:cNvPr id="8" name="Bildobjekt 7">
            <a:extLst>
              <a:ext uri="{FF2B5EF4-FFF2-40B4-BE49-F238E27FC236}">
                <a16:creationId xmlns:a16="http://schemas.microsoft.com/office/drawing/2014/main" id="{CF10A23A-AC3D-4342-90A9-1E6AF62CE60E}"/>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pic>
        <p:nvPicPr>
          <p:cNvPr id="12" name="Bildobjekt 11">
            <a:extLst>
              <a:ext uri="{FF2B5EF4-FFF2-40B4-BE49-F238E27FC236}">
                <a16:creationId xmlns:a16="http://schemas.microsoft.com/office/drawing/2014/main" id="{8F01383C-2DD8-4CD8-B08C-251DB43A8BFD}"/>
              </a:ext>
            </a:extLst>
          </p:cNvPr>
          <p:cNvPicPr>
            <a:picLocks noChangeAspect="1"/>
          </p:cNvPicPr>
          <p:nvPr userDrawn="1"/>
        </p:nvPicPr>
        <p:blipFill>
          <a:blip r:embed="rId3"/>
          <a:stretch>
            <a:fillRect/>
          </a:stretch>
        </p:blipFill>
        <p:spPr>
          <a:xfrm>
            <a:off x="7881741" y="4726190"/>
            <a:ext cx="1209524" cy="35238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pic>
        <p:nvPicPr>
          <p:cNvPr id="5" name="Bildobjekt 4">
            <a:extLst>
              <a:ext uri="{FF2B5EF4-FFF2-40B4-BE49-F238E27FC236}">
                <a16:creationId xmlns:a16="http://schemas.microsoft.com/office/drawing/2014/main" id="{225EE6FE-7439-4892-8F44-1A7BFCBF01FF}"/>
              </a:ext>
            </a:extLst>
          </p:cNvPr>
          <p:cNvPicPr>
            <a:picLocks noChangeAspect="1"/>
          </p:cNvPicPr>
          <p:nvPr userDrawn="1"/>
        </p:nvPicPr>
        <p:blipFill>
          <a:blip r:embed="rId20"/>
          <a:stretch>
            <a:fillRect/>
          </a:stretch>
        </p:blipFill>
        <p:spPr>
          <a:xfrm>
            <a:off x="7881741" y="4726190"/>
            <a:ext cx="1209524" cy="352381"/>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7" r:id="rId6"/>
    <p:sldLayoutId id="2147483658" r:id="rId7"/>
    <p:sldLayoutId id="2147483659" r:id="rId8"/>
    <p:sldLayoutId id="2147483660" r:id="rId9"/>
    <p:sldLayoutId id="2147483661" r:id="rId10"/>
    <p:sldLayoutId id="2147483666" r:id="rId11"/>
    <p:sldLayoutId id="2147483667" r:id="rId12"/>
    <p:sldLayoutId id="2147483670" r:id="rId13"/>
    <p:sldLayoutId id="2147483671" r:id="rId14"/>
    <p:sldLayoutId id="2147483672" r:id="rId15"/>
    <p:sldLayoutId id="2147483673" r:id="rId16"/>
    <p:sldLayoutId id="2147483674"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9xrCiDYF-vQ?t=16"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hyperlink" Target="https://youtu.be/MYAJunzk-i8?t=34" TargetMode="External"/><Relationship Id="rId5" Type="http://schemas.openxmlformats.org/officeDocument/2006/relationships/hyperlink" Target="https://youtu.be/PwChVUip46c?list=PL1P8TNF1kvzVdB897wuSYTLAeXbXu7i_v&amp;t=13" TargetMode="External"/><Relationship Id="rId4" Type="http://schemas.openxmlformats.org/officeDocument/2006/relationships/hyperlink" Target="https://youtu.be/u-x7HUuDdC0?t=2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729449" y="1322450"/>
            <a:ext cx="5842089"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dirty="0">
                <a:solidFill>
                  <a:srgbClr val="000000"/>
                </a:solidFill>
              </a:rPr>
              <a:t>team X</a:t>
            </a:r>
            <a:endParaRPr dirty="0"/>
          </a:p>
        </p:txBody>
      </p:sp>
      <p:sp>
        <p:nvSpPr>
          <p:cNvPr id="177" name="Google Shape;177;p18"/>
          <p:cNvSpPr txBox="1">
            <a:spLocks noGrp="1"/>
          </p:cNvSpPr>
          <p:nvPr>
            <p:ph type="subTitle" idx="1"/>
          </p:nvPr>
        </p:nvSpPr>
        <p:spPr>
          <a:xfrm>
            <a:off x="729449" y="2190657"/>
            <a:ext cx="48909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dirty="0"/>
              <a:t>EASI </a:t>
            </a:r>
            <a:r>
              <a:rPr lang="en-GB" sz="1400" b="1" dirty="0" err="1"/>
              <a:t>teamanalys</a:t>
            </a:r>
            <a:endParaRPr sz="1400" b="1" dirty="0"/>
          </a:p>
        </p:txBody>
      </p:sp>
      <p:pic>
        <p:nvPicPr>
          <p:cNvPr id="4" name="Bildobjekt 3">
            <a:extLst>
              <a:ext uri="{FF2B5EF4-FFF2-40B4-BE49-F238E27FC236}">
                <a16:creationId xmlns:a16="http://schemas.microsoft.com/office/drawing/2014/main" id="{EB4DC359-3CBB-446A-8C3B-0A39E40AA926}"/>
              </a:ext>
            </a:extLst>
          </p:cNvPr>
          <p:cNvPicPr>
            <a:picLocks noChangeAspect="1"/>
          </p:cNvPicPr>
          <p:nvPr/>
        </p:nvPicPr>
        <p:blipFill>
          <a:blip r:embed="rId3"/>
          <a:stretch>
            <a:fillRect/>
          </a:stretch>
        </p:blipFill>
        <p:spPr>
          <a:xfrm>
            <a:off x="7556258" y="4485616"/>
            <a:ext cx="1209524" cy="3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dirty="0"/>
              <a:t>EASI ger kunskap om</a:t>
            </a:r>
            <a:endParaRPr dirty="0"/>
          </a:p>
        </p:txBody>
      </p:sp>
      <p:pic>
        <p:nvPicPr>
          <p:cNvPr id="12" name="Google Shape;242;p25">
            <a:extLst>
              <a:ext uri="{FF2B5EF4-FFF2-40B4-BE49-F238E27FC236}">
                <a16:creationId xmlns:a16="http://schemas.microsoft.com/office/drawing/2014/main" id="{F8F37191-7890-4679-A975-74E3A56E126E}"/>
              </a:ext>
            </a:extLst>
          </p:cNvPr>
          <p:cNvPicPr preferRelativeResize="0"/>
          <p:nvPr/>
        </p:nvPicPr>
        <p:blipFill>
          <a:blip r:embed="rId3"/>
          <a:srcRect/>
          <a:stretch/>
        </p:blipFill>
        <p:spPr>
          <a:xfrm>
            <a:off x="4636901" y="1252635"/>
            <a:ext cx="4503622" cy="3087340"/>
          </a:xfrm>
          <a:prstGeom prst="rect">
            <a:avLst/>
          </a:prstGeom>
          <a:noFill/>
          <a:ln>
            <a:noFill/>
          </a:ln>
        </p:spPr>
      </p:pic>
      <p:sp>
        <p:nvSpPr>
          <p:cNvPr id="10" name="Google Shape;543;p28">
            <a:extLst>
              <a:ext uri="{FF2B5EF4-FFF2-40B4-BE49-F238E27FC236}">
                <a16:creationId xmlns:a16="http://schemas.microsoft.com/office/drawing/2014/main" id="{E2CB427D-C509-4EF3-9BFB-4921F3817163}"/>
              </a:ext>
            </a:extLst>
          </p:cNvPr>
          <p:cNvSpPr txBox="1"/>
          <p:nvPr/>
        </p:nvSpPr>
        <p:spPr>
          <a:xfrm>
            <a:off x="752762" y="222187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01    |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typiska beteenden</a:t>
            </a:r>
            <a:endParaRPr lang="sv-SE" sz="1100" dirty="0">
              <a:latin typeface="Lato" panose="020F0502020204030203" pitchFamily="34" charset="0"/>
            </a:endParaRPr>
          </a:p>
          <a:p>
            <a:pPr marL="0" lvl="0" indent="0" algn="l" rtl="0">
              <a:lnSpc>
                <a:spcPct val="115000"/>
              </a:lnSpc>
              <a:spcBef>
                <a:spcPts val="0"/>
              </a:spcBef>
              <a:spcAft>
                <a:spcPts val="1600"/>
              </a:spcAft>
              <a:buNone/>
            </a:pPr>
            <a:endParaRPr sz="1800" dirty="0"/>
          </a:p>
        </p:txBody>
      </p:sp>
      <p:sp>
        <p:nvSpPr>
          <p:cNvPr id="11" name="Google Shape;544;p28">
            <a:extLst>
              <a:ext uri="{FF2B5EF4-FFF2-40B4-BE49-F238E27FC236}">
                <a16:creationId xmlns:a16="http://schemas.microsoft.com/office/drawing/2014/main" id="{293ADF20-DB12-4A8A-A20B-247EDF6F2E89}"/>
              </a:ext>
            </a:extLst>
          </p:cNvPr>
          <p:cNvSpPr txBox="1"/>
          <p:nvPr/>
        </p:nvSpPr>
        <p:spPr>
          <a:xfrm>
            <a:off x="752762" y="248317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02    |</a:t>
            </a:r>
            <a:r>
              <a:rPr lang="en-GB" sz="1100" b="1" dirty="0">
                <a:solidFill>
                  <a:srgbClr val="CCCCCC"/>
                </a:solidFill>
                <a:latin typeface="Lato"/>
                <a:ea typeface="Lato"/>
                <a:cs typeface="Lato"/>
                <a:sym typeface="Lato"/>
              </a:rPr>
              <a:t> </a:t>
            </a:r>
            <a:r>
              <a:rPr lang="en-GB" sz="1100" dirty="0">
                <a:solidFill>
                  <a:srgbClr val="53C6A1"/>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styrkor och fallgropar</a:t>
            </a:r>
            <a:endParaRPr lang="sv-SE" sz="1100" dirty="0">
              <a:latin typeface="Lato" panose="020F0502020204030203" pitchFamily="34" charset="0"/>
            </a:endParaRPr>
          </a:p>
          <a:p>
            <a:pPr marL="0" lvl="0" indent="0" algn="l" rtl="0">
              <a:lnSpc>
                <a:spcPct val="115000"/>
              </a:lnSpc>
              <a:spcBef>
                <a:spcPts val="0"/>
              </a:spcBef>
              <a:spcAft>
                <a:spcPts val="1600"/>
              </a:spcAft>
              <a:buNone/>
            </a:pPr>
            <a:endParaRPr sz="1800" dirty="0"/>
          </a:p>
        </p:txBody>
      </p:sp>
      <p:sp>
        <p:nvSpPr>
          <p:cNvPr id="13" name="Google Shape;545;p28">
            <a:extLst>
              <a:ext uri="{FF2B5EF4-FFF2-40B4-BE49-F238E27FC236}">
                <a16:creationId xmlns:a16="http://schemas.microsoft.com/office/drawing/2014/main" id="{6CE907EF-DBD9-4DEE-B701-80CDA3513943}"/>
              </a:ext>
            </a:extLst>
          </p:cNvPr>
          <p:cNvSpPr txBox="1"/>
          <p:nvPr/>
        </p:nvSpPr>
        <p:spPr>
          <a:xfrm>
            <a:off x="752762" y="274447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03    |</a:t>
            </a:r>
            <a:r>
              <a:rPr lang="en-GB" sz="1100" b="1" dirty="0">
                <a:solidFill>
                  <a:srgbClr val="CCCCCC"/>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kommunikation och kommunikationsstil</a:t>
            </a:r>
            <a:endParaRPr lang="sv-SE" sz="1100" dirty="0">
              <a:latin typeface="Lato" panose="020F0502020204030203" pitchFamily="34" charset="0"/>
            </a:endParaRPr>
          </a:p>
          <a:p>
            <a:pPr marL="0" lvl="0" indent="0" algn="l" rtl="0">
              <a:lnSpc>
                <a:spcPct val="115000"/>
              </a:lnSpc>
              <a:spcBef>
                <a:spcPts val="0"/>
              </a:spcBef>
              <a:spcAft>
                <a:spcPts val="1600"/>
              </a:spcAft>
              <a:buNone/>
            </a:pPr>
            <a:endParaRPr sz="1800" dirty="0"/>
          </a:p>
        </p:txBody>
      </p:sp>
      <p:sp>
        <p:nvSpPr>
          <p:cNvPr id="14" name="Google Shape;546;p28">
            <a:extLst>
              <a:ext uri="{FF2B5EF4-FFF2-40B4-BE49-F238E27FC236}">
                <a16:creationId xmlns:a16="http://schemas.microsoft.com/office/drawing/2014/main" id="{E62D4201-089F-404C-BC6E-1F9CCAE53F76}"/>
              </a:ext>
            </a:extLst>
          </p:cNvPr>
          <p:cNvSpPr txBox="1"/>
          <p:nvPr/>
        </p:nvSpPr>
        <p:spPr>
          <a:xfrm>
            <a:off x="752762" y="300577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04    |</a:t>
            </a:r>
            <a:r>
              <a:rPr lang="en-GB" sz="1100" b="1" dirty="0">
                <a:solidFill>
                  <a:srgbClr val="000000"/>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motivation</a:t>
            </a:r>
            <a:endParaRPr lang="sv-SE" sz="1100" dirty="0">
              <a:latin typeface="Lato" panose="020F0502020204030203" pitchFamily="34" charset="0"/>
            </a:endParaRPr>
          </a:p>
          <a:p>
            <a:pPr marL="0" lvl="0" indent="0" algn="l" rtl="0">
              <a:lnSpc>
                <a:spcPct val="115000"/>
              </a:lnSpc>
              <a:spcBef>
                <a:spcPts val="0"/>
              </a:spcBef>
              <a:spcAft>
                <a:spcPts val="1600"/>
              </a:spcAft>
              <a:buNone/>
            </a:pPr>
            <a:endParaRPr sz="1100" dirty="0">
              <a:solidFill>
                <a:srgbClr val="000000"/>
              </a:solidFill>
              <a:latin typeface="Lato"/>
              <a:ea typeface="Lato"/>
              <a:cs typeface="Lato"/>
              <a:sym typeface="Lato"/>
            </a:endParaRPr>
          </a:p>
        </p:txBody>
      </p:sp>
      <p:sp>
        <p:nvSpPr>
          <p:cNvPr id="15" name="Google Shape;547;p28">
            <a:extLst>
              <a:ext uri="{FF2B5EF4-FFF2-40B4-BE49-F238E27FC236}">
                <a16:creationId xmlns:a16="http://schemas.microsoft.com/office/drawing/2014/main" id="{C891DA04-69BF-43C8-9400-0C3E0D648532}"/>
              </a:ext>
            </a:extLst>
          </p:cNvPr>
          <p:cNvSpPr txBox="1"/>
          <p:nvPr/>
        </p:nvSpPr>
        <p:spPr>
          <a:xfrm>
            <a:off x="752762" y="3267074"/>
            <a:ext cx="5057255"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05    | </a:t>
            </a:r>
            <a:r>
              <a:rPr lang="en-GB" sz="1100" dirty="0">
                <a:solidFill>
                  <a:srgbClr val="53C6A1"/>
                </a:solidFill>
                <a:latin typeface="Lato"/>
                <a:ea typeface="Lato"/>
                <a:cs typeface="Lato"/>
                <a:sym typeface="Lato"/>
              </a:rPr>
              <a:t>   </a:t>
            </a:r>
            <a:r>
              <a:rPr lang="sv-SE" sz="1100" dirty="0">
                <a:latin typeface="Lato" panose="020F0502020204030203" pitchFamily="34" charset="0"/>
                <a:sym typeface="Lato"/>
              </a:rPr>
              <a:t>utvecklingsmöjligheter</a:t>
            </a:r>
            <a:endParaRPr lang="sv-SE" sz="1100" dirty="0">
              <a:latin typeface="Lato" panose="020F0502020204030203" pitchFamily="34" charset="0"/>
            </a:endParaRPr>
          </a:p>
        </p:txBody>
      </p:sp>
    </p:spTree>
    <p:extLst>
      <p:ext uri="{BB962C8B-B14F-4D97-AF65-F5344CB8AC3E}">
        <p14:creationId xmlns:p14="http://schemas.microsoft.com/office/powerpoint/2010/main" val="2079634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Google Shape;556;p29"/>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000" dirty="0" err="1">
                <a:solidFill>
                  <a:srgbClr val="FFFFFF"/>
                </a:solidFill>
              </a:rPr>
              <a:t>kommunikation</a:t>
            </a:r>
            <a:r>
              <a:rPr lang="en-GB" sz="3000" dirty="0">
                <a:solidFill>
                  <a:srgbClr val="FFFFFF"/>
                </a:solidFill>
              </a:rPr>
              <a:t>.</a:t>
            </a:r>
            <a:endParaRPr sz="3000" dirty="0">
              <a:solidFill>
                <a:srgbClr val="FFFFFF"/>
              </a:solidFill>
            </a:endParaRPr>
          </a:p>
        </p:txBody>
      </p:sp>
    </p:spTree>
    <p:extLst>
      <p:ext uri="{BB962C8B-B14F-4D97-AF65-F5344CB8AC3E}">
        <p14:creationId xmlns:p14="http://schemas.microsoft.com/office/powerpoint/2010/main" val="21403557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3" name="Google Shape;563;p30"/>
          <p:cNvSpPr txBox="1"/>
          <p:nvPr/>
        </p:nvSpPr>
        <p:spPr>
          <a:xfrm>
            <a:off x="784430" y="2215738"/>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C00000"/>
                </a:solidFill>
                <a:latin typeface="Lato"/>
                <a:ea typeface="Lato"/>
                <a:cs typeface="Lato"/>
                <a:sym typeface="Lato"/>
              </a:rPr>
              <a:t>E </a:t>
            </a:r>
            <a:endParaRPr sz="3000" b="1" dirty="0">
              <a:solidFill>
                <a:srgbClr val="C00000"/>
              </a:solidFill>
              <a:latin typeface="Raleway"/>
              <a:ea typeface="Raleway"/>
              <a:cs typeface="Raleway"/>
              <a:sym typeface="Raleway"/>
            </a:endParaRPr>
          </a:p>
        </p:txBody>
      </p:sp>
      <p:grpSp>
        <p:nvGrpSpPr>
          <p:cNvPr id="564" name="Google Shape;564;p30"/>
          <p:cNvGrpSpPr/>
          <p:nvPr/>
        </p:nvGrpSpPr>
        <p:grpSpPr>
          <a:xfrm>
            <a:off x="811308" y="3059058"/>
            <a:ext cx="1642277" cy="1363752"/>
            <a:chOff x="830400" y="3274596"/>
            <a:chExt cx="2501700" cy="1363752"/>
          </a:xfrm>
        </p:grpSpPr>
        <p:sp>
          <p:nvSpPr>
            <p:cNvPr id="565" name="Google Shape;565;p30"/>
            <p:cNvSpPr/>
            <p:nvPr/>
          </p:nvSpPr>
          <p:spPr>
            <a:xfrm>
              <a:off x="830400" y="3370548"/>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0"/>
          <p:cNvSpPr txBox="1">
            <a:spLocks noGrp="1"/>
          </p:cNvSpPr>
          <p:nvPr>
            <p:ph type="title"/>
          </p:nvPr>
        </p:nvSpPr>
        <p:spPr>
          <a:xfrm>
            <a:off x="1147147" y="3360005"/>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v-SE" sz="1000" dirty="0"/>
              <a:t>entusiasten</a:t>
            </a:r>
          </a:p>
        </p:txBody>
      </p:sp>
      <p:sp>
        <p:nvSpPr>
          <p:cNvPr id="568" name="Google Shape;568;p30"/>
          <p:cNvSpPr txBox="1">
            <a:spLocks noGrp="1"/>
          </p:cNvSpPr>
          <p:nvPr>
            <p:ph type="body" idx="4294967295"/>
          </p:nvPr>
        </p:nvSpPr>
        <p:spPr>
          <a:xfrm>
            <a:off x="1147147" y="3790182"/>
            <a:ext cx="2238300" cy="649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sv-SE" sz="800"/>
              <a:t>Ny inspiration!</a:t>
            </a:r>
          </a:p>
        </p:txBody>
      </p:sp>
      <p:sp>
        <p:nvSpPr>
          <p:cNvPr id="570" name="Google Shape;570;p30"/>
          <p:cNvSpPr txBox="1"/>
          <p:nvPr/>
        </p:nvSpPr>
        <p:spPr>
          <a:xfrm>
            <a:off x="2744372" y="3437397"/>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FFC000"/>
                </a:solidFill>
                <a:latin typeface="Lato"/>
                <a:ea typeface="Lato"/>
                <a:cs typeface="Lato"/>
                <a:sym typeface="Lato"/>
              </a:rPr>
              <a:t>I </a:t>
            </a:r>
            <a:endParaRPr sz="3000" b="1" dirty="0">
              <a:solidFill>
                <a:srgbClr val="FFC000"/>
              </a:solidFill>
              <a:latin typeface="Raleway"/>
              <a:ea typeface="Raleway"/>
              <a:cs typeface="Raleway"/>
              <a:sym typeface="Raleway"/>
            </a:endParaRPr>
          </a:p>
        </p:txBody>
      </p:sp>
      <p:grpSp>
        <p:nvGrpSpPr>
          <p:cNvPr id="571" name="Google Shape;571;p30"/>
          <p:cNvGrpSpPr/>
          <p:nvPr/>
        </p:nvGrpSpPr>
        <p:grpSpPr>
          <a:xfrm rot="10800000" flipH="1">
            <a:off x="2724622" y="1899066"/>
            <a:ext cx="1646333" cy="1353953"/>
            <a:chOff x="830400" y="3274596"/>
            <a:chExt cx="2501700" cy="1353953"/>
          </a:xfrm>
        </p:grpSpPr>
        <p:sp>
          <p:nvSpPr>
            <p:cNvPr id="572" name="Google Shape;572;p30"/>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30"/>
          <p:cNvSpPr txBox="1">
            <a:spLocks noGrp="1"/>
          </p:cNvSpPr>
          <p:nvPr>
            <p:ph type="title"/>
          </p:nvPr>
        </p:nvSpPr>
        <p:spPr>
          <a:xfrm>
            <a:off x="2910443" y="2061532"/>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v-SE" sz="1000"/>
              <a:t>implementeraren</a:t>
            </a:r>
          </a:p>
        </p:txBody>
      </p:sp>
      <p:sp>
        <p:nvSpPr>
          <p:cNvPr id="575" name="Google Shape;575;p30"/>
          <p:cNvSpPr txBox="1">
            <a:spLocks noGrp="1"/>
          </p:cNvSpPr>
          <p:nvPr>
            <p:ph type="body" idx="4294967295"/>
          </p:nvPr>
        </p:nvSpPr>
        <p:spPr>
          <a:xfrm>
            <a:off x="2910443" y="2491709"/>
            <a:ext cx="2238300" cy="649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sv-SE" sz="800"/>
              <a:t>Nya mål!</a:t>
            </a:r>
          </a:p>
        </p:txBody>
      </p:sp>
      <p:sp>
        <p:nvSpPr>
          <p:cNvPr id="577" name="Google Shape;577;p30"/>
          <p:cNvSpPr txBox="1"/>
          <p:nvPr/>
        </p:nvSpPr>
        <p:spPr>
          <a:xfrm>
            <a:off x="4603982" y="2186332"/>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0070C0"/>
                </a:solidFill>
                <a:latin typeface="Lato"/>
                <a:ea typeface="Lato"/>
                <a:cs typeface="Lato"/>
                <a:sym typeface="Lato"/>
              </a:rPr>
              <a:t>A </a:t>
            </a:r>
            <a:endParaRPr sz="3000" b="1" dirty="0">
              <a:solidFill>
                <a:srgbClr val="0070C0"/>
              </a:solidFill>
              <a:latin typeface="Raleway"/>
              <a:ea typeface="Raleway"/>
              <a:cs typeface="Raleway"/>
              <a:sym typeface="Raleway"/>
            </a:endParaRPr>
          </a:p>
        </p:txBody>
      </p:sp>
      <p:grpSp>
        <p:nvGrpSpPr>
          <p:cNvPr id="578" name="Google Shape;578;p30"/>
          <p:cNvGrpSpPr/>
          <p:nvPr/>
        </p:nvGrpSpPr>
        <p:grpSpPr>
          <a:xfrm>
            <a:off x="4663400" y="3075130"/>
            <a:ext cx="1626670" cy="1353953"/>
            <a:chOff x="830400" y="3274596"/>
            <a:chExt cx="2501700" cy="1353953"/>
          </a:xfrm>
        </p:grpSpPr>
        <p:sp>
          <p:nvSpPr>
            <p:cNvPr id="579" name="Google Shape;579;p30"/>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0"/>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1" name="Google Shape;581;p30"/>
          <p:cNvSpPr txBox="1">
            <a:spLocks noGrp="1"/>
          </p:cNvSpPr>
          <p:nvPr>
            <p:ph type="title"/>
          </p:nvPr>
        </p:nvSpPr>
        <p:spPr>
          <a:xfrm>
            <a:off x="5040412" y="3326298"/>
            <a:ext cx="2238300" cy="43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v-SE" sz="1000" dirty="0"/>
              <a:t>analytikern</a:t>
            </a:r>
          </a:p>
        </p:txBody>
      </p:sp>
      <p:sp>
        <p:nvSpPr>
          <p:cNvPr id="582" name="Google Shape;582;p30"/>
          <p:cNvSpPr txBox="1">
            <a:spLocks noGrp="1"/>
          </p:cNvSpPr>
          <p:nvPr>
            <p:ph type="body" idx="4294967295"/>
          </p:nvPr>
        </p:nvSpPr>
        <p:spPr>
          <a:xfrm>
            <a:off x="5040412" y="3756475"/>
            <a:ext cx="2238300" cy="649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sv-SE" sz="800" dirty="0"/>
              <a:t>Ny kunskap!</a:t>
            </a:r>
          </a:p>
        </p:txBody>
      </p:sp>
      <p:grpSp>
        <p:nvGrpSpPr>
          <p:cNvPr id="29" name="Google Shape;571;p30">
            <a:extLst>
              <a:ext uri="{FF2B5EF4-FFF2-40B4-BE49-F238E27FC236}">
                <a16:creationId xmlns:a16="http://schemas.microsoft.com/office/drawing/2014/main" id="{D86AB573-05EC-412A-8D9E-05853E9AA72D}"/>
              </a:ext>
            </a:extLst>
          </p:cNvPr>
          <p:cNvGrpSpPr/>
          <p:nvPr/>
        </p:nvGrpSpPr>
        <p:grpSpPr>
          <a:xfrm rot="10800000" flipH="1">
            <a:off x="6564899" y="1894702"/>
            <a:ext cx="1646333" cy="1353953"/>
            <a:chOff x="830400" y="3274596"/>
            <a:chExt cx="2501700" cy="1353953"/>
          </a:xfrm>
        </p:grpSpPr>
        <p:sp>
          <p:nvSpPr>
            <p:cNvPr id="30" name="Google Shape;572;p30">
              <a:extLst>
                <a:ext uri="{FF2B5EF4-FFF2-40B4-BE49-F238E27FC236}">
                  <a16:creationId xmlns:a16="http://schemas.microsoft.com/office/drawing/2014/main" id="{88F06A04-3B25-49B9-843A-2ADE42077FB0}"/>
                </a:ext>
              </a:extLst>
            </p:cNvPr>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3;p30">
              <a:extLst>
                <a:ext uri="{FF2B5EF4-FFF2-40B4-BE49-F238E27FC236}">
                  <a16:creationId xmlns:a16="http://schemas.microsoft.com/office/drawing/2014/main" id="{8EF1D890-779D-4934-9FCA-89DB43F9FAB7}"/>
                </a:ext>
              </a:extLst>
            </p:cNvPr>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581;p30">
            <a:extLst>
              <a:ext uri="{FF2B5EF4-FFF2-40B4-BE49-F238E27FC236}">
                <a16:creationId xmlns:a16="http://schemas.microsoft.com/office/drawing/2014/main" id="{D876DD91-DDC9-4F01-B209-EF8F32D02FDB}"/>
              </a:ext>
            </a:extLst>
          </p:cNvPr>
          <p:cNvSpPr txBox="1">
            <a:spLocks/>
          </p:cNvSpPr>
          <p:nvPr/>
        </p:nvSpPr>
        <p:spPr>
          <a:xfrm>
            <a:off x="6957696" y="2067205"/>
            <a:ext cx="1169461" cy="430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600"/>
              <a:buFont typeface="Raleway"/>
              <a:buNone/>
              <a:defRPr sz="2600" b="1" i="0" u="none" strike="noStrike" cap="none">
                <a:solidFill>
                  <a:schemeClr val="dk2"/>
                </a:solidFill>
                <a:latin typeface="Raleway"/>
                <a:ea typeface="Raleway"/>
                <a:cs typeface="Raleway"/>
                <a:sym typeface="Raleway"/>
              </a:defRPr>
            </a:lvl9pPr>
          </a:lstStyle>
          <a:p>
            <a:r>
              <a:rPr lang="sv-SE" sz="1000" dirty="0"/>
              <a:t>supportern</a:t>
            </a:r>
          </a:p>
        </p:txBody>
      </p:sp>
      <p:sp>
        <p:nvSpPr>
          <p:cNvPr id="33" name="Google Shape;582;p30">
            <a:extLst>
              <a:ext uri="{FF2B5EF4-FFF2-40B4-BE49-F238E27FC236}">
                <a16:creationId xmlns:a16="http://schemas.microsoft.com/office/drawing/2014/main" id="{11B68358-DDD4-40E4-90B7-1B2968BC50E9}"/>
              </a:ext>
            </a:extLst>
          </p:cNvPr>
          <p:cNvSpPr txBox="1">
            <a:spLocks/>
          </p:cNvSpPr>
          <p:nvPr/>
        </p:nvSpPr>
        <p:spPr>
          <a:xfrm>
            <a:off x="6957696" y="2497382"/>
            <a:ext cx="1169461" cy="649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0" indent="0">
              <a:spcAft>
                <a:spcPts val="1600"/>
              </a:spcAft>
              <a:buFont typeface="Lato"/>
              <a:buNone/>
            </a:pPr>
            <a:r>
              <a:rPr lang="sv-SE" sz="800" dirty="0"/>
              <a:t>Nytt nätverk!</a:t>
            </a:r>
          </a:p>
        </p:txBody>
      </p:sp>
      <p:sp>
        <p:nvSpPr>
          <p:cNvPr id="36" name="Google Shape;577;p30">
            <a:extLst>
              <a:ext uri="{FF2B5EF4-FFF2-40B4-BE49-F238E27FC236}">
                <a16:creationId xmlns:a16="http://schemas.microsoft.com/office/drawing/2014/main" id="{3009F00B-BA65-4DA8-A6E6-E94A02B4BE38}"/>
              </a:ext>
            </a:extLst>
          </p:cNvPr>
          <p:cNvSpPr txBox="1"/>
          <p:nvPr/>
        </p:nvSpPr>
        <p:spPr>
          <a:xfrm>
            <a:off x="6763793" y="3435885"/>
            <a:ext cx="586500" cy="94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600"/>
              </a:spcAft>
              <a:buNone/>
            </a:pPr>
            <a:r>
              <a:rPr lang="en-GB" sz="3000" b="1" dirty="0">
                <a:solidFill>
                  <a:srgbClr val="00B050"/>
                </a:solidFill>
                <a:latin typeface="Lato"/>
                <a:ea typeface="Lato"/>
                <a:cs typeface="Lato"/>
                <a:sym typeface="Lato"/>
              </a:rPr>
              <a:t>S </a:t>
            </a:r>
            <a:endParaRPr sz="3000" b="1" dirty="0">
              <a:solidFill>
                <a:srgbClr val="00B050"/>
              </a:solidFill>
              <a:latin typeface="Raleway"/>
              <a:ea typeface="Raleway"/>
              <a:cs typeface="Raleway"/>
              <a:sym typeface="Raleway"/>
            </a:endParaRPr>
          </a:p>
        </p:txBody>
      </p:sp>
      <p:sp>
        <p:nvSpPr>
          <p:cNvPr id="3" name="Rubrik 2">
            <a:extLst>
              <a:ext uri="{FF2B5EF4-FFF2-40B4-BE49-F238E27FC236}">
                <a16:creationId xmlns:a16="http://schemas.microsoft.com/office/drawing/2014/main" id="{C3F1CADA-878C-4BEE-80ED-5462A7319B36}"/>
              </a:ext>
            </a:extLst>
          </p:cNvPr>
          <p:cNvSpPr>
            <a:spLocks noGrp="1"/>
          </p:cNvSpPr>
          <p:nvPr>
            <p:ph type="title"/>
          </p:nvPr>
        </p:nvSpPr>
        <p:spPr/>
        <p:txBody>
          <a:bodyPr/>
          <a:lstStyle/>
          <a:p>
            <a:r>
              <a:rPr lang="sv-SE" dirty="0"/>
              <a:t>Associationer till ’utbildning’</a:t>
            </a:r>
          </a:p>
        </p:txBody>
      </p:sp>
      <p:pic>
        <p:nvPicPr>
          <p:cNvPr id="34" name="Billede 33" descr="Enthusiast_top.jpg">
            <a:extLst>
              <a:ext uri="{FF2B5EF4-FFF2-40B4-BE49-F238E27FC236}">
                <a16:creationId xmlns:a16="http://schemas.microsoft.com/office/drawing/2014/main" id="{F00D70BF-34F8-4A90-9EEA-FCC5D43F99B3}"/>
              </a:ext>
            </a:extLst>
          </p:cNvPr>
          <p:cNvPicPr>
            <a:picLocks noChangeAspect="1"/>
          </p:cNvPicPr>
          <p:nvPr/>
        </p:nvPicPr>
        <p:blipFill>
          <a:blip r:embed="rId3" cstate="print"/>
          <a:stretch>
            <a:fillRect/>
          </a:stretch>
        </p:blipFill>
        <p:spPr>
          <a:xfrm>
            <a:off x="1215722" y="2046380"/>
            <a:ext cx="1152270" cy="890658"/>
          </a:xfrm>
          <a:prstGeom prst="rect">
            <a:avLst/>
          </a:prstGeom>
          <a:ln>
            <a:noFill/>
          </a:ln>
          <a:effectLst>
            <a:softEdge rad="112500"/>
          </a:effectLst>
        </p:spPr>
      </p:pic>
      <p:pic>
        <p:nvPicPr>
          <p:cNvPr id="35" name="Billede 35" descr="Analyst_hair_white back.jpg">
            <a:extLst>
              <a:ext uri="{FF2B5EF4-FFF2-40B4-BE49-F238E27FC236}">
                <a16:creationId xmlns:a16="http://schemas.microsoft.com/office/drawing/2014/main" id="{3E9A98B3-6782-4C60-BF0E-5A44398CD2A6}"/>
              </a:ext>
            </a:extLst>
          </p:cNvPr>
          <p:cNvPicPr>
            <a:picLocks noChangeAspect="1"/>
          </p:cNvPicPr>
          <p:nvPr/>
        </p:nvPicPr>
        <p:blipFill>
          <a:blip r:embed="rId4" cstate="print"/>
          <a:stretch>
            <a:fillRect/>
          </a:stretch>
        </p:blipFill>
        <p:spPr>
          <a:xfrm>
            <a:off x="5185127" y="1960843"/>
            <a:ext cx="805833" cy="1011017"/>
          </a:xfrm>
          <a:prstGeom prst="rect">
            <a:avLst/>
          </a:prstGeom>
          <a:ln>
            <a:noFill/>
          </a:ln>
          <a:effectLst>
            <a:softEdge rad="112500"/>
          </a:effectLst>
        </p:spPr>
      </p:pic>
      <p:pic>
        <p:nvPicPr>
          <p:cNvPr id="37" name="Billede 36" descr="Implementer_white back.jpg">
            <a:extLst>
              <a:ext uri="{FF2B5EF4-FFF2-40B4-BE49-F238E27FC236}">
                <a16:creationId xmlns:a16="http://schemas.microsoft.com/office/drawing/2014/main" id="{8C90678B-4E3F-43C2-BD94-A0E2FB4A1213}"/>
              </a:ext>
            </a:extLst>
          </p:cNvPr>
          <p:cNvPicPr>
            <a:picLocks noChangeAspect="1"/>
          </p:cNvPicPr>
          <p:nvPr/>
        </p:nvPicPr>
        <p:blipFill>
          <a:blip r:embed="rId5" cstate="print"/>
          <a:srcRect l="29289" t="13832" r="8045"/>
          <a:stretch>
            <a:fillRect/>
          </a:stretch>
        </p:blipFill>
        <p:spPr>
          <a:xfrm>
            <a:off x="3227682" y="3392783"/>
            <a:ext cx="847346" cy="873847"/>
          </a:xfrm>
          <a:prstGeom prst="rect">
            <a:avLst/>
          </a:prstGeom>
          <a:ln>
            <a:noFill/>
          </a:ln>
          <a:effectLst>
            <a:softEdge rad="112500"/>
          </a:effectLst>
        </p:spPr>
      </p:pic>
      <p:pic>
        <p:nvPicPr>
          <p:cNvPr id="38" name="Billede 34" descr="Supporter_white back.jpg">
            <a:extLst>
              <a:ext uri="{FF2B5EF4-FFF2-40B4-BE49-F238E27FC236}">
                <a16:creationId xmlns:a16="http://schemas.microsoft.com/office/drawing/2014/main" id="{842C7458-E0A3-43C5-A258-48A4CD7167AC}"/>
              </a:ext>
            </a:extLst>
          </p:cNvPr>
          <p:cNvPicPr>
            <a:picLocks noChangeAspect="1"/>
          </p:cNvPicPr>
          <p:nvPr/>
        </p:nvPicPr>
        <p:blipFill>
          <a:blip r:embed="rId6" cstate="print"/>
          <a:srcRect l="19740" t="5942" r="18374" b="6863"/>
          <a:stretch>
            <a:fillRect/>
          </a:stretch>
        </p:blipFill>
        <p:spPr>
          <a:xfrm>
            <a:off x="7324971" y="3409770"/>
            <a:ext cx="964351" cy="897844"/>
          </a:xfrm>
          <a:prstGeom prst="rect">
            <a:avLst/>
          </a:prstGeom>
          <a:ln>
            <a:noFill/>
          </a:ln>
          <a:effectLst>
            <a:softEdge rad="112500"/>
          </a:effectLst>
        </p:spPr>
      </p:pic>
    </p:spTree>
    <p:extLst>
      <p:ext uri="{BB962C8B-B14F-4D97-AF65-F5344CB8AC3E}">
        <p14:creationId xmlns:p14="http://schemas.microsoft.com/office/powerpoint/2010/main" val="2203136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da-DK" dirty="0">
                <a:sym typeface="Tahoma" pitchFamily="34" charset="0"/>
              </a:rPr>
              <a:t>de fyra persontyperna</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12" name="Tekstboks 17"/>
          <p:cNvSpPr txBox="1">
            <a:spLocks noChangeArrowheads="1"/>
          </p:cNvSpPr>
          <p:nvPr/>
        </p:nvSpPr>
        <p:spPr bwMode="auto">
          <a:xfrm>
            <a:off x="3834281" y="2545987"/>
            <a:ext cx="760810"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Styr</a:t>
            </a:r>
          </a:p>
        </p:txBody>
      </p:sp>
      <p:sp>
        <p:nvSpPr>
          <p:cNvPr id="13" name="Tekstboks 18"/>
          <p:cNvSpPr txBox="1">
            <a:spLocks noChangeArrowheads="1"/>
          </p:cNvSpPr>
          <p:nvPr/>
        </p:nvSpPr>
        <p:spPr bwMode="auto">
          <a:xfrm>
            <a:off x="5845247" y="4347403"/>
            <a:ext cx="845344"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Uppgift</a:t>
            </a:r>
          </a:p>
        </p:txBody>
      </p:sp>
      <p:sp>
        <p:nvSpPr>
          <p:cNvPr id="14" name="Tekstboks 19"/>
          <p:cNvSpPr txBox="1">
            <a:spLocks noChangeArrowheads="1"/>
          </p:cNvSpPr>
          <p:nvPr/>
        </p:nvSpPr>
        <p:spPr bwMode="auto">
          <a:xfrm>
            <a:off x="5771428" y="908878"/>
            <a:ext cx="1083469"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Person</a:t>
            </a:r>
          </a:p>
        </p:txBody>
      </p:sp>
      <p:sp>
        <p:nvSpPr>
          <p:cNvPr id="15" name="Tekstboks 20"/>
          <p:cNvSpPr txBox="1">
            <a:spLocks noChangeArrowheads="1"/>
          </p:cNvSpPr>
          <p:nvPr/>
        </p:nvSpPr>
        <p:spPr bwMode="auto">
          <a:xfrm>
            <a:off x="8069334" y="2540034"/>
            <a:ext cx="917606" cy="300082"/>
          </a:xfrm>
          <a:prstGeom prst="rect">
            <a:avLst/>
          </a:prstGeom>
          <a:noFill/>
          <a:ln w="9525">
            <a:noFill/>
            <a:miter lim="800000"/>
            <a:headEnd/>
            <a:tailEnd/>
          </a:ln>
        </p:spPr>
        <p:txBody>
          <a:bodyPr wrap="square">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Deltar</a:t>
            </a:r>
          </a:p>
        </p:txBody>
      </p:sp>
      <p:sp>
        <p:nvSpPr>
          <p:cNvPr id="16" name="Google Shape;206;p21">
            <a:extLst>
              <a:ext uri="{FF2B5EF4-FFF2-40B4-BE49-F238E27FC236}">
                <a16:creationId xmlns:a16="http://schemas.microsoft.com/office/drawing/2014/main" id="{969C9CE6-3615-4A6B-8C5F-DDE238AA5365}"/>
              </a:ext>
            </a:extLst>
          </p:cNvPr>
          <p:cNvSpPr/>
          <p:nvPr/>
        </p:nvSpPr>
        <p:spPr>
          <a:xfrm>
            <a:off x="4885647" y="1435475"/>
            <a:ext cx="1184291" cy="1147201"/>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900" b="1" dirty="0" err="1">
                <a:solidFill>
                  <a:srgbClr val="FFFFFF"/>
                </a:solidFill>
              </a:rPr>
              <a:t>entusiasten</a:t>
            </a:r>
            <a:endParaRPr sz="800" b="1" dirty="0">
              <a:solidFill>
                <a:srgbClr val="FFFFFF"/>
              </a:solidFill>
            </a:endParaRPr>
          </a:p>
        </p:txBody>
      </p:sp>
      <p:sp>
        <p:nvSpPr>
          <p:cNvPr id="17" name="Google Shape;208;p21">
            <a:extLst>
              <a:ext uri="{FF2B5EF4-FFF2-40B4-BE49-F238E27FC236}">
                <a16:creationId xmlns:a16="http://schemas.microsoft.com/office/drawing/2014/main" id="{8991F872-6C97-4477-BEB1-5824252A758C}"/>
              </a:ext>
            </a:extLst>
          </p:cNvPr>
          <p:cNvSpPr/>
          <p:nvPr/>
        </p:nvSpPr>
        <p:spPr>
          <a:xfrm>
            <a:off x="4918924" y="2878845"/>
            <a:ext cx="1109749" cy="1086577"/>
          </a:xfrm>
          <a:prstGeom prst="ellipse">
            <a:avLst/>
          </a:prstGeom>
          <a:solidFill>
            <a:srgbClr val="FFC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err="1">
                <a:solidFill>
                  <a:schemeClr val="bg2"/>
                </a:solidFill>
              </a:rPr>
              <a:t>Implemente-raren</a:t>
            </a:r>
            <a:endParaRPr sz="800" b="1" dirty="0">
              <a:solidFill>
                <a:schemeClr val="bg2"/>
              </a:solidFill>
            </a:endParaRPr>
          </a:p>
        </p:txBody>
      </p:sp>
      <p:sp>
        <p:nvSpPr>
          <p:cNvPr id="18" name="Google Shape;210;p21">
            <a:extLst>
              <a:ext uri="{FF2B5EF4-FFF2-40B4-BE49-F238E27FC236}">
                <a16:creationId xmlns:a16="http://schemas.microsoft.com/office/drawing/2014/main" id="{A3C8224A-088C-4671-B84A-769305CDE3D2}"/>
              </a:ext>
            </a:extLst>
          </p:cNvPr>
          <p:cNvSpPr/>
          <p:nvPr/>
        </p:nvSpPr>
        <p:spPr>
          <a:xfrm>
            <a:off x="6523046" y="1435475"/>
            <a:ext cx="1176326" cy="1148131"/>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900" b="1" dirty="0">
                <a:solidFill>
                  <a:srgbClr val="FFFFFF"/>
                </a:solidFill>
              </a:rPr>
              <a:t>supportern</a:t>
            </a:r>
            <a:endParaRPr sz="800" b="1" dirty="0">
              <a:solidFill>
                <a:srgbClr val="FFFFFF"/>
              </a:solidFill>
            </a:endParaRPr>
          </a:p>
        </p:txBody>
      </p:sp>
      <p:sp>
        <p:nvSpPr>
          <p:cNvPr id="19" name="Google Shape;212;p21">
            <a:extLst>
              <a:ext uri="{FF2B5EF4-FFF2-40B4-BE49-F238E27FC236}">
                <a16:creationId xmlns:a16="http://schemas.microsoft.com/office/drawing/2014/main" id="{36D86EA2-2CBC-4E72-8A90-4A82773F5292}"/>
              </a:ext>
            </a:extLst>
          </p:cNvPr>
          <p:cNvSpPr/>
          <p:nvPr/>
        </p:nvSpPr>
        <p:spPr>
          <a:xfrm>
            <a:off x="6559827" y="2878108"/>
            <a:ext cx="1102764" cy="1087314"/>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err="1">
                <a:solidFill>
                  <a:srgbClr val="FFFFFF"/>
                </a:solidFill>
              </a:rPr>
              <a:t>analytikern</a:t>
            </a:r>
            <a:endParaRPr sz="800" b="1" dirty="0">
              <a:solidFill>
                <a:srgbClr val="FFFFFF"/>
              </a:solidFill>
            </a:endParaRPr>
          </a:p>
        </p:txBody>
      </p:sp>
    </p:spTree>
    <p:extLst>
      <p:ext uri="{BB962C8B-B14F-4D97-AF65-F5344CB8AC3E}">
        <p14:creationId xmlns:p14="http://schemas.microsoft.com/office/powerpoint/2010/main" val="764970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57264" y="1338513"/>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vad </a:t>
            </a:r>
            <a:r>
              <a:rPr lang="en-GB" dirty="0" err="1"/>
              <a:t>pratar</a:t>
            </a:r>
            <a:r>
              <a:rPr lang="en-GB" dirty="0"/>
              <a:t> vi om?</a:t>
            </a:r>
            <a:endParaRPr dirty="0"/>
          </a:p>
        </p:txBody>
      </p:sp>
      <p:sp>
        <p:nvSpPr>
          <p:cNvPr id="206" name="Google Shape;206;p21"/>
          <p:cNvSpPr/>
          <p:nvPr/>
        </p:nvSpPr>
        <p:spPr>
          <a:xfrm>
            <a:off x="1400790" y="2181675"/>
            <a:ext cx="328800" cy="328800"/>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E</a:t>
            </a:r>
            <a:endParaRPr sz="800" b="1" dirty="0">
              <a:solidFill>
                <a:srgbClr val="FFFFFF"/>
              </a:solidFill>
            </a:endParaRPr>
          </a:p>
        </p:txBody>
      </p:sp>
      <p:sp>
        <p:nvSpPr>
          <p:cNvPr id="207" name="Google Shape;207;p21"/>
          <p:cNvSpPr txBox="1">
            <a:spLocks noGrp="1"/>
          </p:cNvSpPr>
          <p:nvPr>
            <p:ph type="body" idx="1"/>
          </p:nvPr>
        </p:nvSpPr>
        <p:spPr>
          <a:xfrm>
            <a:off x="1840002" y="2190115"/>
            <a:ext cx="4577447" cy="1860091"/>
          </a:xfrm>
          <a:prstGeom prst="rect">
            <a:avLst/>
          </a:prstGeom>
        </p:spPr>
        <p:txBody>
          <a:bodyPr spcFirstLastPara="1" wrap="square" lIns="91425" tIns="91425" rIns="91425" bIns="91425" numCol="3" anchor="t" anchorCtr="0">
            <a:noAutofit/>
          </a:bodyPr>
          <a:lstStyle/>
          <a:p>
            <a:pPr marL="265176" indent="-182880">
              <a:lnSpc>
                <a:spcPct val="100000"/>
              </a:lnSpc>
              <a:buClr>
                <a:srgbClr val="FFFFFF"/>
              </a:buClr>
              <a:buFont typeface="Arial"/>
              <a:buChar char="•"/>
            </a:pPr>
            <a:r>
              <a:rPr lang="sv-SE" sz="1000" dirty="0">
                <a:solidFill>
                  <a:schemeClr val="bg2"/>
                </a:solidFill>
                <a:latin typeface="Calibri" pitchFamily="34" charset="0"/>
              </a:rPr>
              <a:t>Möjligheter</a:t>
            </a:r>
          </a:p>
          <a:p>
            <a:pPr marL="265176" indent="-182880">
              <a:lnSpc>
                <a:spcPct val="100000"/>
              </a:lnSpc>
              <a:buClr>
                <a:srgbClr val="FFFFFF"/>
              </a:buClr>
              <a:buFont typeface="Arial"/>
              <a:buChar char="•"/>
            </a:pPr>
            <a:r>
              <a:rPr lang="sv-SE" sz="1000" dirty="0">
                <a:solidFill>
                  <a:schemeClr val="bg2"/>
                </a:solidFill>
                <a:latin typeface="Calibri" pitchFamily="34" charset="0"/>
              </a:rPr>
              <a:t>Upprymdhet</a:t>
            </a:r>
          </a:p>
          <a:p>
            <a:pPr marL="265176" indent="-182880">
              <a:lnSpc>
                <a:spcPct val="100000"/>
              </a:lnSpc>
              <a:buClr>
                <a:srgbClr val="FFFFFF"/>
              </a:buClr>
              <a:buFont typeface="Arial"/>
              <a:buChar char="•"/>
            </a:pPr>
            <a:r>
              <a:rPr lang="sv-SE" sz="1000" dirty="0">
                <a:solidFill>
                  <a:schemeClr val="bg2"/>
                </a:solidFill>
                <a:latin typeface="Calibri" pitchFamily="34" charset="0"/>
              </a:rPr>
              <a:t>Nyhetsvärde</a:t>
            </a:r>
          </a:p>
          <a:p>
            <a:pPr marL="265176" indent="-182880">
              <a:lnSpc>
                <a:spcPct val="100000"/>
              </a:lnSpc>
              <a:buClr>
                <a:srgbClr val="FFFFFF"/>
              </a:buClr>
              <a:buFont typeface="Arial"/>
              <a:buChar char="•"/>
            </a:pPr>
            <a:r>
              <a:rPr lang="sv-SE" sz="1000" dirty="0">
                <a:solidFill>
                  <a:schemeClr val="bg2"/>
                </a:solidFill>
                <a:latin typeface="Calibri" pitchFamily="34" charset="0"/>
              </a:rPr>
              <a:t>Spänning</a:t>
            </a:r>
          </a:p>
          <a:p>
            <a:pPr marL="265176" indent="-182880">
              <a:lnSpc>
                <a:spcPct val="100000"/>
              </a:lnSpc>
              <a:buClr>
                <a:srgbClr val="FFFFFF"/>
              </a:buClr>
              <a:buFont typeface="Arial"/>
              <a:buChar char="•"/>
            </a:pPr>
            <a:r>
              <a:rPr lang="sv-SE" sz="1000" dirty="0">
                <a:solidFill>
                  <a:schemeClr val="bg2"/>
                </a:solidFill>
                <a:latin typeface="Calibri" pitchFamily="34" charset="0"/>
              </a:rPr>
              <a:t>Prestige</a:t>
            </a:r>
          </a:p>
          <a:p>
            <a:pPr marL="265176" indent="-182880">
              <a:lnSpc>
                <a:spcPct val="100000"/>
              </a:lnSpc>
              <a:buClr>
                <a:srgbClr val="FFFFFF"/>
              </a:buClr>
              <a:buFont typeface="Arial"/>
              <a:buChar char="•"/>
            </a:pPr>
            <a:r>
              <a:rPr lang="sv-SE" sz="1000" dirty="0">
                <a:solidFill>
                  <a:schemeClr val="bg2"/>
                </a:solidFill>
                <a:latin typeface="Calibri" pitchFamily="34" charset="0"/>
              </a:rPr>
              <a:t>Överblick</a:t>
            </a:r>
          </a:p>
        </p:txBody>
      </p:sp>
      <p:sp>
        <p:nvSpPr>
          <p:cNvPr id="208" name="Google Shape;208;p21"/>
          <p:cNvSpPr/>
          <p:nvPr/>
        </p:nvSpPr>
        <p:spPr>
          <a:xfrm>
            <a:off x="1400790" y="3404075"/>
            <a:ext cx="328800" cy="328800"/>
          </a:xfrm>
          <a:prstGeom prst="ellipse">
            <a:avLst/>
          </a:prstGeom>
          <a:solidFill>
            <a:srgbClr val="FFC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chemeClr val="bg2"/>
                </a:solidFill>
              </a:rPr>
              <a:t>I</a:t>
            </a:r>
            <a:endParaRPr sz="800" b="1" dirty="0">
              <a:solidFill>
                <a:schemeClr val="bg2"/>
              </a:solidFill>
            </a:endParaRPr>
          </a:p>
        </p:txBody>
      </p:sp>
      <p:sp>
        <p:nvSpPr>
          <p:cNvPr id="210" name="Google Shape;210;p21"/>
          <p:cNvSpPr/>
          <p:nvPr/>
        </p:nvSpPr>
        <p:spPr>
          <a:xfrm>
            <a:off x="3964326" y="2181675"/>
            <a:ext cx="328800" cy="328800"/>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800" b="1" dirty="0">
                <a:solidFill>
                  <a:srgbClr val="FFFFFF"/>
                </a:solidFill>
              </a:rPr>
              <a:t>S</a:t>
            </a:r>
            <a:endParaRPr sz="800" b="1" dirty="0">
              <a:solidFill>
                <a:srgbClr val="FFFFFF"/>
              </a:solidFill>
            </a:endParaRPr>
          </a:p>
        </p:txBody>
      </p:sp>
      <p:sp>
        <p:nvSpPr>
          <p:cNvPr id="212" name="Google Shape;212;p21"/>
          <p:cNvSpPr/>
          <p:nvPr/>
        </p:nvSpPr>
        <p:spPr>
          <a:xfrm>
            <a:off x="3964326" y="3404075"/>
            <a:ext cx="328800" cy="3288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A</a:t>
            </a:r>
            <a:endParaRPr sz="800" b="1" dirty="0">
              <a:solidFill>
                <a:srgbClr val="FFFFFF"/>
              </a:solidFill>
            </a:endParaRPr>
          </a:p>
        </p:txBody>
      </p:sp>
      <p:sp>
        <p:nvSpPr>
          <p:cNvPr id="13" name="Google Shape;207;p21">
            <a:extLst>
              <a:ext uri="{FF2B5EF4-FFF2-40B4-BE49-F238E27FC236}">
                <a16:creationId xmlns:a16="http://schemas.microsoft.com/office/drawing/2014/main" id="{DE07EC6F-A8C1-4527-B767-8E10E8D08470}"/>
              </a:ext>
            </a:extLst>
          </p:cNvPr>
          <p:cNvSpPr txBox="1">
            <a:spLocks/>
          </p:cNvSpPr>
          <p:nvPr/>
        </p:nvSpPr>
        <p:spPr>
          <a:xfrm>
            <a:off x="2017717" y="3453686"/>
            <a:ext cx="4680139"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indent="-311150">
              <a:lnSpc>
                <a:spcPct val="115000"/>
              </a:lnSpc>
              <a:buClr>
                <a:schemeClr val="accent1"/>
              </a:buClr>
              <a:buSzPts val="1300"/>
              <a:buFont typeface="Lato"/>
              <a:buChar char="●"/>
              <a:defRPr sz="1300">
                <a:solidFill>
                  <a:schemeClr val="accent1"/>
                </a:solidFill>
                <a:latin typeface="Lato"/>
                <a:ea typeface="Lato"/>
                <a:cs typeface="Lato"/>
                <a:sym typeface="Lato"/>
              </a:defRPr>
            </a:lvl1pPr>
            <a:lvl2pPr marL="265176" indent="-182880">
              <a:spcBef>
                <a:spcPts val="1600"/>
              </a:spcBef>
              <a:buClr>
                <a:srgbClr val="FFFFFF"/>
              </a:buClr>
              <a:buSzPts val="1100"/>
              <a:buChar char="•"/>
              <a:defRPr sz="1000">
                <a:solidFill>
                  <a:schemeClr val="bg2"/>
                </a:solidFill>
                <a:latin typeface="Calibri" pitchFamily="34" charset="0"/>
                <a:ea typeface="Lato"/>
                <a:cs typeface="Tahoma"/>
                <a:sym typeface="Lato"/>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Resultat</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Oberoende</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Framgång</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Effektivitet</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Rakt på sak</a:t>
            </a:r>
          </a:p>
        </p:txBody>
      </p:sp>
      <p:sp>
        <p:nvSpPr>
          <p:cNvPr id="18" name="Google Shape;207;p21">
            <a:extLst>
              <a:ext uri="{FF2B5EF4-FFF2-40B4-BE49-F238E27FC236}">
                <a16:creationId xmlns:a16="http://schemas.microsoft.com/office/drawing/2014/main" id="{ECF0FF74-60AF-45A3-91B3-B79FF2FED0D4}"/>
              </a:ext>
            </a:extLst>
          </p:cNvPr>
          <p:cNvSpPr txBox="1">
            <a:spLocks/>
          </p:cNvSpPr>
          <p:nvPr/>
        </p:nvSpPr>
        <p:spPr>
          <a:xfrm>
            <a:off x="4601614" y="2190115"/>
            <a:ext cx="4577447" cy="1860091"/>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Känslor</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Värderingar</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Personliga upplevelser</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Gemenskap</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Erkännande</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Empati</a:t>
            </a:r>
          </a:p>
        </p:txBody>
      </p:sp>
      <p:sp>
        <p:nvSpPr>
          <p:cNvPr id="19" name="Google Shape;207;p21">
            <a:extLst>
              <a:ext uri="{FF2B5EF4-FFF2-40B4-BE49-F238E27FC236}">
                <a16:creationId xmlns:a16="http://schemas.microsoft.com/office/drawing/2014/main" id="{6CB4AC17-21AD-49E9-9649-6A3031F942F4}"/>
              </a:ext>
            </a:extLst>
          </p:cNvPr>
          <p:cNvSpPr txBox="1">
            <a:spLocks/>
          </p:cNvSpPr>
          <p:nvPr/>
        </p:nvSpPr>
        <p:spPr>
          <a:xfrm>
            <a:off x="4601614" y="3454658"/>
            <a:ext cx="4028183"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RPr/>
            </a:defPPr>
            <a:lvl1pPr marL="457200" indent="-311150">
              <a:lnSpc>
                <a:spcPct val="115000"/>
              </a:lnSpc>
              <a:buClr>
                <a:schemeClr val="accent1"/>
              </a:buClr>
              <a:buSzPts val="1300"/>
              <a:buFont typeface="Lato"/>
              <a:buChar char="●"/>
              <a:defRPr sz="1300">
                <a:solidFill>
                  <a:schemeClr val="accent1"/>
                </a:solidFill>
                <a:latin typeface="Lato"/>
                <a:ea typeface="Lato"/>
                <a:cs typeface="Lato"/>
              </a:defRPr>
            </a:lvl1pPr>
            <a:lvl2pPr marL="82296" indent="0">
              <a:spcBef>
                <a:spcPts val="1600"/>
              </a:spcBef>
              <a:buClr>
                <a:srgbClr val="808080">
                  <a:lumMod val="50000"/>
                </a:srgbClr>
              </a:buClr>
              <a:buSzPts val="1100"/>
              <a:buFont typeface="Lato"/>
              <a:buNone/>
              <a:defRPr sz="1000">
                <a:solidFill>
                  <a:srgbClr val="808080">
                    <a:lumMod val="50000"/>
                  </a:srgbClr>
                </a:solidFill>
                <a:latin typeface="Calibri" pitchFamily="34" charset="0"/>
                <a:ea typeface="Lato"/>
                <a:cs typeface="Tahoma"/>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defRPr>
            </a:lvl9pPr>
          </a:lstStyle>
          <a:p>
            <a:pPr marL="82296" indent="0">
              <a:lnSpc>
                <a:spcPct val="100000"/>
              </a:lnSpc>
              <a:buClr>
                <a:srgbClr val="FFFFFF"/>
              </a:buClr>
              <a:buNone/>
            </a:pPr>
            <a:r>
              <a:rPr lang="sv-SE" sz="1000" dirty="0">
                <a:solidFill>
                  <a:schemeClr val="bg2"/>
                </a:solidFill>
                <a:latin typeface="Calibri" pitchFamily="34" charset="0"/>
              </a:rPr>
              <a:t>Kvalitet</a:t>
            </a:r>
          </a:p>
          <a:p>
            <a:pPr marL="82296" indent="0">
              <a:lnSpc>
                <a:spcPct val="100000"/>
              </a:lnSpc>
              <a:buClr>
                <a:srgbClr val="FFFFFF"/>
              </a:buClr>
              <a:buNone/>
            </a:pPr>
            <a:r>
              <a:rPr lang="sv-SE" sz="1000" dirty="0">
                <a:solidFill>
                  <a:schemeClr val="bg2"/>
                </a:solidFill>
                <a:latin typeface="Calibri" pitchFamily="34" charset="0"/>
              </a:rPr>
              <a:t>Säkerhet</a:t>
            </a:r>
          </a:p>
          <a:p>
            <a:pPr marL="82296" indent="0">
              <a:lnSpc>
                <a:spcPct val="100000"/>
              </a:lnSpc>
              <a:buClr>
                <a:srgbClr val="FFFFFF"/>
              </a:buClr>
              <a:buNone/>
            </a:pPr>
            <a:r>
              <a:rPr lang="sv-SE" sz="1000" dirty="0">
                <a:solidFill>
                  <a:schemeClr val="bg2"/>
                </a:solidFill>
                <a:latin typeface="Calibri" pitchFamily="34" charset="0"/>
              </a:rPr>
              <a:t>Planer</a:t>
            </a:r>
          </a:p>
          <a:p>
            <a:pPr marL="82296" indent="0">
              <a:lnSpc>
                <a:spcPct val="100000"/>
              </a:lnSpc>
              <a:buClr>
                <a:srgbClr val="FFFFFF"/>
              </a:buClr>
              <a:buNone/>
            </a:pPr>
            <a:r>
              <a:rPr lang="sv-SE" sz="1000" dirty="0">
                <a:solidFill>
                  <a:schemeClr val="bg2"/>
                </a:solidFill>
                <a:latin typeface="Calibri" pitchFamily="34" charset="0"/>
              </a:rPr>
              <a:t>Struktur</a:t>
            </a:r>
          </a:p>
          <a:p>
            <a:pPr marL="82296" indent="0">
              <a:lnSpc>
                <a:spcPct val="100000"/>
              </a:lnSpc>
              <a:buClr>
                <a:srgbClr val="FFFFFF"/>
              </a:buClr>
              <a:buNone/>
            </a:pPr>
            <a:r>
              <a:rPr lang="sv-SE" sz="1000" dirty="0">
                <a:solidFill>
                  <a:schemeClr val="bg2"/>
                </a:solidFill>
                <a:latin typeface="Calibri" pitchFamily="34" charset="0"/>
              </a:rPr>
              <a:t>Logik</a:t>
            </a:r>
          </a:p>
          <a:p>
            <a:pPr marL="82296" indent="0">
              <a:lnSpc>
                <a:spcPct val="100000"/>
              </a:lnSpc>
              <a:buClr>
                <a:srgbClr val="FFFFFF"/>
              </a:buClr>
              <a:buNone/>
            </a:pPr>
            <a:r>
              <a:rPr lang="sv-SE" sz="1000" dirty="0">
                <a:solidFill>
                  <a:schemeClr val="bg2"/>
                </a:solidFill>
                <a:latin typeface="Calibri" pitchFamily="34" charset="0"/>
              </a:rPr>
              <a:t>Fakta</a:t>
            </a:r>
          </a:p>
        </p:txBody>
      </p:sp>
      <p:pic>
        <p:nvPicPr>
          <p:cNvPr id="20" name="Picture 2">
            <a:extLst>
              <a:ext uri="{FF2B5EF4-FFF2-40B4-BE49-F238E27FC236}">
                <a16:creationId xmlns:a16="http://schemas.microsoft.com/office/drawing/2014/main" id="{B84735E7-5F16-4308-8104-9C26FB85E72C}"/>
              </a:ext>
            </a:extLst>
          </p:cNvPr>
          <p:cNvPicPr>
            <a:picLocks noChangeAspect="1" noChangeArrowheads="1"/>
          </p:cNvPicPr>
          <p:nvPr/>
        </p:nvPicPr>
        <p:blipFill>
          <a:blip r:embed="rId3" cstate="print"/>
          <a:srcRect/>
          <a:stretch>
            <a:fillRect/>
          </a:stretch>
        </p:blipFill>
        <p:spPr bwMode="auto">
          <a:xfrm>
            <a:off x="6377433" y="966750"/>
            <a:ext cx="2009303" cy="2002036"/>
          </a:xfrm>
          <a:prstGeom prst="rect">
            <a:avLst/>
          </a:prstGeom>
          <a:noFill/>
          <a:ln w="9525">
            <a:noFill/>
            <a:miter lim="800000"/>
            <a:headEnd/>
            <a:tailEnd/>
          </a:ln>
          <a:effectLst/>
        </p:spPr>
      </p:pic>
    </p:spTree>
    <p:extLst>
      <p:ext uri="{BB962C8B-B14F-4D97-AF65-F5344CB8AC3E}">
        <p14:creationId xmlns:p14="http://schemas.microsoft.com/office/powerpoint/2010/main" val="21135518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93AC24D-1AD3-4030-94E1-EB79615895CE}"/>
              </a:ext>
            </a:extLst>
          </p:cNvPr>
          <p:cNvSpPr>
            <a:spLocks noGrp="1"/>
          </p:cNvSpPr>
          <p:nvPr>
            <p:ph type="title"/>
          </p:nvPr>
        </p:nvSpPr>
        <p:spPr/>
        <p:txBody>
          <a:bodyPr/>
          <a:lstStyle/>
          <a:p>
            <a:r>
              <a:rPr lang="sv-SE" sz="2800" dirty="0">
                <a:solidFill>
                  <a:srgbClr val="4D4D4D"/>
                </a:solidFill>
                <a:cs typeface="Tahoma"/>
              </a:rPr>
              <a:t>vi kan inte ICKE-kommunicera</a:t>
            </a:r>
            <a:br>
              <a:rPr lang="sv-SE" sz="2800" dirty="0">
                <a:solidFill>
                  <a:srgbClr val="4D4D4D"/>
                </a:solidFill>
                <a:cs typeface="Tahoma"/>
              </a:rPr>
            </a:br>
            <a:endParaRPr lang="sv-SE" dirty="0"/>
          </a:p>
        </p:txBody>
      </p:sp>
      <p:sp>
        <p:nvSpPr>
          <p:cNvPr id="5" name="Pladsholder til indhold 2"/>
          <p:cNvSpPr txBox="1">
            <a:spLocks/>
          </p:cNvSpPr>
          <p:nvPr/>
        </p:nvSpPr>
        <p:spPr>
          <a:xfrm>
            <a:off x="515196" y="1780185"/>
            <a:ext cx="6433640" cy="3371850"/>
          </a:xfrm>
        </p:spPr>
        <p:txBody>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0593" indent="-260593">
              <a:spcBef>
                <a:spcPts val="0"/>
              </a:spcBef>
              <a:spcAft>
                <a:spcPts val="0"/>
              </a:spcAft>
              <a:buNone/>
            </a:pPr>
            <a:endParaRPr lang="sv-SE" sz="1800" dirty="0">
              <a:cs typeface="Tahoma"/>
            </a:endParaRPr>
          </a:p>
          <a:p>
            <a:pPr marL="260593" indent="-260593">
              <a:spcBef>
                <a:spcPts val="432"/>
              </a:spcBef>
              <a:spcAft>
                <a:spcPts val="0"/>
              </a:spcAft>
              <a:buNone/>
            </a:pPr>
            <a:r>
              <a:rPr lang="sv-SE" sz="1800" dirty="0">
                <a:solidFill>
                  <a:srgbClr val="4D4D4D"/>
                </a:solidFill>
                <a:cs typeface="Tahoma"/>
              </a:rPr>
              <a:t>	</a:t>
            </a:r>
            <a:r>
              <a:rPr lang="sv-SE" sz="1600" dirty="0">
                <a:solidFill>
                  <a:srgbClr val="4D4D4D"/>
                </a:solidFill>
                <a:cs typeface="Tahoma"/>
              </a:rPr>
              <a:t>Vid beskrivning av </a:t>
            </a:r>
            <a:r>
              <a:rPr lang="sv-SE" sz="1600" b="1" i="1" dirty="0">
                <a:solidFill>
                  <a:srgbClr val="4D4D4D"/>
                </a:solidFill>
                <a:cs typeface="Tahoma"/>
              </a:rPr>
              <a:t>känslor och inställningar </a:t>
            </a:r>
            <a:r>
              <a:rPr lang="sv-SE" sz="1600" dirty="0">
                <a:solidFill>
                  <a:srgbClr val="4D4D4D"/>
                </a:solidFill>
                <a:cs typeface="Tahoma"/>
              </a:rPr>
              <a:t>gäller följande:</a:t>
            </a:r>
          </a:p>
          <a:p>
            <a:pPr marL="260593" indent="-260593">
              <a:spcBef>
                <a:spcPts val="432"/>
              </a:spcBef>
              <a:spcAft>
                <a:spcPts val="0"/>
              </a:spcAft>
              <a:buNone/>
            </a:pPr>
            <a:endParaRPr lang="sv-SE" sz="1620" dirty="0">
              <a:cs typeface="Tahoma"/>
            </a:endParaRPr>
          </a:p>
          <a:p>
            <a:pPr marL="555476" lvl="1" indent="-212590">
              <a:spcBef>
                <a:spcPts val="360"/>
              </a:spcBef>
              <a:spcAft>
                <a:spcPts val="0"/>
              </a:spcAft>
              <a:buClr>
                <a:srgbClr val="4D4D4D"/>
              </a:buClr>
              <a:buFont typeface="Arial" pitchFamily="34" charset="0"/>
              <a:buChar char="–"/>
            </a:pPr>
            <a:r>
              <a:rPr lang="sv-SE" sz="1500" dirty="0">
                <a:solidFill>
                  <a:srgbClr val="4D4D4D"/>
                </a:solidFill>
                <a:cs typeface="Tahoma"/>
              </a:rPr>
              <a:t>7 % av budskapet förmedlas via de ord som sägs.</a:t>
            </a:r>
          </a:p>
          <a:p>
            <a:pPr marL="555476" lvl="1" indent="-212590">
              <a:spcBef>
                <a:spcPts val="0"/>
              </a:spcBef>
              <a:spcAft>
                <a:spcPts val="0"/>
              </a:spcAft>
              <a:buFont typeface="Arial" pitchFamily="34" charset="0"/>
              <a:buChar char="–"/>
            </a:pPr>
            <a:endParaRPr lang="sv-SE" sz="1620" dirty="0">
              <a:cs typeface="Tahoma"/>
            </a:endParaRPr>
          </a:p>
          <a:p>
            <a:pPr marL="555476" lvl="1" indent="-212590">
              <a:spcBef>
                <a:spcPts val="0"/>
              </a:spcBef>
              <a:spcAft>
                <a:spcPts val="0"/>
              </a:spcAft>
              <a:buFont typeface="Arial" pitchFamily="34" charset="0"/>
              <a:buChar char="–"/>
            </a:pPr>
            <a:endParaRPr lang="sv-SE" sz="1620" dirty="0">
              <a:cs typeface="Tahoma"/>
            </a:endParaRPr>
          </a:p>
          <a:p>
            <a:pPr marL="555476" lvl="1" indent="-212590">
              <a:spcBef>
                <a:spcPts val="360"/>
              </a:spcBef>
              <a:spcAft>
                <a:spcPts val="0"/>
              </a:spcAft>
              <a:buClr>
                <a:srgbClr val="4D4D4D"/>
              </a:buClr>
              <a:buFont typeface="Arial" pitchFamily="34" charset="0"/>
              <a:buChar char="–"/>
            </a:pPr>
            <a:r>
              <a:rPr lang="sv-SE" sz="1500" dirty="0">
                <a:solidFill>
                  <a:srgbClr val="4D4D4D"/>
                </a:solidFill>
                <a:cs typeface="Tahoma"/>
              </a:rPr>
              <a:t>38 % av budskapet förmedlas på sättet som orden sägs på. </a:t>
            </a:r>
          </a:p>
          <a:p>
            <a:pPr marL="555476" lvl="1" indent="-212590">
              <a:spcBef>
                <a:spcPts val="360"/>
              </a:spcBef>
              <a:spcAft>
                <a:spcPts val="0"/>
              </a:spcAft>
              <a:buClr>
                <a:srgbClr val="4D4D4D"/>
              </a:buClr>
              <a:buFont typeface="Arial" pitchFamily="34" charset="0"/>
              <a:buChar char="–"/>
            </a:pPr>
            <a:r>
              <a:rPr lang="sv-SE" sz="1500" dirty="0">
                <a:solidFill>
                  <a:srgbClr val="4D4D4D"/>
                </a:solidFill>
                <a:cs typeface="Tahoma"/>
              </a:rPr>
              <a:t>55 % av budskapet förmedlas via ansiktsuttryck.</a:t>
            </a:r>
          </a:p>
          <a:p>
            <a:pPr marL="260593" indent="-260593">
              <a:spcBef>
                <a:spcPts val="216"/>
              </a:spcBef>
              <a:spcAft>
                <a:spcPts val="0"/>
              </a:spcAft>
              <a:buNone/>
            </a:pPr>
            <a:br>
              <a:rPr lang="sv-SE" sz="900" dirty="0">
                <a:solidFill>
                  <a:srgbClr val="4D4D4D"/>
                </a:solidFill>
                <a:cs typeface="Tahoma"/>
              </a:rPr>
            </a:br>
            <a:r>
              <a:rPr lang="sv-SE" sz="900" dirty="0">
                <a:solidFill>
                  <a:srgbClr val="4D4D4D"/>
                </a:solidFill>
                <a:cs typeface="Tahoma"/>
              </a:rPr>
              <a:t>Albert </a:t>
            </a:r>
            <a:r>
              <a:rPr lang="sv-SE" sz="900" dirty="0" err="1">
                <a:solidFill>
                  <a:srgbClr val="4D4D4D"/>
                </a:solidFill>
                <a:cs typeface="Tahoma"/>
              </a:rPr>
              <a:t>Mehrabian</a:t>
            </a:r>
            <a:r>
              <a:rPr lang="sv-SE" sz="900" dirty="0">
                <a:solidFill>
                  <a:srgbClr val="4D4D4D"/>
                </a:solidFill>
                <a:cs typeface="Tahoma"/>
              </a:rPr>
              <a:t>, 1981/2009</a:t>
            </a:r>
          </a:p>
        </p:txBody>
      </p:sp>
      <p:sp>
        <p:nvSpPr>
          <p:cNvPr id="6" name="Højre klammeparentes 3"/>
          <p:cNvSpPr/>
          <p:nvPr/>
        </p:nvSpPr>
        <p:spPr>
          <a:xfrm>
            <a:off x="7085132" y="2780259"/>
            <a:ext cx="150019" cy="328613"/>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sz="1350"/>
          </a:p>
        </p:txBody>
      </p:sp>
      <p:sp>
        <p:nvSpPr>
          <p:cNvPr id="7" name="Højre klammeparentes 4"/>
          <p:cNvSpPr/>
          <p:nvPr/>
        </p:nvSpPr>
        <p:spPr>
          <a:xfrm>
            <a:off x="7077505" y="3590414"/>
            <a:ext cx="142875" cy="500063"/>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v-SE" sz="1350"/>
          </a:p>
        </p:txBody>
      </p:sp>
      <p:sp>
        <p:nvSpPr>
          <p:cNvPr id="8" name="Tekstboks 5"/>
          <p:cNvSpPr txBox="1">
            <a:spLocks noChangeArrowheads="1"/>
          </p:cNvSpPr>
          <p:nvPr/>
        </p:nvSpPr>
        <p:spPr bwMode="auto">
          <a:xfrm>
            <a:off x="7298562" y="2687112"/>
            <a:ext cx="843890" cy="507831"/>
          </a:xfrm>
          <a:prstGeom prst="rect">
            <a:avLst/>
          </a:prstGeom>
          <a:noFill/>
          <a:ln w="9525">
            <a:noFill/>
            <a:miter lim="800000"/>
            <a:headEnd/>
            <a:tailEnd/>
          </a:ln>
        </p:spPr>
        <p:txBody>
          <a:bodyPr wrap="square">
            <a:spAutoFit/>
          </a:bodyPr>
          <a:lstStyle/>
          <a:p>
            <a:pPr algn="l">
              <a:buNone/>
            </a:pPr>
            <a:r>
              <a:rPr lang="sv-SE" sz="1350" i="1" dirty="0">
                <a:solidFill>
                  <a:srgbClr val="4D4D4D"/>
                </a:solidFill>
                <a:latin typeface="Calibri" pitchFamily="34" charset="0"/>
                <a:cs typeface="Tahoma"/>
              </a:rPr>
              <a:t>Vad</a:t>
            </a:r>
            <a:r>
              <a:rPr lang="sv-SE" sz="1350" dirty="0">
                <a:solidFill>
                  <a:srgbClr val="4D4D4D"/>
                </a:solidFill>
                <a:latin typeface="Calibri" pitchFamily="34" charset="0"/>
                <a:cs typeface="Tahoma"/>
              </a:rPr>
              <a:t> vi säger</a:t>
            </a:r>
          </a:p>
        </p:txBody>
      </p:sp>
      <p:sp>
        <p:nvSpPr>
          <p:cNvPr id="9" name="Tekstboks 6"/>
          <p:cNvSpPr txBox="1">
            <a:spLocks noChangeArrowheads="1"/>
          </p:cNvSpPr>
          <p:nvPr/>
        </p:nvSpPr>
        <p:spPr bwMode="auto">
          <a:xfrm>
            <a:off x="7345255" y="3537067"/>
            <a:ext cx="792957" cy="715581"/>
          </a:xfrm>
          <a:prstGeom prst="rect">
            <a:avLst/>
          </a:prstGeom>
          <a:noFill/>
          <a:ln w="9525">
            <a:noFill/>
            <a:miter lim="800000"/>
            <a:headEnd/>
            <a:tailEnd/>
          </a:ln>
        </p:spPr>
        <p:txBody>
          <a:bodyPr wrap="square">
            <a:spAutoFit/>
          </a:bodyPr>
          <a:lstStyle/>
          <a:p>
            <a:pPr algn="l">
              <a:buNone/>
            </a:pPr>
            <a:r>
              <a:rPr lang="sv-SE" sz="1350" i="1" dirty="0">
                <a:solidFill>
                  <a:srgbClr val="4D4D4D"/>
                </a:solidFill>
                <a:latin typeface="Calibri" pitchFamily="34" charset="0"/>
                <a:cs typeface="Tahoma"/>
              </a:rPr>
              <a:t>Hur</a:t>
            </a:r>
            <a:r>
              <a:rPr lang="sv-SE" sz="1350" dirty="0">
                <a:solidFill>
                  <a:srgbClr val="4D4D4D"/>
                </a:solidFill>
                <a:latin typeface="Calibri" pitchFamily="34" charset="0"/>
                <a:cs typeface="Tahoma"/>
              </a:rPr>
              <a:t> vi säger det</a:t>
            </a:r>
          </a:p>
        </p:txBody>
      </p:sp>
    </p:spTree>
    <p:extLst>
      <p:ext uri="{BB962C8B-B14F-4D97-AF65-F5344CB8AC3E}">
        <p14:creationId xmlns:p14="http://schemas.microsoft.com/office/powerpoint/2010/main" val="3109829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57264" y="1338513"/>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hur</a:t>
            </a:r>
            <a:r>
              <a:rPr lang="en-GB" dirty="0"/>
              <a:t> </a:t>
            </a:r>
            <a:r>
              <a:rPr lang="en-GB" dirty="0" err="1"/>
              <a:t>säger</a:t>
            </a:r>
            <a:r>
              <a:rPr lang="en-GB" dirty="0"/>
              <a:t> vi </a:t>
            </a:r>
            <a:r>
              <a:rPr lang="en-GB" dirty="0" err="1"/>
              <a:t>saker</a:t>
            </a:r>
            <a:r>
              <a:rPr lang="en-GB" dirty="0"/>
              <a:t>?</a:t>
            </a:r>
            <a:endParaRPr dirty="0"/>
          </a:p>
        </p:txBody>
      </p:sp>
      <p:sp>
        <p:nvSpPr>
          <p:cNvPr id="206" name="Google Shape;206;p21"/>
          <p:cNvSpPr/>
          <p:nvPr/>
        </p:nvSpPr>
        <p:spPr>
          <a:xfrm>
            <a:off x="1400790" y="2181675"/>
            <a:ext cx="328800" cy="328800"/>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E</a:t>
            </a:r>
            <a:endParaRPr sz="800" b="1" dirty="0">
              <a:solidFill>
                <a:srgbClr val="FFFFFF"/>
              </a:solidFill>
            </a:endParaRPr>
          </a:p>
        </p:txBody>
      </p:sp>
      <p:sp>
        <p:nvSpPr>
          <p:cNvPr id="207" name="Google Shape;207;p21"/>
          <p:cNvSpPr txBox="1">
            <a:spLocks noGrp="1"/>
          </p:cNvSpPr>
          <p:nvPr>
            <p:ph type="body" idx="1"/>
          </p:nvPr>
        </p:nvSpPr>
        <p:spPr>
          <a:xfrm>
            <a:off x="1840002" y="2190115"/>
            <a:ext cx="4577447" cy="1860091"/>
          </a:xfrm>
          <a:prstGeom prst="rect">
            <a:avLst/>
          </a:prstGeom>
        </p:spPr>
        <p:txBody>
          <a:bodyPr spcFirstLastPara="1" wrap="square" lIns="91425" tIns="91425" rIns="91425" bIns="91425" numCol="3" anchor="t" anchorCtr="0">
            <a:noAutofit/>
          </a:bodyPr>
          <a:lstStyle/>
          <a:p>
            <a:pPr marL="265176" indent="-182880">
              <a:lnSpc>
                <a:spcPct val="100000"/>
              </a:lnSpc>
              <a:buClr>
                <a:srgbClr val="FFFFFF"/>
              </a:buClr>
              <a:buFont typeface="Arial"/>
              <a:buChar char="•"/>
            </a:pPr>
            <a:r>
              <a:rPr lang="sv-SE" sz="1000" dirty="0">
                <a:solidFill>
                  <a:schemeClr val="bg2"/>
                </a:solidFill>
                <a:latin typeface="Calibri" pitchFamily="34" charset="0"/>
              </a:rPr>
              <a:t>Öppen</a:t>
            </a:r>
          </a:p>
          <a:p>
            <a:pPr marL="265176" indent="-182880">
              <a:lnSpc>
                <a:spcPct val="100000"/>
              </a:lnSpc>
              <a:buClr>
                <a:srgbClr val="FFFFFF"/>
              </a:buClr>
              <a:buFont typeface="Arial"/>
              <a:buChar char="•"/>
            </a:pPr>
            <a:r>
              <a:rPr lang="sv-SE" sz="1000" dirty="0">
                <a:solidFill>
                  <a:schemeClr val="bg2"/>
                </a:solidFill>
                <a:latin typeface="Calibri" pitchFamily="34" charset="0"/>
              </a:rPr>
              <a:t>Erkännande</a:t>
            </a:r>
          </a:p>
          <a:p>
            <a:pPr marL="265176" indent="-182880">
              <a:lnSpc>
                <a:spcPct val="100000"/>
              </a:lnSpc>
              <a:buClr>
                <a:srgbClr val="FFFFFF"/>
              </a:buClr>
              <a:buFont typeface="Arial"/>
              <a:buChar char="•"/>
            </a:pPr>
            <a:r>
              <a:rPr lang="sv-SE" sz="1000" dirty="0">
                <a:solidFill>
                  <a:schemeClr val="bg2"/>
                </a:solidFill>
                <a:latin typeface="Calibri" pitchFamily="34" charset="0"/>
              </a:rPr>
              <a:t>Livlig</a:t>
            </a:r>
          </a:p>
          <a:p>
            <a:pPr marL="265176" indent="-182880">
              <a:lnSpc>
                <a:spcPct val="100000"/>
              </a:lnSpc>
              <a:buClr>
                <a:srgbClr val="FFFFFF"/>
              </a:buClr>
              <a:buFont typeface="Arial"/>
              <a:buChar char="•"/>
            </a:pPr>
            <a:r>
              <a:rPr lang="sv-SE" sz="1000" dirty="0">
                <a:solidFill>
                  <a:schemeClr val="bg2"/>
                </a:solidFill>
                <a:latin typeface="Calibri" pitchFamily="34" charset="0"/>
              </a:rPr>
              <a:t>Gestikulerande</a:t>
            </a:r>
          </a:p>
          <a:p>
            <a:pPr marL="265176" indent="-182880">
              <a:lnSpc>
                <a:spcPct val="100000"/>
              </a:lnSpc>
              <a:buClr>
                <a:srgbClr val="FFFFFF"/>
              </a:buClr>
              <a:buFont typeface="Arial"/>
              <a:buChar char="•"/>
            </a:pPr>
            <a:r>
              <a:rPr lang="sv-SE" sz="1000" dirty="0">
                <a:solidFill>
                  <a:schemeClr val="bg2"/>
                </a:solidFill>
                <a:latin typeface="Calibri" pitchFamily="34" charset="0"/>
              </a:rPr>
              <a:t>Nyfiken</a:t>
            </a:r>
          </a:p>
          <a:p>
            <a:pPr marL="265176" indent="-182880">
              <a:lnSpc>
                <a:spcPct val="100000"/>
              </a:lnSpc>
              <a:buClr>
                <a:srgbClr val="FFFFFF"/>
              </a:buClr>
              <a:buFont typeface="Arial"/>
              <a:buChar char="•"/>
            </a:pPr>
            <a:r>
              <a:rPr lang="sv-SE" sz="1000" dirty="0">
                <a:solidFill>
                  <a:schemeClr val="bg2"/>
                </a:solidFill>
                <a:latin typeface="Calibri" pitchFamily="34" charset="0"/>
              </a:rPr>
              <a:t>Informell</a:t>
            </a:r>
          </a:p>
        </p:txBody>
      </p:sp>
      <p:sp>
        <p:nvSpPr>
          <p:cNvPr id="208" name="Google Shape;208;p21"/>
          <p:cNvSpPr/>
          <p:nvPr/>
        </p:nvSpPr>
        <p:spPr>
          <a:xfrm>
            <a:off x="1400790" y="3404075"/>
            <a:ext cx="328800" cy="328800"/>
          </a:xfrm>
          <a:prstGeom prst="ellipse">
            <a:avLst/>
          </a:prstGeom>
          <a:solidFill>
            <a:srgbClr val="FFC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chemeClr val="bg2"/>
                </a:solidFill>
              </a:rPr>
              <a:t>I</a:t>
            </a:r>
            <a:endParaRPr sz="800" b="1" dirty="0">
              <a:solidFill>
                <a:schemeClr val="bg2"/>
              </a:solidFill>
            </a:endParaRPr>
          </a:p>
        </p:txBody>
      </p:sp>
      <p:sp>
        <p:nvSpPr>
          <p:cNvPr id="210" name="Google Shape;210;p21"/>
          <p:cNvSpPr/>
          <p:nvPr/>
        </p:nvSpPr>
        <p:spPr>
          <a:xfrm>
            <a:off x="3964326" y="2181675"/>
            <a:ext cx="328800" cy="328800"/>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800" b="1" dirty="0">
                <a:solidFill>
                  <a:srgbClr val="FFFFFF"/>
                </a:solidFill>
              </a:rPr>
              <a:t>S</a:t>
            </a:r>
            <a:endParaRPr sz="800" b="1" dirty="0">
              <a:solidFill>
                <a:srgbClr val="FFFFFF"/>
              </a:solidFill>
            </a:endParaRPr>
          </a:p>
        </p:txBody>
      </p:sp>
      <p:sp>
        <p:nvSpPr>
          <p:cNvPr id="212" name="Google Shape;212;p21"/>
          <p:cNvSpPr/>
          <p:nvPr/>
        </p:nvSpPr>
        <p:spPr>
          <a:xfrm>
            <a:off x="3964326" y="3404075"/>
            <a:ext cx="328800" cy="3288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A</a:t>
            </a:r>
            <a:endParaRPr sz="800" b="1" dirty="0">
              <a:solidFill>
                <a:srgbClr val="FFFFFF"/>
              </a:solidFill>
            </a:endParaRPr>
          </a:p>
        </p:txBody>
      </p:sp>
      <p:sp>
        <p:nvSpPr>
          <p:cNvPr id="13" name="Google Shape;207;p21">
            <a:extLst>
              <a:ext uri="{FF2B5EF4-FFF2-40B4-BE49-F238E27FC236}">
                <a16:creationId xmlns:a16="http://schemas.microsoft.com/office/drawing/2014/main" id="{DE07EC6F-A8C1-4527-B767-8E10E8D08470}"/>
              </a:ext>
            </a:extLst>
          </p:cNvPr>
          <p:cNvSpPr txBox="1">
            <a:spLocks/>
          </p:cNvSpPr>
          <p:nvPr/>
        </p:nvSpPr>
        <p:spPr>
          <a:xfrm>
            <a:off x="2017717" y="3453686"/>
            <a:ext cx="4680139"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indent="-311150">
              <a:lnSpc>
                <a:spcPct val="115000"/>
              </a:lnSpc>
              <a:buClr>
                <a:schemeClr val="accent1"/>
              </a:buClr>
              <a:buSzPts val="1300"/>
              <a:buFont typeface="Lato"/>
              <a:buChar char="●"/>
              <a:defRPr sz="1300">
                <a:solidFill>
                  <a:schemeClr val="accent1"/>
                </a:solidFill>
                <a:latin typeface="Lato"/>
                <a:ea typeface="Lato"/>
                <a:cs typeface="Lato"/>
                <a:sym typeface="Lato"/>
              </a:defRPr>
            </a:lvl1pPr>
            <a:lvl2pPr marL="265176" indent="-182880">
              <a:spcBef>
                <a:spcPts val="1600"/>
              </a:spcBef>
              <a:buClr>
                <a:srgbClr val="FFFFFF"/>
              </a:buClr>
              <a:buSzPts val="1100"/>
              <a:buChar char="•"/>
              <a:defRPr sz="1000">
                <a:solidFill>
                  <a:schemeClr val="bg2"/>
                </a:solidFill>
                <a:latin typeface="Calibri" pitchFamily="34" charset="0"/>
                <a:ea typeface="Lato"/>
                <a:cs typeface="Tahoma"/>
                <a:sym typeface="Lato"/>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Engagerad</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Fokuserad</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Uppvisar självförtroende</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Snabb och exakt</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Direkt </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Övertygande</a:t>
            </a:r>
          </a:p>
        </p:txBody>
      </p:sp>
      <p:sp>
        <p:nvSpPr>
          <p:cNvPr id="18" name="Google Shape;207;p21">
            <a:extLst>
              <a:ext uri="{FF2B5EF4-FFF2-40B4-BE49-F238E27FC236}">
                <a16:creationId xmlns:a16="http://schemas.microsoft.com/office/drawing/2014/main" id="{ECF0FF74-60AF-45A3-91B3-B79FF2FED0D4}"/>
              </a:ext>
            </a:extLst>
          </p:cNvPr>
          <p:cNvSpPr txBox="1">
            <a:spLocks/>
          </p:cNvSpPr>
          <p:nvPr/>
        </p:nvSpPr>
        <p:spPr>
          <a:xfrm>
            <a:off x="4601614" y="2190115"/>
            <a:ext cx="4577447" cy="1860091"/>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Behaglig</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Välkomnande</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Uppmärksam</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Tålmodig</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Accepterande</a:t>
            </a:r>
          </a:p>
          <a:p>
            <a:pPr marL="82296" indent="0">
              <a:lnSpc>
                <a:spcPct val="100000"/>
              </a:lnSpc>
              <a:buClr>
                <a:srgbClr val="808080">
                  <a:lumMod val="50000"/>
                </a:srgbClr>
              </a:buClr>
              <a:buNone/>
            </a:pPr>
            <a:r>
              <a:rPr lang="sv-SE" sz="1000" dirty="0">
                <a:solidFill>
                  <a:srgbClr val="808080">
                    <a:lumMod val="50000"/>
                  </a:srgbClr>
                </a:solidFill>
                <a:latin typeface="Calibri" pitchFamily="34" charset="0"/>
              </a:rPr>
              <a:t>Lugn och närvarande</a:t>
            </a:r>
          </a:p>
        </p:txBody>
      </p:sp>
      <p:sp>
        <p:nvSpPr>
          <p:cNvPr id="19" name="Google Shape;207;p21">
            <a:extLst>
              <a:ext uri="{FF2B5EF4-FFF2-40B4-BE49-F238E27FC236}">
                <a16:creationId xmlns:a16="http://schemas.microsoft.com/office/drawing/2014/main" id="{6CB4AC17-21AD-49E9-9649-6A3031F942F4}"/>
              </a:ext>
            </a:extLst>
          </p:cNvPr>
          <p:cNvSpPr txBox="1">
            <a:spLocks/>
          </p:cNvSpPr>
          <p:nvPr/>
        </p:nvSpPr>
        <p:spPr>
          <a:xfrm>
            <a:off x="4403357" y="3453686"/>
            <a:ext cx="4028183"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RPr/>
            </a:defPPr>
            <a:lvl1pPr marL="457200" indent="-311150">
              <a:lnSpc>
                <a:spcPct val="115000"/>
              </a:lnSpc>
              <a:buClr>
                <a:schemeClr val="accent1"/>
              </a:buClr>
              <a:buSzPts val="1300"/>
              <a:buFont typeface="Lato"/>
              <a:buChar char="●"/>
              <a:defRPr sz="1300">
                <a:solidFill>
                  <a:schemeClr val="accent1"/>
                </a:solidFill>
                <a:latin typeface="Lato"/>
                <a:ea typeface="Lato"/>
                <a:cs typeface="Lato"/>
              </a:defRPr>
            </a:lvl1pPr>
            <a:lvl2pPr marL="82296" indent="0">
              <a:spcBef>
                <a:spcPts val="1600"/>
              </a:spcBef>
              <a:buClr>
                <a:srgbClr val="808080">
                  <a:lumMod val="50000"/>
                </a:srgbClr>
              </a:buClr>
              <a:buSzPts val="1100"/>
              <a:buFont typeface="Lato"/>
              <a:buNone/>
              <a:defRPr sz="1000">
                <a:solidFill>
                  <a:srgbClr val="808080">
                    <a:lumMod val="50000"/>
                  </a:srgbClr>
                </a:solidFill>
                <a:latin typeface="Calibri" pitchFamily="34" charset="0"/>
                <a:ea typeface="Lato"/>
                <a:cs typeface="Tahoma"/>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defRPr>
            </a:lvl9pPr>
          </a:lstStyle>
          <a:p>
            <a:pPr marL="265176" indent="-182880">
              <a:lnSpc>
                <a:spcPct val="100000"/>
              </a:lnSpc>
              <a:buClr>
                <a:srgbClr val="FFFFFF"/>
              </a:buClr>
              <a:buFont typeface="Arial"/>
              <a:buChar char="•"/>
            </a:pPr>
            <a:r>
              <a:rPr lang="sv-SE" sz="1000" dirty="0">
                <a:solidFill>
                  <a:schemeClr val="bg2"/>
                </a:solidFill>
                <a:latin typeface="Calibri" pitchFamily="34" charset="0"/>
              </a:rPr>
              <a:t>Lågmäld</a:t>
            </a:r>
          </a:p>
          <a:p>
            <a:pPr marL="265176" indent="-182880">
              <a:lnSpc>
                <a:spcPct val="100000"/>
              </a:lnSpc>
              <a:buClr>
                <a:srgbClr val="FFFFFF"/>
              </a:buClr>
              <a:buFont typeface="Arial"/>
              <a:buChar char="•"/>
            </a:pPr>
            <a:r>
              <a:rPr lang="sv-SE" sz="1000" dirty="0">
                <a:solidFill>
                  <a:schemeClr val="bg2"/>
                </a:solidFill>
                <a:latin typeface="Calibri" pitchFamily="34" charset="0"/>
              </a:rPr>
              <a:t>Formell</a:t>
            </a:r>
          </a:p>
          <a:p>
            <a:pPr marL="265176" indent="-182880">
              <a:lnSpc>
                <a:spcPct val="100000"/>
              </a:lnSpc>
              <a:buClr>
                <a:srgbClr val="FFFFFF"/>
              </a:buClr>
              <a:buFont typeface="Arial"/>
              <a:buChar char="•"/>
            </a:pPr>
            <a:r>
              <a:rPr lang="sv-SE" sz="1000" dirty="0">
                <a:solidFill>
                  <a:schemeClr val="bg2"/>
                </a:solidFill>
                <a:latin typeface="Calibri" pitchFamily="34" charset="0"/>
              </a:rPr>
              <a:t>Förberedd</a:t>
            </a:r>
          </a:p>
          <a:p>
            <a:pPr marL="265176" indent="-182880">
              <a:lnSpc>
                <a:spcPct val="100000"/>
              </a:lnSpc>
              <a:buClr>
                <a:srgbClr val="FFFFFF"/>
              </a:buClr>
              <a:buFont typeface="Arial"/>
              <a:buChar char="•"/>
            </a:pPr>
            <a:r>
              <a:rPr lang="sv-SE" sz="1000" dirty="0">
                <a:solidFill>
                  <a:schemeClr val="bg2"/>
                </a:solidFill>
                <a:latin typeface="Calibri" pitchFamily="34" charset="0"/>
              </a:rPr>
              <a:t>Intresserad</a:t>
            </a:r>
          </a:p>
          <a:p>
            <a:pPr marL="265176" indent="-182880">
              <a:lnSpc>
                <a:spcPct val="100000"/>
              </a:lnSpc>
              <a:buClr>
                <a:srgbClr val="FFFFFF"/>
              </a:buClr>
              <a:buFont typeface="Arial"/>
              <a:buChar char="•"/>
            </a:pPr>
            <a:r>
              <a:rPr lang="sv-SE" sz="1000" dirty="0">
                <a:solidFill>
                  <a:schemeClr val="bg2"/>
                </a:solidFill>
                <a:latin typeface="Calibri" pitchFamily="34" charset="0"/>
              </a:rPr>
              <a:t>Lugn</a:t>
            </a:r>
          </a:p>
        </p:txBody>
      </p:sp>
      <p:pic>
        <p:nvPicPr>
          <p:cNvPr id="20" name="Picture 2">
            <a:extLst>
              <a:ext uri="{FF2B5EF4-FFF2-40B4-BE49-F238E27FC236}">
                <a16:creationId xmlns:a16="http://schemas.microsoft.com/office/drawing/2014/main" id="{B84735E7-5F16-4308-8104-9C26FB85E72C}"/>
              </a:ext>
            </a:extLst>
          </p:cNvPr>
          <p:cNvPicPr>
            <a:picLocks noChangeAspect="1" noChangeArrowheads="1"/>
          </p:cNvPicPr>
          <p:nvPr/>
        </p:nvPicPr>
        <p:blipFill>
          <a:blip r:embed="rId3" cstate="print"/>
          <a:srcRect/>
          <a:stretch>
            <a:fillRect/>
          </a:stretch>
        </p:blipFill>
        <p:spPr bwMode="auto">
          <a:xfrm>
            <a:off x="6377433" y="966750"/>
            <a:ext cx="2009303" cy="2002036"/>
          </a:xfrm>
          <a:prstGeom prst="rect">
            <a:avLst/>
          </a:prstGeom>
          <a:noFill/>
          <a:ln w="9525">
            <a:noFill/>
            <a:miter lim="800000"/>
            <a:headEnd/>
            <a:tailEnd/>
          </a:ln>
          <a:effectLst/>
        </p:spPr>
      </p:pic>
    </p:spTree>
    <p:extLst>
      <p:ext uri="{BB962C8B-B14F-4D97-AF65-F5344CB8AC3E}">
        <p14:creationId xmlns:p14="http://schemas.microsoft.com/office/powerpoint/2010/main" val="40553002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da-DK" dirty="0">
                <a:sym typeface="Tahoma" pitchFamily="34" charset="0"/>
              </a:rPr>
              <a:t>de fyra persontyperna</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8" name="Text Box 10"/>
          <p:cNvSpPr txBox="1">
            <a:spLocks noChangeArrowheads="1"/>
          </p:cNvSpPr>
          <p:nvPr/>
        </p:nvSpPr>
        <p:spPr bwMode="auto">
          <a:xfrm>
            <a:off x="4759397" y="1755484"/>
            <a:ext cx="1085850" cy="253916"/>
          </a:xfrm>
          <a:prstGeom prst="rect">
            <a:avLst/>
          </a:prstGeom>
          <a:noFill/>
          <a:ln w="9525">
            <a:noFill/>
            <a:miter lim="800000"/>
            <a:headEnd/>
            <a:tailEnd/>
          </a:ln>
        </p:spPr>
        <p:txBody>
          <a:bodyPr>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3"/>
              </a:rPr>
              <a:t>Entusiasten</a:t>
            </a:r>
            <a:endParaRPr lang="da-DK" sz="1050" b="1" dirty="0">
              <a:solidFill>
                <a:srgbClr val="4D4D4D"/>
              </a:solidFill>
              <a:latin typeface="Calibri" pitchFamily="34" charset="0"/>
              <a:cs typeface="Tahoma" pitchFamily="34" charset="0"/>
              <a:sym typeface="Tahoma" pitchFamily="34" charset="0"/>
            </a:endParaRPr>
          </a:p>
        </p:txBody>
      </p:sp>
      <p:sp>
        <p:nvSpPr>
          <p:cNvPr id="9" name="Text Box 11"/>
          <p:cNvSpPr txBox="1">
            <a:spLocks noChangeArrowheads="1"/>
          </p:cNvSpPr>
          <p:nvPr/>
        </p:nvSpPr>
        <p:spPr bwMode="auto">
          <a:xfrm>
            <a:off x="6573744" y="1755484"/>
            <a:ext cx="1085850" cy="253916"/>
          </a:xfrm>
          <a:prstGeom prst="rect">
            <a:avLst/>
          </a:prstGeom>
          <a:noFill/>
          <a:ln w="9525">
            <a:noFill/>
            <a:miter lim="800000"/>
            <a:headEnd/>
            <a:tailEnd/>
          </a:ln>
        </p:spPr>
        <p:txBody>
          <a:bodyPr>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4"/>
              </a:rPr>
              <a:t>Supportern</a:t>
            </a:r>
            <a:endParaRPr lang="da-DK" sz="1050" b="1" dirty="0">
              <a:solidFill>
                <a:srgbClr val="4D4D4D"/>
              </a:solidFill>
              <a:latin typeface="Calibri" pitchFamily="34" charset="0"/>
              <a:cs typeface="Tahoma" pitchFamily="34" charset="0"/>
              <a:sym typeface="Tahoma" pitchFamily="34" charset="0"/>
            </a:endParaRPr>
          </a:p>
        </p:txBody>
      </p:sp>
      <p:sp>
        <p:nvSpPr>
          <p:cNvPr id="10" name="Text Box 12"/>
          <p:cNvSpPr txBox="1">
            <a:spLocks noChangeArrowheads="1"/>
          </p:cNvSpPr>
          <p:nvPr/>
        </p:nvSpPr>
        <p:spPr bwMode="auto">
          <a:xfrm>
            <a:off x="4716170" y="3353037"/>
            <a:ext cx="1252901" cy="253916"/>
          </a:xfrm>
          <a:prstGeom prst="rect">
            <a:avLst/>
          </a:prstGeom>
          <a:noFill/>
          <a:ln w="9525">
            <a:noFill/>
            <a:miter lim="800000"/>
            <a:headEnd/>
            <a:tailEnd/>
          </a:ln>
        </p:spPr>
        <p:txBody>
          <a:bodyPr wrap="square">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5"/>
              </a:rPr>
              <a:t>Implementeraren</a:t>
            </a:r>
            <a:endParaRPr lang="da-DK" sz="1050" b="1" dirty="0">
              <a:solidFill>
                <a:srgbClr val="4D4D4D"/>
              </a:solidFill>
              <a:latin typeface="Calibri" pitchFamily="34" charset="0"/>
              <a:cs typeface="Tahoma" pitchFamily="34" charset="0"/>
              <a:sym typeface="Tahoma" pitchFamily="34" charset="0"/>
            </a:endParaRPr>
          </a:p>
        </p:txBody>
      </p:sp>
      <p:sp>
        <p:nvSpPr>
          <p:cNvPr id="11" name="Text Box 13"/>
          <p:cNvSpPr txBox="1">
            <a:spLocks noChangeArrowheads="1"/>
          </p:cNvSpPr>
          <p:nvPr/>
        </p:nvSpPr>
        <p:spPr bwMode="auto">
          <a:xfrm>
            <a:off x="6573744" y="3353037"/>
            <a:ext cx="1085850" cy="253916"/>
          </a:xfrm>
          <a:prstGeom prst="rect">
            <a:avLst/>
          </a:prstGeom>
          <a:noFill/>
          <a:ln w="9525">
            <a:noFill/>
            <a:miter lim="800000"/>
            <a:headEnd/>
            <a:tailEnd/>
          </a:ln>
        </p:spPr>
        <p:txBody>
          <a:bodyPr>
            <a:spAutoFit/>
          </a:bodyPr>
          <a:lstStyle/>
          <a:p>
            <a:pPr algn="ctr">
              <a:spcBef>
                <a:spcPct val="50000"/>
              </a:spcBef>
              <a:buSzPct val="100000"/>
            </a:pPr>
            <a:r>
              <a:rPr lang="da-DK" sz="1050" b="1" dirty="0">
                <a:solidFill>
                  <a:srgbClr val="4D4D4D"/>
                </a:solidFill>
                <a:latin typeface="Calibri" pitchFamily="34" charset="0"/>
                <a:cs typeface="Tahoma" pitchFamily="34" charset="0"/>
                <a:sym typeface="Tahoma" pitchFamily="34" charset="0"/>
                <a:hlinkClick r:id="rId6"/>
              </a:rPr>
              <a:t>Analytikern</a:t>
            </a:r>
            <a:endParaRPr lang="da-DK" sz="1050" b="1" dirty="0">
              <a:solidFill>
                <a:srgbClr val="4D4D4D"/>
              </a:solidFill>
              <a:latin typeface="Calibri" pitchFamily="34" charset="0"/>
              <a:cs typeface="Tahoma" pitchFamily="34" charset="0"/>
              <a:sym typeface="Tahoma" pitchFamily="34" charset="0"/>
            </a:endParaRPr>
          </a:p>
        </p:txBody>
      </p:sp>
      <p:sp>
        <p:nvSpPr>
          <p:cNvPr id="12" name="Tekstboks 17"/>
          <p:cNvSpPr txBox="1">
            <a:spLocks noChangeArrowheads="1"/>
          </p:cNvSpPr>
          <p:nvPr/>
        </p:nvSpPr>
        <p:spPr bwMode="auto">
          <a:xfrm>
            <a:off x="3834281" y="2545987"/>
            <a:ext cx="760810"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Styr</a:t>
            </a:r>
          </a:p>
        </p:txBody>
      </p:sp>
      <p:sp>
        <p:nvSpPr>
          <p:cNvPr id="13" name="Tekstboks 18"/>
          <p:cNvSpPr txBox="1">
            <a:spLocks noChangeArrowheads="1"/>
          </p:cNvSpPr>
          <p:nvPr/>
        </p:nvSpPr>
        <p:spPr bwMode="auto">
          <a:xfrm>
            <a:off x="5845247" y="4347403"/>
            <a:ext cx="845344"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Uppgift</a:t>
            </a:r>
          </a:p>
        </p:txBody>
      </p:sp>
      <p:sp>
        <p:nvSpPr>
          <p:cNvPr id="14" name="Tekstboks 19"/>
          <p:cNvSpPr txBox="1">
            <a:spLocks noChangeArrowheads="1"/>
          </p:cNvSpPr>
          <p:nvPr/>
        </p:nvSpPr>
        <p:spPr bwMode="auto">
          <a:xfrm>
            <a:off x="5771428" y="908878"/>
            <a:ext cx="1083469"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Person</a:t>
            </a:r>
          </a:p>
        </p:txBody>
      </p:sp>
      <p:sp>
        <p:nvSpPr>
          <p:cNvPr id="15" name="Tekstboks 20"/>
          <p:cNvSpPr txBox="1">
            <a:spLocks noChangeArrowheads="1"/>
          </p:cNvSpPr>
          <p:nvPr/>
        </p:nvSpPr>
        <p:spPr bwMode="auto">
          <a:xfrm>
            <a:off x="8069334" y="2540034"/>
            <a:ext cx="917606" cy="300082"/>
          </a:xfrm>
          <a:prstGeom prst="rect">
            <a:avLst/>
          </a:prstGeom>
          <a:noFill/>
          <a:ln w="9525">
            <a:noFill/>
            <a:miter lim="800000"/>
            <a:headEnd/>
            <a:tailEnd/>
          </a:ln>
        </p:spPr>
        <p:txBody>
          <a:bodyPr wrap="square">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Deltar</a:t>
            </a:r>
          </a:p>
        </p:txBody>
      </p:sp>
    </p:spTree>
    <p:extLst>
      <p:ext uri="{BB962C8B-B14F-4D97-AF65-F5344CB8AC3E}">
        <p14:creationId xmlns:p14="http://schemas.microsoft.com/office/powerpoint/2010/main" val="132574551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3FB4C46-206F-4E8A-8BAD-7F7234CBB581}"/>
              </a:ext>
            </a:extLst>
          </p:cNvPr>
          <p:cNvSpPr>
            <a:spLocks noGrp="1"/>
          </p:cNvSpPr>
          <p:nvPr>
            <p:ph type="title"/>
          </p:nvPr>
        </p:nvSpPr>
        <p:spPr/>
        <p:txBody>
          <a:bodyPr/>
          <a:lstStyle/>
          <a:p>
            <a:r>
              <a:rPr lang="sv-SE" dirty="0"/>
              <a:t>anpassat beteende</a:t>
            </a:r>
          </a:p>
        </p:txBody>
      </p:sp>
      <p:pic>
        <p:nvPicPr>
          <p:cNvPr id="5" name="Bildobjekt 4"/>
          <p:cNvPicPr>
            <a:picLocks noChangeAspect="1"/>
          </p:cNvPicPr>
          <p:nvPr/>
        </p:nvPicPr>
        <p:blipFill>
          <a:blip r:embed="rId3"/>
          <a:stretch>
            <a:fillRect/>
          </a:stretch>
        </p:blipFill>
        <p:spPr>
          <a:xfrm>
            <a:off x="812100" y="2045500"/>
            <a:ext cx="3038199" cy="1707082"/>
          </a:xfrm>
          <a:prstGeom prst="rect">
            <a:avLst/>
          </a:prstGeom>
        </p:spPr>
      </p:pic>
      <p:pic>
        <p:nvPicPr>
          <p:cNvPr id="6" name="Bildobjekt 5"/>
          <p:cNvPicPr>
            <a:picLocks noChangeAspect="1"/>
          </p:cNvPicPr>
          <p:nvPr/>
        </p:nvPicPr>
        <p:blipFill>
          <a:blip r:embed="rId4"/>
          <a:stretch>
            <a:fillRect/>
          </a:stretch>
        </p:blipFill>
        <p:spPr>
          <a:xfrm>
            <a:off x="5496593" y="2045500"/>
            <a:ext cx="2996619" cy="1657071"/>
          </a:xfrm>
          <a:prstGeom prst="rect">
            <a:avLst/>
          </a:prstGeom>
        </p:spPr>
      </p:pic>
    </p:spTree>
    <p:extLst>
      <p:ext uri="{BB962C8B-B14F-4D97-AF65-F5344CB8AC3E}">
        <p14:creationId xmlns:p14="http://schemas.microsoft.com/office/powerpoint/2010/main" val="37249200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3CECAA1A-B227-4CE8-AD78-1B218DCBB50A}"/>
              </a:ext>
            </a:extLst>
          </p:cNvPr>
          <p:cNvSpPr>
            <a:spLocks noGrp="1"/>
          </p:cNvSpPr>
          <p:nvPr>
            <p:ph type="ctrTitle"/>
          </p:nvPr>
        </p:nvSpPr>
        <p:spPr/>
        <p:txBody>
          <a:bodyPr/>
          <a:lstStyle/>
          <a:p>
            <a:r>
              <a:rPr lang="sv-SE" dirty="0"/>
              <a:t>övning - kommunikation</a:t>
            </a:r>
            <a:br>
              <a:rPr lang="sv-SE" dirty="0"/>
            </a:br>
            <a:endParaRPr lang="sv-SE" dirty="0"/>
          </a:p>
        </p:txBody>
      </p:sp>
      <p:sp>
        <p:nvSpPr>
          <p:cNvPr id="4" name="Platshållare för text 3"/>
          <p:cNvSpPr>
            <a:spLocks noGrp="1"/>
          </p:cNvSpPr>
          <p:nvPr>
            <p:ph type="subTitle" idx="1"/>
          </p:nvPr>
        </p:nvSpPr>
        <p:spPr>
          <a:xfrm>
            <a:off x="727950" y="2301150"/>
            <a:ext cx="7688100" cy="541200"/>
          </a:xfrm>
        </p:spPr>
        <p:txBody>
          <a:bodyPr/>
          <a:lstStyle/>
          <a:p>
            <a:pPr marL="257175" indent="-257175">
              <a:buFont typeface="Arial" panose="020B0604020202020204" pitchFamily="34" charset="0"/>
              <a:buChar char="•"/>
            </a:pPr>
            <a:r>
              <a:rPr lang="sv-SE" dirty="0"/>
              <a:t>Vad är viktigt för att uppnå resultat?</a:t>
            </a:r>
          </a:p>
          <a:p>
            <a:pPr marL="257175" indent="-257175">
              <a:buFont typeface="Arial" panose="020B0604020202020204" pitchFamily="34" charset="0"/>
              <a:buChar char="•"/>
            </a:pPr>
            <a:r>
              <a:rPr lang="sv-SE" dirty="0"/>
              <a:t>Vad är nyckeln till ett lyckat samarbete?</a:t>
            </a:r>
          </a:p>
          <a:p>
            <a:pPr marL="257175" indent="-257175">
              <a:buFont typeface="Arial" panose="020B0604020202020204" pitchFamily="34" charset="0"/>
              <a:buChar char="•"/>
            </a:pPr>
            <a:r>
              <a:rPr lang="sv-SE" dirty="0"/>
              <a:t>Hur vill ni kommunicera?</a:t>
            </a:r>
          </a:p>
        </p:txBody>
      </p:sp>
    </p:spTree>
    <p:extLst>
      <p:ext uri="{BB962C8B-B14F-4D97-AF65-F5344CB8AC3E}">
        <p14:creationId xmlns:p14="http://schemas.microsoft.com/office/powerpoint/2010/main" val="3291883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syfte</a:t>
            </a:r>
            <a:r>
              <a:rPr lang="en-GB" dirty="0"/>
              <a:t>.</a:t>
            </a:r>
            <a:endParaRPr dirty="0"/>
          </a:p>
        </p:txBody>
      </p:sp>
      <p:sp>
        <p:nvSpPr>
          <p:cNvPr id="199" name="Google Shape;199;p20"/>
          <p:cNvSpPr txBox="1">
            <a:spLocks noGrp="1"/>
          </p:cNvSpPr>
          <p:nvPr>
            <p:ph type="body" idx="1"/>
          </p:nvPr>
        </p:nvSpPr>
        <p:spPr>
          <a:xfrm>
            <a:off x="137548" y="1772916"/>
            <a:ext cx="8464070" cy="1891638"/>
          </a:xfrm>
          <a:prstGeom prst="rect">
            <a:avLst/>
          </a:prstGeom>
        </p:spPr>
        <p:txBody>
          <a:bodyPr spcFirstLastPara="1" wrap="square" lIns="91425" tIns="91425" rIns="91425" bIns="91425" anchor="t" anchorCtr="0">
            <a:noAutofit/>
          </a:bodyPr>
          <a:lstStyle/>
          <a:p>
            <a:pPr marL="615950" lvl="1" indent="0">
              <a:buNone/>
            </a:pPr>
            <a:r>
              <a:rPr lang="sv-SE" sz="1050" dirty="0">
                <a:solidFill>
                  <a:srgbClr val="4D4D4D"/>
                </a:solidFill>
              </a:rPr>
              <a:t>Att belysa teamet utifrån EASI med fokus på </a:t>
            </a:r>
            <a:r>
              <a:rPr lang="sv-SE" sz="1050" b="1" dirty="0">
                <a:solidFill>
                  <a:srgbClr val="4D4D4D"/>
                </a:solidFill>
              </a:rPr>
              <a:t>beteende</a:t>
            </a:r>
            <a:r>
              <a:rPr lang="sv-SE" sz="1050" dirty="0">
                <a:solidFill>
                  <a:srgbClr val="4D4D4D"/>
                </a:solidFill>
              </a:rPr>
              <a:t> och </a:t>
            </a:r>
            <a:r>
              <a:rPr lang="sv-SE" sz="1050" b="1" dirty="0">
                <a:solidFill>
                  <a:srgbClr val="4D4D4D"/>
                </a:solidFill>
              </a:rPr>
              <a:t>kommunikation</a:t>
            </a:r>
            <a:r>
              <a:rPr lang="sv-SE" sz="1050" dirty="0">
                <a:solidFill>
                  <a:srgbClr val="4D4D4D"/>
                </a:solidFill>
              </a:rPr>
              <a:t> och därmed skapa </a:t>
            </a:r>
            <a:r>
              <a:rPr lang="sv-SE" sz="1050" b="1" dirty="0">
                <a:solidFill>
                  <a:srgbClr val="4D4D4D"/>
                </a:solidFill>
              </a:rPr>
              <a:t>bättre förutsättningar </a:t>
            </a:r>
            <a:r>
              <a:rPr lang="sv-SE" sz="1050" dirty="0">
                <a:solidFill>
                  <a:srgbClr val="4D4D4D"/>
                </a:solidFill>
              </a:rPr>
              <a:t>för att kunna bli ett </a:t>
            </a:r>
            <a:r>
              <a:rPr lang="sv-SE" sz="1050" b="1" dirty="0">
                <a:solidFill>
                  <a:srgbClr val="4D4D4D"/>
                </a:solidFill>
              </a:rPr>
              <a:t>effektivt</a:t>
            </a:r>
            <a:r>
              <a:rPr lang="sv-SE" sz="1050" dirty="0">
                <a:solidFill>
                  <a:srgbClr val="4D4D4D"/>
                </a:solidFill>
              </a:rPr>
              <a:t> team som jobbar i enlighet med uppsatta </a:t>
            </a:r>
            <a:r>
              <a:rPr lang="sv-SE" sz="1050" b="1" dirty="0">
                <a:solidFill>
                  <a:srgbClr val="4D4D4D"/>
                </a:solidFill>
              </a:rPr>
              <a:t>mål</a:t>
            </a:r>
            <a:r>
              <a:rPr lang="sv-SE" sz="1050" dirty="0">
                <a:solidFill>
                  <a:srgbClr val="4D4D4D"/>
                </a:solidFill>
              </a:rPr>
              <a:t>. </a:t>
            </a:r>
            <a:r>
              <a:rPr lang="sv-SE" sz="1050" dirty="0"/>
              <a:t>Att bidra till </a:t>
            </a:r>
            <a:r>
              <a:rPr lang="sv-SE" sz="1050" b="1" dirty="0"/>
              <a:t>fortsatt</a:t>
            </a:r>
            <a:r>
              <a:rPr lang="sv-SE" sz="1050" dirty="0"/>
              <a:t> </a:t>
            </a:r>
            <a:r>
              <a:rPr lang="sv-SE" sz="1050" b="1" dirty="0"/>
              <a:t>utveckling</a:t>
            </a:r>
            <a:r>
              <a:rPr lang="sv-SE" sz="1050" dirty="0"/>
              <a:t> i gruppen genom att </a:t>
            </a:r>
            <a:r>
              <a:rPr lang="sv-SE" sz="1050" b="1" dirty="0"/>
              <a:t>medvetandegöra</a:t>
            </a:r>
            <a:r>
              <a:rPr lang="sv-SE" sz="1050" dirty="0"/>
              <a:t> och lyfta fram </a:t>
            </a:r>
            <a:r>
              <a:rPr lang="sv-SE" sz="1050" b="1" dirty="0"/>
              <a:t>möjligheter</a:t>
            </a:r>
            <a:r>
              <a:rPr lang="sv-SE" sz="1050" dirty="0"/>
              <a:t> och eventuella </a:t>
            </a:r>
            <a:r>
              <a:rPr lang="sv-SE" sz="1050" b="1" dirty="0"/>
              <a:t>utmaningar</a:t>
            </a:r>
            <a:r>
              <a:rPr lang="sv-SE" sz="1050" dirty="0"/>
              <a:t>. Att bättre förstå sin omgivning för att kunna anpassa sin kommunikation i högre grad. </a:t>
            </a:r>
            <a:r>
              <a:rPr lang="sv-SE" sz="1050" dirty="0">
                <a:solidFill>
                  <a:srgbClr val="4D4D4D"/>
                </a:solidFill>
              </a:rPr>
              <a:t>Att </a:t>
            </a:r>
            <a:r>
              <a:rPr lang="sv-SE" sz="1050" b="1" dirty="0">
                <a:solidFill>
                  <a:srgbClr val="4D4D4D"/>
                </a:solidFill>
              </a:rPr>
              <a:t>skapa energi</a:t>
            </a:r>
            <a:r>
              <a:rPr lang="sv-SE" sz="1050" dirty="0">
                <a:solidFill>
                  <a:srgbClr val="4D4D4D"/>
                </a:solidFill>
              </a:rPr>
              <a:t> för att fortsätta diskussionen och utvecklingen av teamet.</a:t>
            </a:r>
          </a:p>
          <a:p>
            <a:pPr marL="615950" lvl="1" indent="0">
              <a:buNone/>
            </a:pPr>
            <a:r>
              <a:rPr lang="sv-SE" sz="1050" dirty="0">
                <a:solidFill>
                  <a:srgbClr val="4D4D4D"/>
                </a:solidFill>
              </a:rPr>
              <a:t>Vad tycker du?</a:t>
            </a:r>
          </a:p>
        </p:txBody>
      </p:sp>
      <p:pic>
        <p:nvPicPr>
          <p:cNvPr id="200" name="Google Shape;200;p20" descr="shutterstock_429987889_edited.jpg"/>
          <p:cNvPicPr preferRelativeResize="0"/>
          <p:nvPr/>
        </p:nvPicPr>
        <p:blipFill rotWithShape="1">
          <a:blip r:embed="rId3">
            <a:alphaModFix/>
          </a:blip>
          <a:srcRect l="12609" t="85988" r="6247" b="1381"/>
          <a:stretch/>
        </p:blipFill>
        <p:spPr>
          <a:xfrm>
            <a:off x="0" y="3835670"/>
            <a:ext cx="9144000" cy="1326897"/>
          </a:xfrm>
          <a:prstGeom prst="rect">
            <a:avLst/>
          </a:prstGeom>
          <a:noFill/>
          <a:ln>
            <a:noFill/>
          </a:ln>
        </p:spPr>
      </p:pic>
      <p:pic>
        <p:nvPicPr>
          <p:cNvPr id="5" name="Bildobjekt 4">
            <a:extLst>
              <a:ext uri="{FF2B5EF4-FFF2-40B4-BE49-F238E27FC236}">
                <a16:creationId xmlns:a16="http://schemas.microsoft.com/office/drawing/2014/main" id="{88C38B73-1224-4AA0-9043-9B2953939060}"/>
              </a:ext>
            </a:extLst>
          </p:cNvPr>
          <p:cNvPicPr>
            <a:picLocks noChangeAspect="1"/>
          </p:cNvPicPr>
          <p:nvPr/>
        </p:nvPicPr>
        <p:blipFill>
          <a:blip r:embed="rId4"/>
          <a:stretch>
            <a:fillRect/>
          </a:stretch>
        </p:blipFill>
        <p:spPr>
          <a:xfrm>
            <a:off x="7556258" y="4485616"/>
            <a:ext cx="1209524" cy="3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CD4E4661-0ADB-4169-B85D-21F8F693A4F9}"/>
              </a:ext>
            </a:extLst>
          </p:cNvPr>
          <p:cNvSpPr>
            <a:spLocks noGrp="1"/>
          </p:cNvSpPr>
          <p:nvPr>
            <p:ph type="title"/>
          </p:nvPr>
        </p:nvSpPr>
        <p:spPr>
          <a:xfrm>
            <a:off x="1024979" y="2376241"/>
            <a:ext cx="5887500" cy="1518600"/>
          </a:xfrm>
        </p:spPr>
        <p:txBody>
          <a:bodyPr/>
          <a:lstStyle/>
          <a:p>
            <a:r>
              <a:rPr lang="sv-SE" sz="2800" dirty="0"/>
              <a:t>styrkor och fallgropar</a:t>
            </a:r>
          </a:p>
        </p:txBody>
      </p:sp>
    </p:spTree>
    <p:extLst>
      <p:ext uri="{BB962C8B-B14F-4D97-AF65-F5344CB8AC3E}">
        <p14:creationId xmlns:p14="http://schemas.microsoft.com/office/powerpoint/2010/main" val="365349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10" name="Bildobjekt 9">
            <a:extLst>
              <a:ext uri="{FF2B5EF4-FFF2-40B4-BE49-F238E27FC236}">
                <a16:creationId xmlns:a16="http://schemas.microsoft.com/office/drawing/2014/main" id="{B470731A-3CB1-4BC5-9220-1D1F4B29CBA0}"/>
              </a:ext>
            </a:extLst>
          </p:cNvPr>
          <p:cNvPicPr>
            <a:picLocks noChangeAspect="1"/>
          </p:cNvPicPr>
          <p:nvPr/>
        </p:nvPicPr>
        <p:blipFill>
          <a:blip r:embed="rId3"/>
          <a:stretch>
            <a:fillRect/>
          </a:stretch>
        </p:blipFill>
        <p:spPr>
          <a:xfrm>
            <a:off x="6804719" y="3044049"/>
            <a:ext cx="2331720" cy="1585913"/>
          </a:xfrm>
          <a:prstGeom prst="rect">
            <a:avLst/>
          </a:prstGeom>
        </p:spPr>
      </p:pic>
      <p:sp>
        <p:nvSpPr>
          <p:cNvPr id="240" name="Google Shape;240;p25"/>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dirty="0"/>
              <a:t>analytikern</a:t>
            </a:r>
            <a:endParaRPr dirty="0"/>
          </a:p>
          <a:p>
            <a:pPr marL="0" lvl="0" indent="0" algn="l" rtl="0">
              <a:spcBef>
                <a:spcPts val="0"/>
              </a:spcBef>
              <a:spcAft>
                <a:spcPts val="0"/>
              </a:spcAft>
              <a:buNone/>
            </a:pPr>
            <a:r>
              <a:rPr lang="en-GB" b="0" dirty="0" err="1"/>
              <a:t>styrkor</a:t>
            </a:r>
            <a:endParaRPr b="0" dirty="0"/>
          </a:p>
        </p:txBody>
      </p:sp>
      <p:pic>
        <p:nvPicPr>
          <p:cNvPr id="5" name="Bildobjekt 4">
            <a:extLst>
              <a:ext uri="{FF2B5EF4-FFF2-40B4-BE49-F238E27FC236}">
                <a16:creationId xmlns:a16="http://schemas.microsoft.com/office/drawing/2014/main" id="{7237318D-4149-400F-93B4-3F24F6FF6DA4}"/>
              </a:ext>
            </a:extLst>
          </p:cNvPr>
          <p:cNvPicPr>
            <a:picLocks noChangeAspect="1"/>
          </p:cNvPicPr>
          <p:nvPr/>
        </p:nvPicPr>
        <p:blipFill>
          <a:blip r:embed="rId4"/>
          <a:stretch>
            <a:fillRect/>
          </a:stretch>
        </p:blipFill>
        <p:spPr>
          <a:xfrm>
            <a:off x="5615865" y="1045177"/>
            <a:ext cx="1974741" cy="737165"/>
          </a:xfrm>
          <a:prstGeom prst="rect">
            <a:avLst/>
          </a:prstGeom>
        </p:spPr>
      </p:pic>
      <p:pic>
        <p:nvPicPr>
          <p:cNvPr id="7" name="Bildobjekt 6">
            <a:extLst>
              <a:ext uri="{FF2B5EF4-FFF2-40B4-BE49-F238E27FC236}">
                <a16:creationId xmlns:a16="http://schemas.microsoft.com/office/drawing/2014/main" id="{AE00669D-9A65-4156-9C8D-D8E05B00AA90}"/>
              </a:ext>
            </a:extLst>
          </p:cNvPr>
          <p:cNvPicPr>
            <a:picLocks noChangeAspect="1"/>
          </p:cNvPicPr>
          <p:nvPr/>
        </p:nvPicPr>
        <p:blipFill>
          <a:blip r:embed="rId5"/>
          <a:stretch>
            <a:fillRect/>
          </a:stretch>
        </p:blipFill>
        <p:spPr>
          <a:xfrm>
            <a:off x="5615865" y="1782342"/>
            <a:ext cx="1681858" cy="1143199"/>
          </a:xfrm>
          <a:prstGeom prst="rect">
            <a:avLst/>
          </a:prstGeom>
        </p:spPr>
      </p:pic>
      <p:pic>
        <p:nvPicPr>
          <p:cNvPr id="8" name="Bildobjekt 7">
            <a:extLst>
              <a:ext uri="{FF2B5EF4-FFF2-40B4-BE49-F238E27FC236}">
                <a16:creationId xmlns:a16="http://schemas.microsoft.com/office/drawing/2014/main" id="{3073EE57-EABD-4775-AB08-AC6A073F38DA}"/>
              </a:ext>
            </a:extLst>
          </p:cNvPr>
          <p:cNvPicPr>
            <a:picLocks noChangeAspect="1"/>
          </p:cNvPicPr>
          <p:nvPr/>
        </p:nvPicPr>
        <p:blipFill>
          <a:blip r:embed="rId6"/>
          <a:stretch>
            <a:fillRect/>
          </a:stretch>
        </p:blipFill>
        <p:spPr>
          <a:xfrm>
            <a:off x="7297723" y="1769564"/>
            <a:ext cx="1839701" cy="1486478"/>
          </a:xfrm>
          <a:prstGeom prst="rect">
            <a:avLst/>
          </a:prstGeom>
        </p:spPr>
      </p:pic>
      <p:pic>
        <p:nvPicPr>
          <p:cNvPr id="9" name="Bildobjekt 8">
            <a:extLst>
              <a:ext uri="{FF2B5EF4-FFF2-40B4-BE49-F238E27FC236}">
                <a16:creationId xmlns:a16="http://schemas.microsoft.com/office/drawing/2014/main" id="{6506E534-049E-4206-B807-21AC2673CA36}"/>
              </a:ext>
            </a:extLst>
          </p:cNvPr>
          <p:cNvPicPr>
            <a:picLocks noChangeAspect="1"/>
          </p:cNvPicPr>
          <p:nvPr/>
        </p:nvPicPr>
        <p:blipFill>
          <a:blip r:embed="rId7"/>
          <a:stretch>
            <a:fillRect/>
          </a:stretch>
        </p:blipFill>
        <p:spPr>
          <a:xfrm>
            <a:off x="7666353" y="1045177"/>
            <a:ext cx="1407511" cy="723471"/>
          </a:xfrm>
          <a:prstGeom prst="rect">
            <a:avLst/>
          </a:prstGeom>
        </p:spPr>
      </p:pic>
      <p:pic>
        <p:nvPicPr>
          <p:cNvPr id="11" name="Bildobjekt 10">
            <a:extLst>
              <a:ext uri="{FF2B5EF4-FFF2-40B4-BE49-F238E27FC236}">
                <a16:creationId xmlns:a16="http://schemas.microsoft.com/office/drawing/2014/main" id="{154878E4-95E9-472A-AF8A-42A0A4993CD2}"/>
              </a:ext>
            </a:extLst>
          </p:cNvPr>
          <p:cNvPicPr>
            <a:picLocks noChangeAspect="1"/>
          </p:cNvPicPr>
          <p:nvPr/>
        </p:nvPicPr>
        <p:blipFill>
          <a:blip r:embed="rId8"/>
          <a:stretch>
            <a:fillRect/>
          </a:stretch>
        </p:blipFill>
        <p:spPr>
          <a:xfrm>
            <a:off x="5615865" y="3604258"/>
            <a:ext cx="1681858" cy="1025704"/>
          </a:xfrm>
          <a:prstGeom prst="rect">
            <a:avLst/>
          </a:prstGeom>
        </p:spPr>
      </p:pic>
      <p:pic>
        <p:nvPicPr>
          <p:cNvPr id="6" name="Bildobjekt 5">
            <a:extLst>
              <a:ext uri="{FF2B5EF4-FFF2-40B4-BE49-F238E27FC236}">
                <a16:creationId xmlns:a16="http://schemas.microsoft.com/office/drawing/2014/main" id="{FC98E39A-497B-4423-B08F-5DFA58AE827D}"/>
              </a:ext>
            </a:extLst>
          </p:cNvPr>
          <p:cNvPicPr>
            <a:picLocks noChangeAspect="1"/>
          </p:cNvPicPr>
          <p:nvPr/>
        </p:nvPicPr>
        <p:blipFill>
          <a:blip r:embed="rId9"/>
          <a:stretch>
            <a:fillRect/>
          </a:stretch>
        </p:blipFill>
        <p:spPr>
          <a:xfrm>
            <a:off x="5615865" y="2662418"/>
            <a:ext cx="1681858" cy="941840"/>
          </a:xfrm>
          <a:prstGeom prst="rect">
            <a:avLst/>
          </a:prstGeom>
        </p:spPr>
      </p:pic>
    </p:spTree>
    <p:extLst>
      <p:ext uri="{BB962C8B-B14F-4D97-AF65-F5344CB8AC3E}">
        <p14:creationId xmlns:p14="http://schemas.microsoft.com/office/powerpoint/2010/main" val="144977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5"/>
          <p:cNvSpPr txBox="1">
            <a:spLocks noGrp="1"/>
          </p:cNvSpPr>
          <p:nvPr>
            <p:ph type="title"/>
          </p:nvPr>
        </p:nvSpPr>
        <p:spPr>
          <a:xfrm>
            <a:off x="730725" y="1318650"/>
            <a:ext cx="3893400" cy="10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dirty="0"/>
              <a:t>analytikern</a:t>
            </a:r>
            <a:endParaRPr dirty="0"/>
          </a:p>
          <a:p>
            <a:pPr marL="0" lvl="0" indent="0" algn="l" rtl="0">
              <a:spcBef>
                <a:spcPts val="0"/>
              </a:spcBef>
              <a:spcAft>
                <a:spcPts val="0"/>
              </a:spcAft>
              <a:buNone/>
            </a:pPr>
            <a:r>
              <a:rPr lang="en-GB" b="0" dirty="0" err="1"/>
              <a:t>fallgopar</a:t>
            </a:r>
            <a:endParaRPr b="0" dirty="0"/>
          </a:p>
        </p:txBody>
      </p:sp>
      <p:pic>
        <p:nvPicPr>
          <p:cNvPr id="12" name="Bildobjekt 11">
            <a:extLst>
              <a:ext uri="{FF2B5EF4-FFF2-40B4-BE49-F238E27FC236}">
                <a16:creationId xmlns:a16="http://schemas.microsoft.com/office/drawing/2014/main" id="{C7A3F7A3-7CF1-46D7-84CF-3B98020CB0D7}"/>
              </a:ext>
            </a:extLst>
          </p:cNvPr>
          <p:cNvPicPr>
            <a:picLocks noChangeAspect="1"/>
          </p:cNvPicPr>
          <p:nvPr/>
        </p:nvPicPr>
        <p:blipFill>
          <a:blip r:embed="rId3"/>
          <a:stretch>
            <a:fillRect/>
          </a:stretch>
        </p:blipFill>
        <p:spPr>
          <a:xfrm>
            <a:off x="5877900" y="1124494"/>
            <a:ext cx="1645920" cy="1097280"/>
          </a:xfrm>
          <a:prstGeom prst="rect">
            <a:avLst/>
          </a:prstGeom>
        </p:spPr>
      </p:pic>
      <p:pic>
        <p:nvPicPr>
          <p:cNvPr id="13" name="Bildobjekt 12">
            <a:extLst>
              <a:ext uri="{FF2B5EF4-FFF2-40B4-BE49-F238E27FC236}">
                <a16:creationId xmlns:a16="http://schemas.microsoft.com/office/drawing/2014/main" id="{659F8450-769F-4977-B760-BD235A008F06}"/>
              </a:ext>
            </a:extLst>
          </p:cNvPr>
          <p:cNvPicPr>
            <a:picLocks noChangeAspect="1"/>
          </p:cNvPicPr>
          <p:nvPr/>
        </p:nvPicPr>
        <p:blipFill>
          <a:blip r:embed="rId4"/>
          <a:stretch>
            <a:fillRect/>
          </a:stretch>
        </p:blipFill>
        <p:spPr>
          <a:xfrm>
            <a:off x="5877900" y="2221774"/>
            <a:ext cx="1645920" cy="1004590"/>
          </a:xfrm>
          <a:prstGeom prst="rect">
            <a:avLst/>
          </a:prstGeom>
        </p:spPr>
      </p:pic>
      <p:pic>
        <p:nvPicPr>
          <p:cNvPr id="14" name="Bildobjekt 13">
            <a:extLst>
              <a:ext uri="{FF2B5EF4-FFF2-40B4-BE49-F238E27FC236}">
                <a16:creationId xmlns:a16="http://schemas.microsoft.com/office/drawing/2014/main" id="{3C84E446-227D-4E27-82DA-380D4F9A8B3B}"/>
              </a:ext>
            </a:extLst>
          </p:cNvPr>
          <p:cNvPicPr>
            <a:picLocks noChangeAspect="1"/>
          </p:cNvPicPr>
          <p:nvPr/>
        </p:nvPicPr>
        <p:blipFill>
          <a:blip r:embed="rId5"/>
          <a:stretch>
            <a:fillRect/>
          </a:stretch>
        </p:blipFill>
        <p:spPr>
          <a:xfrm>
            <a:off x="5494057" y="3446888"/>
            <a:ext cx="1518956" cy="1020808"/>
          </a:xfrm>
          <a:prstGeom prst="rect">
            <a:avLst/>
          </a:prstGeom>
        </p:spPr>
      </p:pic>
      <p:pic>
        <p:nvPicPr>
          <p:cNvPr id="15" name="Bildobjekt 14">
            <a:extLst>
              <a:ext uri="{FF2B5EF4-FFF2-40B4-BE49-F238E27FC236}">
                <a16:creationId xmlns:a16="http://schemas.microsoft.com/office/drawing/2014/main" id="{2C814D72-971E-4472-8AED-90D2C06E622B}"/>
              </a:ext>
            </a:extLst>
          </p:cNvPr>
          <p:cNvPicPr>
            <a:picLocks noChangeAspect="1"/>
          </p:cNvPicPr>
          <p:nvPr/>
        </p:nvPicPr>
        <p:blipFill>
          <a:blip r:embed="rId6"/>
          <a:stretch>
            <a:fillRect/>
          </a:stretch>
        </p:blipFill>
        <p:spPr>
          <a:xfrm>
            <a:off x="6783005" y="3332783"/>
            <a:ext cx="1620180" cy="1134913"/>
          </a:xfrm>
          <a:prstGeom prst="rect">
            <a:avLst/>
          </a:prstGeom>
        </p:spPr>
      </p:pic>
      <p:pic>
        <p:nvPicPr>
          <p:cNvPr id="16" name="Bildobjekt 15">
            <a:extLst>
              <a:ext uri="{FF2B5EF4-FFF2-40B4-BE49-F238E27FC236}">
                <a16:creationId xmlns:a16="http://schemas.microsoft.com/office/drawing/2014/main" id="{018A45AF-3E85-40DF-B0DE-D64B07199C88}"/>
              </a:ext>
            </a:extLst>
          </p:cNvPr>
          <p:cNvPicPr>
            <a:picLocks noChangeAspect="1"/>
          </p:cNvPicPr>
          <p:nvPr/>
        </p:nvPicPr>
        <p:blipFill>
          <a:blip r:embed="rId7"/>
          <a:stretch>
            <a:fillRect/>
          </a:stretch>
        </p:blipFill>
        <p:spPr>
          <a:xfrm>
            <a:off x="7733149" y="1124494"/>
            <a:ext cx="1401975" cy="842359"/>
          </a:xfrm>
          <a:prstGeom prst="rect">
            <a:avLst/>
          </a:prstGeom>
        </p:spPr>
      </p:pic>
      <p:pic>
        <p:nvPicPr>
          <p:cNvPr id="17" name="Bildobjekt 16">
            <a:extLst>
              <a:ext uri="{FF2B5EF4-FFF2-40B4-BE49-F238E27FC236}">
                <a16:creationId xmlns:a16="http://schemas.microsoft.com/office/drawing/2014/main" id="{31BF0DBA-613C-4362-9201-5FC19A254378}"/>
              </a:ext>
            </a:extLst>
          </p:cNvPr>
          <p:cNvPicPr>
            <a:picLocks noChangeAspect="1"/>
          </p:cNvPicPr>
          <p:nvPr/>
        </p:nvPicPr>
        <p:blipFill>
          <a:blip r:embed="rId8"/>
          <a:stretch>
            <a:fillRect/>
          </a:stretch>
        </p:blipFill>
        <p:spPr>
          <a:xfrm>
            <a:off x="7523820" y="1966853"/>
            <a:ext cx="1620180" cy="1003726"/>
          </a:xfrm>
          <a:prstGeom prst="rect">
            <a:avLst/>
          </a:prstGeom>
        </p:spPr>
      </p:pic>
      <p:pic>
        <p:nvPicPr>
          <p:cNvPr id="18" name="Bildobjekt 17">
            <a:extLst>
              <a:ext uri="{FF2B5EF4-FFF2-40B4-BE49-F238E27FC236}">
                <a16:creationId xmlns:a16="http://schemas.microsoft.com/office/drawing/2014/main" id="{24531DB4-E876-4AAA-85EA-8BC68344C8AA}"/>
              </a:ext>
            </a:extLst>
          </p:cNvPr>
          <p:cNvPicPr>
            <a:picLocks noChangeAspect="1"/>
          </p:cNvPicPr>
          <p:nvPr/>
        </p:nvPicPr>
        <p:blipFill>
          <a:blip r:embed="rId9"/>
          <a:stretch>
            <a:fillRect/>
          </a:stretch>
        </p:blipFill>
        <p:spPr>
          <a:xfrm>
            <a:off x="8021162" y="2970579"/>
            <a:ext cx="1122838" cy="1497117"/>
          </a:xfrm>
          <a:prstGeom prst="rect">
            <a:avLst/>
          </a:prstGeom>
        </p:spPr>
      </p:pic>
    </p:spTree>
    <p:extLst>
      <p:ext uri="{BB962C8B-B14F-4D97-AF65-F5344CB8AC3E}">
        <p14:creationId xmlns:p14="http://schemas.microsoft.com/office/powerpoint/2010/main" val="905483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D9568AC-A4E6-41C0-B67D-1A1B9DF4D5AB}"/>
              </a:ext>
            </a:extLst>
          </p:cNvPr>
          <p:cNvPicPr>
            <a:picLocks noChangeAspect="1"/>
          </p:cNvPicPr>
          <p:nvPr/>
        </p:nvPicPr>
        <p:blipFill>
          <a:blip r:embed="rId3"/>
          <a:stretch>
            <a:fillRect/>
          </a:stretch>
        </p:blipFill>
        <p:spPr>
          <a:xfrm>
            <a:off x="5909740" y="783504"/>
            <a:ext cx="1743145" cy="896635"/>
          </a:xfrm>
          <a:prstGeom prst="rect">
            <a:avLst/>
          </a:prstGeom>
        </p:spPr>
      </p:pic>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entusiasten</a:t>
            </a:r>
            <a:br>
              <a:rPr lang="sv-SE" dirty="0"/>
            </a:br>
            <a:r>
              <a:rPr lang="en-GB" b="0" dirty="0" err="1"/>
              <a:t>styrkor</a:t>
            </a:r>
            <a:endParaRPr lang="sv-SE" dirty="0"/>
          </a:p>
        </p:txBody>
      </p:sp>
      <p:pic>
        <p:nvPicPr>
          <p:cNvPr id="5" name="Bildobjekt 4">
            <a:extLst>
              <a:ext uri="{FF2B5EF4-FFF2-40B4-BE49-F238E27FC236}">
                <a16:creationId xmlns:a16="http://schemas.microsoft.com/office/drawing/2014/main" id="{46C420A0-C9E8-4743-87F1-B6D55234EACB}"/>
              </a:ext>
            </a:extLst>
          </p:cNvPr>
          <p:cNvPicPr>
            <a:picLocks noChangeAspect="1"/>
          </p:cNvPicPr>
          <p:nvPr/>
        </p:nvPicPr>
        <p:blipFill>
          <a:blip r:embed="rId4"/>
          <a:stretch>
            <a:fillRect/>
          </a:stretch>
        </p:blipFill>
        <p:spPr>
          <a:xfrm>
            <a:off x="5911671" y="1474432"/>
            <a:ext cx="1743145" cy="1743145"/>
          </a:xfrm>
          <a:prstGeom prst="rect">
            <a:avLst/>
          </a:prstGeom>
        </p:spPr>
      </p:pic>
      <p:pic>
        <p:nvPicPr>
          <p:cNvPr id="6" name="Bildobjekt 5">
            <a:extLst>
              <a:ext uri="{FF2B5EF4-FFF2-40B4-BE49-F238E27FC236}">
                <a16:creationId xmlns:a16="http://schemas.microsoft.com/office/drawing/2014/main" id="{829CCC25-5C39-42DE-92E9-C5BDE1347819}"/>
              </a:ext>
            </a:extLst>
          </p:cNvPr>
          <p:cNvPicPr>
            <a:picLocks noChangeAspect="1"/>
          </p:cNvPicPr>
          <p:nvPr/>
        </p:nvPicPr>
        <p:blipFill>
          <a:blip r:embed="rId5"/>
          <a:stretch>
            <a:fillRect/>
          </a:stretch>
        </p:blipFill>
        <p:spPr>
          <a:xfrm>
            <a:off x="5914296" y="2660809"/>
            <a:ext cx="1736726" cy="867117"/>
          </a:xfrm>
          <a:prstGeom prst="rect">
            <a:avLst/>
          </a:prstGeom>
        </p:spPr>
      </p:pic>
      <p:pic>
        <p:nvPicPr>
          <p:cNvPr id="7" name="Bildobjekt 6">
            <a:extLst>
              <a:ext uri="{FF2B5EF4-FFF2-40B4-BE49-F238E27FC236}">
                <a16:creationId xmlns:a16="http://schemas.microsoft.com/office/drawing/2014/main" id="{4369A337-60E3-4771-BC28-E73E92A177DC}"/>
              </a:ext>
            </a:extLst>
          </p:cNvPr>
          <p:cNvPicPr>
            <a:picLocks noChangeAspect="1"/>
          </p:cNvPicPr>
          <p:nvPr/>
        </p:nvPicPr>
        <p:blipFill>
          <a:blip r:embed="rId6"/>
          <a:stretch>
            <a:fillRect/>
          </a:stretch>
        </p:blipFill>
        <p:spPr>
          <a:xfrm>
            <a:off x="7652885" y="770630"/>
            <a:ext cx="1492978" cy="1118293"/>
          </a:xfrm>
          <a:prstGeom prst="rect">
            <a:avLst/>
          </a:prstGeom>
        </p:spPr>
      </p:pic>
      <p:pic>
        <p:nvPicPr>
          <p:cNvPr id="9" name="Bildobjekt 8">
            <a:extLst>
              <a:ext uri="{FF2B5EF4-FFF2-40B4-BE49-F238E27FC236}">
                <a16:creationId xmlns:a16="http://schemas.microsoft.com/office/drawing/2014/main" id="{A116CDB0-DC5C-4195-A094-2BB5349C805B}"/>
              </a:ext>
            </a:extLst>
          </p:cNvPr>
          <p:cNvPicPr>
            <a:picLocks noChangeAspect="1"/>
          </p:cNvPicPr>
          <p:nvPr/>
        </p:nvPicPr>
        <p:blipFill>
          <a:blip r:embed="rId7"/>
          <a:stretch>
            <a:fillRect/>
          </a:stretch>
        </p:blipFill>
        <p:spPr>
          <a:xfrm>
            <a:off x="7652885" y="2551976"/>
            <a:ext cx="1491113" cy="992268"/>
          </a:xfrm>
          <a:prstGeom prst="rect">
            <a:avLst/>
          </a:prstGeom>
        </p:spPr>
      </p:pic>
      <p:pic>
        <p:nvPicPr>
          <p:cNvPr id="10" name="Bildobjekt 9">
            <a:extLst>
              <a:ext uri="{FF2B5EF4-FFF2-40B4-BE49-F238E27FC236}">
                <a16:creationId xmlns:a16="http://schemas.microsoft.com/office/drawing/2014/main" id="{1237973A-1CA7-42AF-BFDE-732D8EA243E7}"/>
              </a:ext>
            </a:extLst>
          </p:cNvPr>
          <p:cNvPicPr>
            <a:picLocks noChangeAspect="1"/>
          </p:cNvPicPr>
          <p:nvPr/>
        </p:nvPicPr>
        <p:blipFill>
          <a:blip r:embed="rId8"/>
          <a:stretch>
            <a:fillRect/>
          </a:stretch>
        </p:blipFill>
        <p:spPr>
          <a:xfrm>
            <a:off x="7343914" y="3504304"/>
            <a:ext cx="1800086" cy="1093803"/>
          </a:xfrm>
          <a:prstGeom prst="rect">
            <a:avLst/>
          </a:prstGeom>
        </p:spPr>
      </p:pic>
      <p:pic>
        <p:nvPicPr>
          <p:cNvPr id="11" name="Bildobjekt 10">
            <a:extLst>
              <a:ext uri="{FF2B5EF4-FFF2-40B4-BE49-F238E27FC236}">
                <a16:creationId xmlns:a16="http://schemas.microsoft.com/office/drawing/2014/main" id="{F5FDEDD0-B174-413E-9526-F131C871CD4B}"/>
              </a:ext>
            </a:extLst>
          </p:cNvPr>
          <p:cNvPicPr>
            <a:picLocks noChangeAspect="1"/>
          </p:cNvPicPr>
          <p:nvPr/>
        </p:nvPicPr>
        <p:blipFill>
          <a:blip r:embed="rId9"/>
          <a:stretch>
            <a:fillRect/>
          </a:stretch>
        </p:blipFill>
        <p:spPr>
          <a:xfrm>
            <a:off x="5909739" y="3523860"/>
            <a:ext cx="1434175" cy="1074247"/>
          </a:xfrm>
          <a:prstGeom prst="rect">
            <a:avLst/>
          </a:prstGeom>
        </p:spPr>
      </p:pic>
      <p:pic>
        <p:nvPicPr>
          <p:cNvPr id="8" name="Bildobjekt 7">
            <a:extLst>
              <a:ext uri="{FF2B5EF4-FFF2-40B4-BE49-F238E27FC236}">
                <a16:creationId xmlns:a16="http://schemas.microsoft.com/office/drawing/2014/main" id="{DA99DA26-6B47-4558-8A0F-69AE0FC7FE34}"/>
              </a:ext>
            </a:extLst>
          </p:cNvPr>
          <p:cNvPicPr>
            <a:picLocks noChangeAspect="1"/>
          </p:cNvPicPr>
          <p:nvPr/>
        </p:nvPicPr>
        <p:blipFill>
          <a:blip r:embed="rId10"/>
          <a:stretch>
            <a:fillRect/>
          </a:stretch>
        </p:blipFill>
        <p:spPr>
          <a:xfrm>
            <a:off x="7652885" y="1838536"/>
            <a:ext cx="1491115" cy="879757"/>
          </a:xfrm>
          <a:prstGeom prst="rect">
            <a:avLst/>
          </a:prstGeom>
        </p:spPr>
      </p:pic>
    </p:spTree>
    <p:extLst>
      <p:ext uri="{BB962C8B-B14F-4D97-AF65-F5344CB8AC3E}">
        <p14:creationId xmlns:p14="http://schemas.microsoft.com/office/powerpoint/2010/main" val="270169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entusiasten</a:t>
            </a:r>
            <a:br>
              <a:rPr lang="sv-SE" dirty="0"/>
            </a:br>
            <a:r>
              <a:rPr lang="en-GB" b="0" dirty="0" err="1"/>
              <a:t>fallgropar</a:t>
            </a:r>
            <a:endParaRPr lang="sv-SE" dirty="0"/>
          </a:p>
        </p:txBody>
      </p:sp>
      <p:pic>
        <p:nvPicPr>
          <p:cNvPr id="12" name="Bildobjekt 11">
            <a:extLst>
              <a:ext uri="{FF2B5EF4-FFF2-40B4-BE49-F238E27FC236}">
                <a16:creationId xmlns:a16="http://schemas.microsoft.com/office/drawing/2014/main" id="{F90F5917-C333-4DDC-BD48-03DCA9246833}"/>
              </a:ext>
            </a:extLst>
          </p:cNvPr>
          <p:cNvPicPr>
            <a:picLocks noChangeAspect="1"/>
          </p:cNvPicPr>
          <p:nvPr/>
        </p:nvPicPr>
        <p:blipFill>
          <a:blip r:embed="rId3"/>
          <a:stretch>
            <a:fillRect/>
          </a:stretch>
        </p:blipFill>
        <p:spPr>
          <a:xfrm>
            <a:off x="5417481" y="817214"/>
            <a:ext cx="2328991" cy="1316386"/>
          </a:xfrm>
          <a:prstGeom prst="rect">
            <a:avLst/>
          </a:prstGeom>
        </p:spPr>
      </p:pic>
      <p:pic>
        <p:nvPicPr>
          <p:cNvPr id="13" name="Bildobjekt 12">
            <a:extLst>
              <a:ext uri="{FF2B5EF4-FFF2-40B4-BE49-F238E27FC236}">
                <a16:creationId xmlns:a16="http://schemas.microsoft.com/office/drawing/2014/main" id="{00522828-5941-4B4C-B7E5-FFE257D3B102}"/>
              </a:ext>
            </a:extLst>
          </p:cNvPr>
          <p:cNvPicPr>
            <a:picLocks noChangeAspect="1"/>
          </p:cNvPicPr>
          <p:nvPr/>
        </p:nvPicPr>
        <p:blipFill>
          <a:blip r:embed="rId4"/>
          <a:stretch>
            <a:fillRect/>
          </a:stretch>
        </p:blipFill>
        <p:spPr>
          <a:xfrm>
            <a:off x="5417481" y="2133600"/>
            <a:ext cx="1424989" cy="1568927"/>
          </a:xfrm>
          <a:prstGeom prst="rect">
            <a:avLst/>
          </a:prstGeom>
        </p:spPr>
      </p:pic>
      <p:pic>
        <p:nvPicPr>
          <p:cNvPr id="14" name="Bildobjekt 13">
            <a:extLst>
              <a:ext uri="{FF2B5EF4-FFF2-40B4-BE49-F238E27FC236}">
                <a16:creationId xmlns:a16="http://schemas.microsoft.com/office/drawing/2014/main" id="{7E633503-10B9-408C-B1C5-A4F47797ED67}"/>
              </a:ext>
            </a:extLst>
          </p:cNvPr>
          <p:cNvPicPr>
            <a:picLocks noChangeAspect="1"/>
          </p:cNvPicPr>
          <p:nvPr/>
        </p:nvPicPr>
        <p:blipFill>
          <a:blip r:embed="rId5"/>
          <a:stretch>
            <a:fillRect/>
          </a:stretch>
        </p:blipFill>
        <p:spPr>
          <a:xfrm>
            <a:off x="6509538" y="2129127"/>
            <a:ext cx="1186662" cy="1590371"/>
          </a:xfrm>
          <a:prstGeom prst="rect">
            <a:avLst/>
          </a:prstGeom>
        </p:spPr>
      </p:pic>
      <p:pic>
        <p:nvPicPr>
          <p:cNvPr id="15" name="Bildobjekt 14">
            <a:extLst>
              <a:ext uri="{FF2B5EF4-FFF2-40B4-BE49-F238E27FC236}">
                <a16:creationId xmlns:a16="http://schemas.microsoft.com/office/drawing/2014/main" id="{1ED3F228-D39F-4A46-A0A8-6E3EDCA97440}"/>
              </a:ext>
            </a:extLst>
          </p:cNvPr>
          <p:cNvPicPr>
            <a:picLocks noChangeAspect="1"/>
          </p:cNvPicPr>
          <p:nvPr/>
        </p:nvPicPr>
        <p:blipFill>
          <a:blip r:embed="rId6"/>
          <a:stretch>
            <a:fillRect/>
          </a:stretch>
        </p:blipFill>
        <p:spPr>
          <a:xfrm>
            <a:off x="5415156" y="3706999"/>
            <a:ext cx="2280620" cy="731411"/>
          </a:xfrm>
          <a:prstGeom prst="rect">
            <a:avLst/>
          </a:prstGeom>
        </p:spPr>
      </p:pic>
      <p:pic>
        <p:nvPicPr>
          <p:cNvPr id="16" name="Bildobjekt 15">
            <a:extLst>
              <a:ext uri="{FF2B5EF4-FFF2-40B4-BE49-F238E27FC236}">
                <a16:creationId xmlns:a16="http://schemas.microsoft.com/office/drawing/2014/main" id="{BA7AF12E-3EE1-4A47-BEBD-C6ADE50461C7}"/>
              </a:ext>
            </a:extLst>
          </p:cNvPr>
          <p:cNvPicPr>
            <a:picLocks noChangeAspect="1"/>
          </p:cNvPicPr>
          <p:nvPr/>
        </p:nvPicPr>
        <p:blipFill>
          <a:blip r:embed="rId7"/>
          <a:stretch>
            <a:fillRect/>
          </a:stretch>
        </p:blipFill>
        <p:spPr>
          <a:xfrm>
            <a:off x="7695052" y="817214"/>
            <a:ext cx="1307025" cy="1143648"/>
          </a:xfrm>
          <a:prstGeom prst="rect">
            <a:avLst/>
          </a:prstGeom>
        </p:spPr>
      </p:pic>
      <p:pic>
        <p:nvPicPr>
          <p:cNvPr id="17" name="Bildobjekt 16">
            <a:extLst>
              <a:ext uri="{FF2B5EF4-FFF2-40B4-BE49-F238E27FC236}">
                <a16:creationId xmlns:a16="http://schemas.microsoft.com/office/drawing/2014/main" id="{B01201C0-8DA7-47E1-8158-82085416878E}"/>
              </a:ext>
            </a:extLst>
          </p:cNvPr>
          <p:cNvPicPr>
            <a:picLocks noChangeAspect="1"/>
          </p:cNvPicPr>
          <p:nvPr/>
        </p:nvPicPr>
        <p:blipFill>
          <a:blip r:embed="rId8"/>
          <a:stretch>
            <a:fillRect/>
          </a:stretch>
        </p:blipFill>
        <p:spPr>
          <a:xfrm>
            <a:off x="7695052" y="1786554"/>
            <a:ext cx="1448948" cy="964209"/>
          </a:xfrm>
          <a:prstGeom prst="rect">
            <a:avLst/>
          </a:prstGeom>
        </p:spPr>
      </p:pic>
      <p:pic>
        <p:nvPicPr>
          <p:cNvPr id="18" name="Bildobjekt 17">
            <a:extLst>
              <a:ext uri="{FF2B5EF4-FFF2-40B4-BE49-F238E27FC236}">
                <a16:creationId xmlns:a16="http://schemas.microsoft.com/office/drawing/2014/main" id="{05BB2284-BE38-48BE-B20F-AC5A491BAD60}"/>
              </a:ext>
            </a:extLst>
          </p:cNvPr>
          <p:cNvPicPr>
            <a:picLocks noChangeAspect="1"/>
          </p:cNvPicPr>
          <p:nvPr/>
        </p:nvPicPr>
        <p:blipFill>
          <a:blip r:embed="rId9"/>
          <a:stretch>
            <a:fillRect/>
          </a:stretch>
        </p:blipFill>
        <p:spPr>
          <a:xfrm>
            <a:off x="7695776" y="2750763"/>
            <a:ext cx="1448224" cy="1448224"/>
          </a:xfrm>
          <a:prstGeom prst="rect">
            <a:avLst/>
          </a:prstGeom>
        </p:spPr>
      </p:pic>
      <p:pic>
        <p:nvPicPr>
          <p:cNvPr id="19" name="Bildobjekt 18">
            <a:extLst>
              <a:ext uri="{FF2B5EF4-FFF2-40B4-BE49-F238E27FC236}">
                <a16:creationId xmlns:a16="http://schemas.microsoft.com/office/drawing/2014/main" id="{2C110D50-AC8A-4B61-B575-DEA4D1FDB844}"/>
              </a:ext>
            </a:extLst>
          </p:cNvPr>
          <p:cNvPicPr>
            <a:picLocks noChangeAspect="1"/>
          </p:cNvPicPr>
          <p:nvPr/>
        </p:nvPicPr>
        <p:blipFill>
          <a:blip r:embed="rId10"/>
          <a:stretch>
            <a:fillRect/>
          </a:stretch>
        </p:blipFill>
        <p:spPr>
          <a:xfrm>
            <a:off x="7706662" y="3542016"/>
            <a:ext cx="1437338" cy="900866"/>
          </a:xfrm>
          <a:prstGeom prst="rect">
            <a:avLst/>
          </a:prstGeom>
        </p:spPr>
      </p:pic>
    </p:spTree>
    <p:extLst>
      <p:ext uri="{BB962C8B-B14F-4D97-AF65-F5344CB8AC3E}">
        <p14:creationId xmlns:p14="http://schemas.microsoft.com/office/powerpoint/2010/main" val="20058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implementeraren</a:t>
            </a:r>
            <a:br>
              <a:rPr lang="sv-SE" dirty="0"/>
            </a:br>
            <a:r>
              <a:rPr lang="en-GB" b="0" dirty="0" err="1"/>
              <a:t>styrkor</a:t>
            </a:r>
            <a:endParaRPr lang="sv-SE" dirty="0"/>
          </a:p>
        </p:txBody>
      </p:sp>
      <p:pic>
        <p:nvPicPr>
          <p:cNvPr id="12" name="Bildobjekt 11">
            <a:extLst>
              <a:ext uri="{FF2B5EF4-FFF2-40B4-BE49-F238E27FC236}">
                <a16:creationId xmlns:a16="http://schemas.microsoft.com/office/drawing/2014/main" id="{BEE121A3-CECC-4097-8C3A-7A4BB1A55538}"/>
              </a:ext>
            </a:extLst>
          </p:cNvPr>
          <p:cNvPicPr>
            <a:picLocks noChangeAspect="1"/>
          </p:cNvPicPr>
          <p:nvPr/>
        </p:nvPicPr>
        <p:blipFill>
          <a:blip r:embed="rId3"/>
          <a:stretch>
            <a:fillRect/>
          </a:stretch>
        </p:blipFill>
        <p:spPr>
          <a:xfrm>
            <a:off x="5376974" y="701196"/>
            <a:ext cx="2064118" cy="1373577"/>
          </a:xfrm>
          <a:prstGeom prst="rect">
            <a:avLst/>
          </a:prstGeom>
        </p:spPr>
      </p:pic>
      <p:pic>
        <p:nvPicPr>
          <p:cNvPr id="13" name="Bildobjekt 12">
            <a:extLst>
              <a:ext uri="{FF2B5EF4-FFF2-40B4-BE49-F238E27FC236}">
                <a16:creationId xmlns:a16="http://schemas.microsoft.com/office/drawing/2014/main" id="{6F072EE1-4F90-4870-BBC6-2AA739C2FE01}"/>
              </a:ext>
            </a:extLst>
          </p:cNvPr>
          <p:cNvPicPr>
            <a:picLocks noChangeAspect="1"/>
          </p:cNvPicPr>
          <p:nvPr/>
        </p:nvPicPr>
        <p:blipFill>
          <a:blip r:embed="rId4"/>
          <a:stretch>
            <a:fillRect/>
          </a:stretch>
        </p:blipFill>
        <p:spPr>
          <a:xfrm>
            <a:off x="5370204" y="1625308"/>
            <a:ext cx="2064118" cy="1032060"/>
          </a:xfrm>
          <a:prstGeom prst="rect">
            <a:avLst/>
          </a:prstGeom>
        </p:spPr>
      </p:pic>
      <p:pic>
        <p:nvPicPr>
          <p:cNvPr id="14" name="Bildobjekt 13">
            <a:extLst>
              <a:ext uri="{FF2B5EF4-FFF2-40B4-BE49-F238E27FC236}">
                <a16:creationId xmlns:a16="http://schemas.microsoft.com/office/drawing/2014/main" id="{AE17CF10-8901-48DA-9EA4-22E2AAFBB734}"/>
              </a:ext>
            </a:extLst>
          </p:cNvPr>
          <p:cNvPicPr>
            <a:picLocks noChangeAspect="1"/>
          </p:cNvPicPr>
          <p:nvPr/>
        </p:nvPicPr>
        <p:blipFill>
          <a:blip r:embed="rId5"/>
          <a:stretch>
            <a:fillRect/>
          </a:stretch>
        </p:blipFill>
        <p:spPr>
          <a:xfrm>
            <a:off x="5376974" y="2637066"/>
            <a:ext cx="2279754" cy="935284"/>
          </a:xfrm>
          <a:prstGeom prst="rect">
            <a:avLst/>
          </a:prstGeom>
        </p:spPr>
      </p:pic>
      <p:pic>
        <p:nvPicPr>
          <p:cNvPr id="15" name="Bildobjekt 14">
            <a:extLst>
              <a:ext uri="{FF2B5EF4-FFF2-40B4-BE49-F238E27FC236}">
                <a16:creationId xmlns:a16="http://schemas.microsoft.com/office/drawing/2014/main" id="{20DDF3B3-DF2A-460D-846E-FDD4F2055494}"/>
              </a:ext>
            </a:extLst>
          </p:cNvPr>
          <p:cNvPicPr>
            <a:picLocks noChangeAspect="1"/>
          </p:cNvPicPr>
          <p:nvPr/>
        </p:nvPicPr>
        <p:blipFill>
          <a:blip r:embed="rId6"/>
          <a:stretch>
            <a:fillRect/>
          </a:stretch>
        </p:blipFill>
        <p:spPr>
          <a:xfrm>
            <a:off x="5376974" y="3489701"/>
            <a:ext cx="791658" cy="1056904"/>
          </a:xfrm>
          <a:prstGeom prst="rect">
            <a:avLst/>
          </a:prstGeom>
        </p:spPr>
      </p:pic>
      <p:pic>
        <p:nvPicPr>
          <p:cNvPr id="16" name="Bildobjekt 15">
            <a:extLst>
              <a:ext uri="{FF2B5EF4-FFF2-40B4-BE49-F238E27FC236}">
                <a16:creationId xmlns:a16="http://schemas.microsoft.com/office/drawing/2014/main" id="{646F8E26-B512-4718-8C53-0BAEE7590AD8}"/>
              </a:ext>
            </a:extLst>
          </p:cNvPr>
          <p:cNvPicPr>
            <a:picLocks noChangeAspect="1"/>
          </p:cNvPicPr>
          <p:nvPr/>
        </p:nvPicPr>
        <p:blipFill>
          <a:blip r:embed="rId7"/>
          <a:stretch>
            <a:fillRect/>
          </a:stretch>
        </p:blipFill>
        <p:spPr>
          <a:xfrm>
            <a:off x="6176866" y="3489701"/>
            <a:ext cx="1885464" cy="1055859"/>
          </a:xfrm>
          <a:prstGeom prst="rect">
            <a:avLst/>
          </a:prstGeom>
        </p:spPr>
      </p:pic>
      <p:pic>
        <p:nvPicPr>
          <p:cNvPr id="17" name="Bildobjekt 16">
            <a:extLst>
              <a:ext uri="{FF2B5EF4-FFF2-40B4-BE49-F238E27FC236}">
                <a16:creationId xmlns:a16="http://schemas.microsoft.com/office/drawing/2014/main" id="{D1CE1926-50A5-4ADA-8020-4E6B35CF54CB}"/>
              </a:ext>
            </a:extLst>
          </p:cNvPr>
          <p:cNvPicPr>
            <a:picLocks noChangeAspect="1"/>
          </p:cNvPicPr>
          <p:nvPr/>
        </p:nvPicPr>
        <p:blipFill>
          <a:blip r:embed="rId8"/>
          <a:stretch>
            <a:fillRect/>
          </a:stretch>
        </p:blipFill>
        <p:spPr>
          <a:xfrm>
            <a:off x="7434324" y="700008"/>
            <a:ext cx="1709673" cy="1331841"/>
          </a:xfrm>
          <a:prstGeom prst="rect">
            <a:avLst/>
          </a:prstGeom>
        </p:spPr>
      </p:pic>
      <p:pic>
        <p:nvPicPr>
          <p:cNvPr id="18" name="Bildobjekt 17">
            <a:extLst>
              <a:ext uri="{FF2B5EF4-FFF2-40B4-BE49-F238E27FC236}">
                <a16:creationId xmlns:a16="http://schemas.microsoft.com/office/drawing/2014/main" id="{9C78BAEE-1277-43E0-AE92-9784605F6FDE}"/>
              </a:ext>
            </a:extLst>
          </p:cNvPr>
          <p:cNvPicPr>
            <a:picLocks noChangeAspect="1"/>
          </p:cNvPicPr>
          <p:nvPr/>
        </p:nvPicPr>
        <p:blipFill>
          <a:blip r:embed="rId9"/>
          <a:stretch>
            <a:fillRect/>
          </a:stretch>
        </p:blipFill>
        <p:spPr>
          <a:xfrm>
            <a:off x="7434325" y="2043573"/>
            <a:ext cx="1709673" cy="1137710"/>
          </a:xfrm>
          <a:prstGeom prst="rect">
            <a:avLst/>
          </a:prstGeom>
        </p:spPr>
      </p:pic>
      <p:pic>
        <p:nvPicPr>
          <p:cNvPr id="19" name="Bildobjekt 18">
            <a:extLst>
              <a:ext uri="{FF2B5EF4-FFF2-40B4-BE49-F238E27FC236}">
                <a16:creationId xmlns:a16="http://schemas.microsoft.com/office/drawing/2014/main" id="{D5562BF0-D30C-4E70-AB46-6A0FCE8787F4}"/>
              </a:ext>
            </a:extLst>
          </p:cNvPr>
          <p:cNvPicPr>
            <a:picLocks noChangeAspect="1"/>
          </p:cNvPicPr>
          <p:nvPr/>
        </p:nvPicPr>
        <p:blipFill>
          <a:blip r:embed="rId10"/>
          <a:stretch>
            <a:fillRect/>
          </a:stretch>
        </p:blipFill>
        <p:spPr>
          <a:xfrm>
            <a:off x="7258536" y="3181283"/>
            <a:ext cx="1885464" cy="1364277"/>
          </a:xfrm>
          <a:prstGeom prst="rect">
            <a:avLst/>
          </a:prstGeom>
        </p:spPr>
      </p:pic>
    </p:spTree>
    <p:extLst>
      <p:ext uri="{BB962C8B-B14F-4D97-AF65-F5344CB8AC3E}">
        <p14:creationId xmlns:p14="http://schemas.microsoft.com/office/powerpoint/2010/main" val="99953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implementeraren</a:t>
            </a:r>
            <a:br>
              <a:rPr lang="sv-SE" dirty="0"/>
            </a:br>
            <a:r>
              <a:rPr lang="en-GB" b="0" dirty="0" err="1"/>
              <a:t>fallgropar</a:t>
            </a:r>
            <a:endParaRPr lang="sv-SE" dirty="0"/>
          </a:p>
        </p:txBody>
      </p:sp>
      <p:pic>
        <p:nvPicPr>
          <p:cNvPr id="11" name="Bildobjekt 10">
            <a:extLst>
              <a:ext uri="{FF2B5EF4-FFF2-40B4-BE49-F238E27FC236}">
                <a16:creationId xmlns:a16="http://schemas.microsoft.com/office/drawing/2014/main" id="{7FFE424E-BE21-4248-B3D0-455D11557A2A}"/>
              </a:ext>
            </a:extLst>
          </p:cNvPr>
          <p:cNvPicPr>
            <a:picLocks noChangeAspect="1"/>
          </p:cNvPicPr>
          <p:nvPr/>
        </p:nvPicPr>
        <p:blipFill>
          <a:blip r:embed="rId3"/>
          <a:stretch>
            <a:fillRect/>
          </a:stretch>
        </p:blipFill>
        <p:spPr>
          <a:xfrm>
            <a:off x="5718228" y="728091"/>
            <a:ext cx="1663304" cy="1008434"/>
          </a:xfrm>
          <a:prstGeom prst="rect">
            <a:avLst/>
          </a:prstGeom>
        </p:spPr>
      </p:pic>
      <p:pic>
        <p:nvPicPr>
          <p:cNvPr id="20" name="Bildobjekt 19">
            <a:extLst>
              <a:ext uri="{FF2B5EF4-FFF2-40B4-BE49-F238E27FC236}">
                <a16:creationId xmlns:a16="http://schemas.microsoft.com/office/drawing/2014/main" id="{32F87909-1898-4DDF-A7E3-6855CA316940}"/>
              </a:ext>
            </a:extLst>
          </p:cNvPr>
          <p:cNvPicPr>
            <a:picLocks noChangeAspect="1"/>
          </p:cNvPicPr>
          <p:nvPr/>
        </p:nvPicPr>
        <p:blipFill>
          <a:blip r:embed="rId4"/>
          <a:stretch>
            <a:fillRect/>
          </a:stretch>
        </p:blipFill>
        <p:spPr>
          <a:xfrm>
            <a:off x="7399020" y="728091"/>
            <a:ext cx="1742230" cy="997236"/>
          </a:xfrm>
          <a:prstGeom prst="rect">
            <a:avLst/>
          </a:prstGeom>
        </p:spPr>
      </p:pic>
      <p:pic>
        <p:nvPicPr>
          <p:cNvPr id="21" name="Bildobjekt 20">
            <a:extLst>
              <a:ext uri="{FF2B5EF4-FFF2-40B4-BE49-F238E27FC236}">
                <a16:creationId xmlns:a16="http://schemas.microsoft.com/office/drawing/2014/main" id="{73A3A131-1CB2-4C1B-88D6-C5A33C92174F}"/>
              </a:ext>
            </a:extLst>
          </p:cNvPr>
          <p:cNvPicPr>
            <a:picLocks noChangeAspect="1"/>
          </p:cNvPicPr>
          <p:nvPr/>
        </p:nvPicPr>
        <p:blipFill>
          <a:blip r:embed="rId5"/>
          <a:stretch>
            <a:fillRect/>
          </a:stretch>
        </p:blipFill>
        <p:spPr>
          <a:xfrm>
            <a:off x="5715478" y="2594525"/>
            <a:ext cx="1690578" cy="997236"/>
          </a:xfrm>
          <a:prstGeom prst="rect">
            <a:avLst/>
          </a:prstGeom>
        </p:spPr>
      </p:pic>
      <p:pic>
        <p:nvPicPr>
          <p:cNvPr id="22" name="Bildobjekt 21">
            <a:extLst>
              <a:ext uri="{FF2B5EF4-FFF2-40B4-BE49-F238E27FC236}">
                <a16:creationId xmlns:a16="http://schemas.microsoft.com/office/drawing/2014/main" id="{FA10C77F-4688-437A-BEC9-B01AA8076479}"/>
              </a:ext>
            </a:extLst>
          </p:cNvPr>
          <p:cNvPicPr>
            <a:picLocks noChangeAspect="1"/>
          </p:cNvPicPr>
          <p:nvPr/>
        </p:nvPicPr>
        <p:blipFill>
          <a:blip r:embed="rId6"/>
          <a:stretch>
            <a:fillRect/>
          </a:stretch>
        </p:blipFill>
        <p:spPr>
          <a:xfrm>
            <a:off x="5715477" y="3583443"/>
            <a:ext cx="1737944" cy="986782"/>
          </a:xfrm>
          <a:prstGeom prst="rect">
            <a:avLst/>
          </a:prstGeom>
        </p:spPr>
      </p:pic>
      <p:pic>
        <p:nvPicPr>
          <p:cNvPr id="23" name="Bildobjekt 22">
            <a:extLst>
              <a:ext uri="{FF2B5EF4-FFF2-40B4-BE49-F238E27FC236}">
                <a16:creationId xmlns:a16="http://schemas.microsoft.com/office/drawing/2014/main" id="{6E3890FF-39B0-427F-A5DD-DAA2C6FCC41D}"/>
              </a:ext>
            </a:extLst>
          </p:cNvPr>
          <p:cNvPicPr>
            <a:picLocks noChangeAspect="1"/>
          </p:cNvPicPr>
          <p:nvPr/>
        </p:nvPicPr>
        <p:blipFill>
          <a:blip r:embed="rId7"/>
          <a:stretch>
            <a:fillRect/>
          </a:stretch>
        </p:blipFill>
        <p:spPr>
          <a:xfrm>
            <a:off x="5718229" y="1732923"/>
            <a:ext cx="1678614" cy="869919"/>
          </a:xfrm>
          <a:prstGeom prst="rect">
            <a:avLst/>
          </a:prstGeom>
        </p:spPr>
      </p:pic>
      <p:pic>
        <p:nvPicPr>
          <p:cNvPr id="24" name="Bildobjekt 23">
            <a:extLst>
              <a:ext uri="{FF2B5EF4-FFF2-40B4-BE49-F238E27FC236}">
                <a16:creationId xmlns:a16="http://schemas.microsoft.com/office/drawing/2014/main" id="{582CB5A5-34A1-4360-880A-A40427543FED}"/>
              </a:ext>
            </a:extLst>
          </p:cNvPr>
          <p:cNvPicPr>
            <a:picLocks noChangeAspect="1"/>
          </p:cNvPicPr>
          <p:nvPr/>
        </p:nvPicPr>
        <p:blipFill>
          <a:blip r:embed="rId8"/>
          <a:stretch>
            <a:fillRect/>
          </a:stretch>
        </p:blipFill>
        <p:spPr>
          <a:xfrm>
            <a:off x="7384284" y="1710710"/>
            <a:ext cx="1756966" cy="1005671"/>
          </a:xfrm>
          <a:prstGeom prst="rect">
            <a:avLst/>
          </a:prstGeom>
        </p:spPr>
      </p:pic>
      <p:pic>
        <p:nvPicPr>
          <p:cNvPr id="25" name="Bildobjekt 24">
            <a:extLst>
              <a:ext uri="{FF2B5EF4-FFF2-40B4-BE49-F238E27FC236}">
                <a16:creationId xmlns:a16="http://schemas.microsoft.com/office/drawing/2014/main" id="{7A4AF089-9E08-4BB9-BC07-E018E8329A84}"/>
              </a:ext>
            </a:extLst>
          </p:cNvPr>
          <p:cNvPicPr>
            <a:picLocks noChangeAspect="1"/>
          </p:cNvPicPr>
          <p:nvPr/>
        </p:nvPicPr>
        <p:blipFill>
          <a:blip r:embed="rId9"/>
          <a:stretch>
            <a:fillRect/>
          </a:stretch>
        </p:blipFill>
        <p:spPr>
          <a:xfrm>
            <a:off x="7381532" y="2716381"/>
            <a:ext cx="1762469" cy="997236"/>
          </a:xfrm>
          <a:prstGeom prst="rect">
            <a:avLst/>
          </a:prstGeom>
        </p:spPr>
      </p:pic>
      <p:pic>
        <p:nvPicPr>
          <p:cNvPr id="26" name="Bildobjekt 25">
            <a:extLst>
              <a:ext uri="{FF2B5EF4-FFF2-40B4-BE49-F238E27FC236}">
                <a16:creationId xmlns:a16="http://schemas.microsoft.com/office/drawing/2014/main" id="{D2FE0A30-660D-4125-89CE-3461466C25FC}"/>
              </a:ext>
            </a:extLst>
          </p:cNvPr>
          <p:cNvPicPr>
            <a:picLocks noChangeAspect="1"/>
          </p:cNvPicPr>
          <p:nvPr/>
        </p:nvPicPr>
        <p:blipFill>
          <a:blip r:embed="rId10"/>
          <a:stretch>
            <a:fillRect/>
          </a:stretch>
        </p:blipFill>
        <p:spPr>
          <a:xfrm>
            <a:off x="7381531" y="3701253"/>
            <a:ext cx="1762469" cy="868972"/>
          </a:xfrm>
          <a:prstGeom prst="rect">
            <a:avLst/>
          </a:prstGeom>
        </p:spPr>
      </p:pic>
    </p:spTree>
    <p:extLst>
      <p:ext uri="{BB962C8B-B14F-4D97-AF65-F5344CB8AC3E}">
        <p14:creationId xmlns:p14="http://schemas.microsoft.com/office/powerpoint/2010/main" val="4068679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supportern</a:t>
            </a:r>
            <a:br>
              <a:rPr lang="sv-SE" dirty="0"/>
            </a:br>
            <a:r>
              <a:rPr lang="en-GB" b="0" dirty="0" err="1"/>
              <a:t>styrkor</a:t>
            </a:r>
            <a:endParaRPr lang="sv-SE" dirty="0"/>
          </a:p>
        </p:txBody>
      </p:sp>
      <p:pic>
        <p:nvPicPr>
          <p:cNvPr id="11" name="Bildobjekt 10">
            <a:extLst>
              <a:ext uri="{FF2B5EF4-FFF2-40B4-BE49-F238E27FC236}">
                <a16:creationId xmlns:a16="http://schemas.microsoft.com/office/drawing/2014/main" id="{BBBF3D56-FA17-4B00-903F-ABFAEEE44938}"/>
              </a:ext>
            </a:extLst>
          </p:cNvPr>
          <p:cNvPicPr>
            <a:picLocks noChangeAspect="1"/>
          </p:cNvPicPr>
          <p:nvPr/>
        </p:nvPicPr>
        <p:blipFill>
          <a:blip r:embed="rId3"/>
          <a:stretch>
            <a:fillRect/>
          </a:stretch>
        </p:blipFill>
        <p:spPr>
          <a:xfrm>
            <a:off x="5996237" y="2051858"/>
            <a:ext cx="1393286" cy="800199"/>
          </a:xfrm>
          <a:prstGeom prst="rect">
            <a:avLst/>
          </a:prstGeom>
        </p:spPr>
      </p:pic>
      <p:pic>
        <p:nvPicPr>
          <p:cNvPr id="20" name="Bildobjekt 19">
            <a:extLst>
              <a:ext uri="{FF2B5EF4-FFF2-40B4-BE49-F238E27FC236}">
                <a16:creationId xmlns:a16="http://schemas.microsoft.com/office/drawing/2014/main" id="{F464C0CB-9395-4F77-85A7-F8C42B6628FB}"/>
              </a:ext>
            </a:extLst>
          </p:cNvPr>
          <p:cNvPicPr>
            <a:picLocks noChangeAspect="1"/>
          </p:cNvPicPr>
          <p:nvPr/>
        </p:nvPicPr>
        <p:blipFill>
          <a:blip r:embed="rId4"/>
          <a:stretch>
            <a:fillRect/>
          </a:stretch>
        </p:blipFill>
        <p:spPr>
          <a:xfrm>
            <a:off x="5996237" y="920346"/>
            <a:ext cx="1210263" cy="1087705"/>
          </a:xfrm>
          <a:prstGeom prst="rect">
            <a:avLst/>
          </a:prstGeom>
        </p:spPr>
      </p:pic>
      <p:pic>
        <p:nvPicPr>
          <p:cNvPr id="21" name="Bildobjekt 20">
            <a:extLst>
              <a:ext uri="{FF2B5EF4-FFF2-40B4-BE49-F238E27FC236}">
                <a16:creationId xmlns:a16="http://schemas.microsoft.com/office/drawing/2014/main" id="{AEF5187E-A303-4B9F-9257-F4F2D3D35F71}"/>
              </a:ext>
            </a:extLst>
          </p:cNvPr>
          <p:cNvPicPr>
            <a:picLocks noChangeAspect="1"/>
          </p:cNvPicPr>
          <p:nvPr/>
        </p:nvPicPr>
        <p:blipFill>
          <a:blip r:embed="rId5"/>
          <a:stretch>
            <a:fillRect/>
          </a:stretch>
        </p:blipFill>
        <p:spPr>
          <a:xfrm>
            <a:off x="6026208" y="2876291"/>
            <a:ext cx="800199" cy="800199"/>
          </a:xfrm>
          <a:prstGeom prst="rect">
            <a:avLst/>
          </a:prstGeom>
        </p:spPr>
      </p:pic>
      <p:pic>
        <p:nvPicPr>
          <p:cNvPr id="22" name="Bildobjekt 21">
            <a:extLst>
              <a:ext uri="{FF2B5EF4-FFF2-40B4-BE49-F238E27FC236}">
                <a16:creationId xmlns:a16="http://schemas.microsoft.com/office/drawing/2014/main" id="{5C4D8EE8-093A-4FCC-A77C-96DF86015FB2}"/>
              </a:ext>
            </a:extLst>
          </p:cNvPr>
          <p:cNvPicPr>
            <a:picLocks noChangeAspect="1"/>
          </p:cNvPicPr>
          <p:nvPr/>
        </p:nvPicPr>
        <p:blipFill>
          <a:blip r:embed="rId6"/>
          <a:stretch>
            <a:fillRect/>
          </a:stretch>
        </p:blipFill>
        <p:spPr>
          <a:xfrm>
            <a:off x="6483843" y="3801649"/>
            <a:ext cx="685127" cy="670037"/>
          </a:xfrm>
          <a:prstGeom prst="rect">
            <a:avLst/>
          </a:prstGeom>
        </p:spPr>
      </p:pic>
      <p:pic>
        <p:nvPicPr>
          <p:cNvPr id="23" name="Bildobjekt 22">
            <a:extLst>
              <a:ext uri="{FF2B5EF4-FFF2-40B4-BE49-F238E27FC236}">
                <a16:creationId xmlns:a16="http://schemas.microsoft.com/office/drawing/2014/main" id="{AA25974E-743B-47BC-ADBB-6189BEE12EED}"/>
              </a:ext>
            </a:extLst>
          </p:cNvPr>
          <p:cNvPicPr>
            <a:picLocks noChangeAspect="1"/>
          </p:cNvPicPr>
          <p:nvPr/>
        </p:nvPicPr>
        <p:blipFill>
          <a:blip r:embed="rId7"/>
          <a:stretch>
            <a:fillRect/>
          </a:stretch>
        </p:blipFill>
        <p:spPr>
          <a:xfrm>
            <a:off x="7385787" y="920346"/>
            <a:ext cx="1758212" cy="1217725"/>
          </a:xfrm>
          <a:prstGeom prst="rect">
            <a:avLst/>
          </a:prstGeom>
        </p:spPr>
      </p:pic>
      <p:pic>
        <p:nvPicPr>
          <p:cNvPr id="24" name="Bildobjekt 23">
            <a:extLst>
              <a:ext uri="{FF2B5EF4-FFF2-40B4-BE49-F238E27FC236}">
                <a16:creationId xmlns:a16="http://schemas.microsoft.com/office/drawing/2014/main" id="{1E503948-3925-4B13-8425-480D10489D4C}"/>
              </a:ext>
            </a:extLst>
          </p:cNvPr>
          <p:cNvPicPr>
            <a:picLocks noChangeAspect="1"/>
          </p:cNvPicPr>
          <p:nvPr/>
        </p:nvPicPr>
        <p:blipFill>
          <a:blip r:embed="rId8"/>
          <a:stretch>
            <a:fillRect/>
          </a:stretch>
        </p:blipFill>
        <p:spPr>
          <a:xfrm>
            <a:off x="7385786" y="2133775"/>
            <a:ext cx="1758213" cy="1172141"/>
          </a:xfrm>
          <a:prstGeom prst="rect">
            <a:avLst/>
          </a:prstGeom>
        </p:spPr>
      </p:pic>
      <p:pic>
        <p:nvPicPr>
          <p:cNvPr id="25" name="Bildobjekt 24">
            <a:extLst>
              <a:ext uri="{FF2B5EF4-FFF2-40B4-BE49-F238E27FC236}">
                <a16:creationId xmlns:a16="http://schemas.microsoft.com/office/drawing/2014/main" id="{E9761CD6-6CD0-45E7-94D5-0EB103F2F0A5}"/>
              </a:ext>
            </a:extLst>
          </p:cNvPr>
          <p:cNvPicPr>
            <a:picLocks noChangeAspect="1"/>
          </p:cNvPicPr>
          <p:nvPr/>
        </p:nvPicPr>
        <p:blipFill>
          <a:blip r:embed="rId9"/>
          <a:stretch>
            <a:fillRect/>
          </a:stretch>
        </p:blipFill>
        <p:spPr>
          <a:xfrm>
            <a:off x="7385784" y="3305915"/>
            <a:ext cx="1758211" cy="1165771"/>
          </a:xfrm>
          <a:prstGeom prst="rect">
            <a:avLst/>
          </a:prstGeom>
        </p:spPr>
      </p:pic>
    </p:spTree>
    <p:extLst>
      <p:ext uri="{BB962C8B-B14F-4D97-AF65-F5344CB8AC3E}">
        <p14:creationId xmlns:p14="http://schemas.microsoft.com/office/powerpoint/2010/main" val="2397444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F2481C5B-8377-4E1B-8B22-1CA1ABD3FA1E}"/>
              </a:ext>
            </a:extLst>
          </p:cNvPr>
          <p:cNvPicPr>
            <a:picLocks noChangeAspect="1"/>
          </p:cNvPicPr>
          <p:nvPr/>
        </p:nvPicPr>
        <p:blipFill>
          <a:blip r:embed="rId3"/>
          <a:stretch>
            <a:fillRect/>
          </a:stretch>
        </p:blipFill>
        <p:spPr>
          <a:xfrm>
            <a:off x="6711277" y="2374266"/>
            <a:ext cx="1118027" cy="1118027"/>
          </a:xfrm>
          <a:prstGeom prst="rect">
            <a:avLst/>
          </a:prstGeom>
        </p:spPr>
      </p:pic>
      <p:sp>
        <p:nvSpPr>
          <p:cNvPr id="2" name="Rubrik 1">
            <a:extLst>
              <a:ext uri="{FF2B5EF4-FFF2-40B4-BE49-F238E27FC236}">
                <a16:creationId xmlns:a16="http://schemas.microsoft.com/office/drawing/2014/main" id="{C5A1B66E-0686-4638-BAB0-FF4741DF92F1}"/>
              </a:ext>
            </a:extLst>
          </p:cNvPr>
          <p:cNvSpPr>
            <a:spLocks noGrp="1"/>
          </p:cNvSpPr>
          <p:nvPr>
            <p:ph type="title"/>
          </p:nvPr>
        </p:nvSpPr>
        <p:spPr/>
        <p:txBody>
          <a:bodyPr/>
          <a:lstStyle/>
          <a:p>
            <a:r>
              <a:rPr lang="sv-SE" dirty="0"/>
              <a:t>supportern</a:t>
            </a:r>
            <a:br>
              <a:rPr lang="sv-SE" dirty="0"/>
            </a:br>
            <a:r>
              <a:rPr lang="en-GB" b="0" dirty="0" err="1"/>
              <a:t>fallgropar</a:t>
            </a:r>
            <a:endParaRPr lang="sv-SE" dirty="0"/>
          </a:p>
        </p:txBody>
      </p:sp>
      <p:pic>
        <p:nvPicPr>
          <p:cNvPr id="12" name="Bildobjekt 11">
            <a:extLst>
              <a:ext uri="{FF2B5EF4-FFF2-40B4-BE49-F238E27FC236}">
                <a16:creationId xmlns:a16="http://schemas.microsoft.com/office/drawing/2014/main" id="{53F65A2B-1A67-4EA5-8874-BAA0E6DDAD8E}"/>
              </a:ext>
            </a:extLst>
          </p:cNvPr>
          <p:cNvPicPr>
            <a:picLocks noChangeAspect="1"/>
          </p:cNvPicPr>
          <p:nvPr/>
        </p:nvPicPr>
        <p:blipFill>
          <a:blip r:embed="rId4"/>
          <a:stretch>
            <a:fillRect/>
          </a:stretch>
        </p:blipFill>
        <p:spPr>
          <a:xfrm>
            <a:off x="5756033" y="1076894"/>
            <a:ext cx="2073271" cy="1337831"/>
          </a:xfrm>
          <a:prstGeom prst="rect">
            <a:avLst/>
          </a:prstGeom>
        </p:spPr>
      </p:pic>
      <p:pic>
        <p:nvPicPr>
          <p:cNvPr id="13" name="Bildobjekt 12">
            <a:extLst>
              <a:ext uri="{FF2B5EF4-FFF2-40B4-BE49-F238E27FC236}">
                <a16:creationId xmlns:a16="http://schemas.microsoft.com/office/drawing/2014/main" id="{141771C4-0615-4B2D-9189-9E48129068E7}"/>
              </a:ext>
            </a:extLst>
          </p:cNvPr>
          <p:cNvPicPr>
            <a:picLocks noChangeAspect="1"/>
          </p:cNvPicPr>
          <p:nvPr/>
        </p:nvPicPr>
        <p:blipFill>
          <a:blip r:embed="rId5"/>
          <a:stretch>
            <a:fillRect/>
          </a:stretch>
        </p:blipFill>
        <p:spPr>
          <a:xfrm>
            <a:off x="5756034" y="2385851"/>
            <a:ext cx="955242" cy="1051314"/>
          </a:xfrm>
          <a:prstGeom prst="rect">
            <a:avLst/>
          </a:prstGeom>
        </p:spPr>
      </p:pic>
      <p:pic>
        <p:nvPicPr>
          <p:cNvPr id="16" name="Bildobjekt 15">
            <a:extLst>
              <a:ext uri="{FF2B5EF4-FFF2-40B4-BE49-F238E27FC236}">
                <a16:creationId xmlns:a16="http://schemas.microsoft.com/office/drawing/2014/main" id="{CBE7AB38-59E0-4475-A1D6-55157CDA6A59}"/>
              </a:ext>
            </a:extLst>
          </p:cNvPr>
          <p:cNvPicPr>
            <a:picLocks noChangeAspect="1"/>
          </p:cNvPicPr>
          <p:nvPr/>
        </p:nvPicPr>
        <p:blipFill>
          <a:blip r:embed="rId6"/>
          <a:stretch>
            <a:fillRect/>
          </a:stretch>
        </p:blipFill>
        <p:spPr>
          <a:xfrm>
            <a:off x="7829304" y="1076894"/>
            <a:ext cx="1314696" cy="1051314"/>
          </a:xfrm>
          <a:prstGeom prst="rect">
            <a:avLst/>
          </a:prstGeom>
        </p:spPr>
      </p:pic>
      <p:pic>
        <p:nvPicPr>
          <p:cNvPr id="17" name="Bildobjekt 16">
            <a:extLst>
              <a:ext uri="{FF2B5EF4-FFF2-40B4-BE49-F238E27FC236}">
                <a16:creationId xmlns:a16="http://schemas.microsoft.com/office/drawing/2014/main" id="{380FDEF9-110B-4D21-BDD3-5C44A831DE8F}"/>
              </a:ext>
            </a:extLst>
          </p:cNvPr>
          <p:cNvPicPr>
            <a:picLocks noChangeAspect="1"/>
          </p:cNvPicPr>
          <p:nvPr/>
        </p:nvPicPr>
        <p:blipFill>
          <a:blip r:embed="rId7"/>
          <a:stretch>
            <a:fillRect/>
          </a:stretch>
        </p:blipFill>
        <p:spPr>
          <a:xfrm>
            <a:off x="7796520" y="2079221"/>
            <a:ext cx="1336595" cy="1390059"/>
          </a:xfrm>
          <a:prstGeom prst="rect">
            <a:avLst/>
          </a:prstGeom>
        </p:spPr>
      </p:pic>
      <p:pic>
        <p:nvPicPr>
          <p:cNvPr id="18" name="Bildobjekt 17">
            <a:extLst>
              <a:ext uri="{FF2B5EF4-FFF2-40B4-BE49-F238E27FC236}">
                <a16:creationId xmlns:a16="http://schemas.microsoft.com/office/drawing/2014/main" id="{5D66A18A-B6F9-43B9-8889-D09C5D74D113}"/>
              </a:ext>
            </a:extLst>
          </p:cNvPr>
          <p:cNvPicPr>
            <a:picLocks noChangeAspect="1"/>
          </p:cNvPicPr>
          <p:nvPr/>
        </p:nvPicPr>
        <p:blipFill>
          <a:blip r:embed="rId8"/>
          <a:stretch>
            <a:fillRect/>
          </a:stretch>
        </p:blipFill>
        <p:spPr>
          <a:xfrm>
            <a:off x="7829304" y="3559895"/>
            <a:ext cx="596381" cy="789058"/>
          </a:xfrm>
          <a:prstGeom prst="rect">
            <a:avLst/>
          </a:prstGeom>
        </p:spPr>
      </p:pic>
      <p:pic>
        <p:nvPicPr>
          <p:cNvPr id="15" name="Bildobjekt 14">
            <a:extLst>
              <a:ext uri="{FF2B5EF4-FFF2-40B4-BE49-F238E27FC236}">
                <a16:creationId xmlns:a16="http://schemas.microsoft.com/office/drawing/2014/main" id="{E76C300B-9DF0-4B24-B2D5-71602F79206D}"/>
              </a:ext>
            </a:extLst>
          </p:cNvPr>
          <p:cNvPicPr>
            <a:picLocks noChangeAspect="1"/>
          </p:cNvPicPr>
          <p:nvPr/>
        </p:nvPicPr>
        <p:blipFill>
          <a:blip r:embed="rId9"/>
          <a:stretch>
            <a:fillRect/>
          </a:stretch>
        </p:blipFill>
        <p:spPr>
          <a:xfrm>
            <a:off x="5757651" y="3420156"/>
            <a:ext cx="1336595" cy="1051314"/>
          </a:xfrm>
          <a:prstGeom prst="rect">
            <a:avLst/>
          </a:prstGeom>
        </p:spPr>
      </p:pic>
    </p:spTree>
    <p:extLst>
      <p:ext uri="{BB962C8B-B14F-4D97-AF65-F5344CB8AC3E}">
        <p14:creationId xmlns:p14="http://schemas.microsoft.com/office/powerpoint/2010/main" val="233725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da-DK" i="1" dirty="0">
                <a:sym typeface="Tahoma" pitchFamily="34" charset="0"/>
              </a:rPr>
              <a:t>exempel: </a:t>
            </a:r>
            <a:r>
              <a:rPr lang="da-DK" dirty="0">
                <a:sym typeface="Tahoma" pitchFamily="34" charset="0"/>
              </a:rPr>
              <a:t>teamets </a:t>
            </a:r>
            <a:br>
              <a:rPr lang="da-DK" dirty="0">
                <a:sym typeface="Tahoma" pitchFamily="34" charset="0"/>
              </a:rPr>
            </a:br>
            <a:r>
              <a:rPr lang="da-DK" dirty="0">
                <a:sym typeface="Tahoma" pitchFamily="34" charset="0"/>
              </a:rPr>
              <a:t>beteende</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12" name="Tekstboks 17"/>
          <p:cNvSpPr txBox="1">
            <a:spLocks noChangeArrowheads="1"/>
          </p:cNvSpPr>
          <p:nvPr/>
        </p:nvSpPr>
        <p:spPr bwMode="auto">
          <a:xfrm>
            <a:off x="3834281" y="2545987"/>
            <a:ext cx="760810"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Styr</a:t>
            </a:r>
          </a:p>
        </p:txBody>
      </p:sp>
      <p:sp>
        <p:nvSpPr>
          <p:cNvPr id="13" name="Tekstboks 18"/>
          <p:cNvSpPr txBox="1">
            <a:spLocks noChangeArrowheads="1"/>
          </p:cNvSpPr>
          <p:nvPr/>
        </p:nvSpPr>
        <p:spPr bwMode="auto">
          <a:xfrm>
            <a:off x="5845247" y="4347403"/>
            <a:ext cx="845344"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Uppgift</a:t>
            </a:r>
          </a:p>
        </p:txBody>
      </p:sp>
      <p:sp>
        <p:nvSpPr>
          <p:cNvPr id="14" name="Tekstboks 19"/>
          <p:cNvSpPr txBox="1">
            <a:spLocks noChangeArrowheads="1"/>
          </p:cNvSpPr>
          <p:nvPr/>
        </p:nvSpPr>
        <p:spPr bwMode="auto">
          <a:xfrm>
            <a:off x="5771428" y="908878"/>
            <a:ext cx="1083469"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Person</a:t>
            </a:r>
          </a:p>
        </p:txBody>
      </p:sp>
      <p:sp>
        <p:nvSpPr>
          <p:cNvPr id="15" name="Tekstboks 20"/>
          <p:cNvSpPr txBox="1">
            <a:spLocks noChangeArrowheads="1"/>
          </p:cNvSpPr>
          <p:nvPr/>
        </p:nvSpPr>
        <p:spPr bwMode="auto">
          <a:xfrm>
            <a:off x="8069334" y="2540034"/>
            <a:ext cx="917606" cy="300082"/>
          </a:xfrm>
          <a:prstGeom prst="rect">
            <a:avLst/>
          </a:prstGeom>
          <a:noFill/>
          <a:ln w="9525">
            <a:noFill/>
            <a:miter lim="800000"/>
            <a:headEnd/>
            <a:tailEnd/>
          </a:ln>
        </p:spPr>
        <p:txBody>
          <a:bodyPr wrap="square">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Deltar</a:t>
            </a:r>
          </a:p>
        </p:txBody>
      </p:sp>
      <p:sp>
        <p:nvSpPr>
          <p:cNvPr id="16" name="Google Shape;206;p21">
            <a:extLst>
              <a:ext uri="{FF2B5EF4-FFF2-40B4-BE49-F238E27FC236}">
                <a16:creationId xmlns:a16="http://schemas.microsoft.com/office/drawing/2014/main" id="{969C9CE6-3615-4A6B-8C5F-DDE238AA5365}"/>
              </a:ext>
            </a:extLst>
          </p:cNvPr>
          <p:cNvSpPr/>
          <p:nvPr/>
        </p:nvSpPr>
        <p:spPr>
          <a:xfrm>
            <a:off x="4922895" y="1446857"/>
            <a:ext cx="1125043" cy="1104558"/>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4</a:t>
            </a:r>
            <a:endParaRPr sz="4000" b="1" dirty="0">
              <a:solidFill>
                <a:srgbClr val="FFFFFF"/>
              </a:solidFill>
            </a:endParaRPr>
          </a:p>
        </p:txBody>
      </p:sp>
      <p:sp>
        <p:nvSpPr>
          <p:cNvPr id="17" name="Google Shape;208;p21">
            <a:extLst>
              <a:ext uri="{FF2B5EF4-FFF2-40B4-BE49-F238E27FC236}">
                <a16:creationId xmlns:a16="http://schemas.microsoft.com/office/drawing/2014/main" id="{8991F872-6C97-4477-BEB1-5824252A758C}"/>
              </a:ext>
            </a:extLst>
          </p:cNvPr>
          <p:cNvSpPr/>
          <p:nvPr/>
        </p:nvSpPr>
        <p:spPr>
          <a:xfrm>
            <a:off x="4968246" y="2890227"/>
            <a:ext cx="1109749" cy="1086577"/>
          </a:xfrm>
          <a:prstGeom prst="ellipse">
            <a:avLst/>
          </a:prstGeom>
          <a:solidFill>
            <a:srgbClr val="FFCC00"/>
          </a:solidFill>
          <a:ln>
            <a:noFill/>
          </a:ln>
        </p:spPr>
        <p:txBody>
          <a:bodyPr spcFirstLastPara="1" wrap="square" lIns="91425" tIns="91425" rIns="91425" bIns="91425" anchor="ctr" anchorCtr="0">
            <a:noAutofit/>
          </a:bodyPr>
          <a:lstStyle/>
          <a:p>
            <a:pPr algn="ctr"/>
            <a:r>
              <a:rPr lang="en-GB" sz="4400" b="1" dirty="0">
                <a:solidFill>
                  <a:srgbClr val="FFFFFF"/>
                </a:solidFill>
              </a:rPr>
              <a:t>3</a:t>
            </a:r>
            <a:endParaRPr sz="4400" b="1" dirty="0">
              <a:solidFill>
                <a:srgbClr val="FFFFFF"/>
              </a:solidFill>
            </a:endParaRPr>
          </a:p>
        </p:txBody>
      </p:sp>
      <p:sp>
        <p:nvSpPr>
          <p:cNvPr id="18" name="Google Shape;210;p21">
            <a:extLst>
              <a:ext uri="{FF2B5EF4-FFF2-40B4-BE49-F238E27FC236}">
                <a16:creationId xmlns:a16="http://schemas.microsoft.com/office/drawing/2014/main" id="{A3C8224A-088C-4671-B84A-769305CDE3D2}"/>
              </a:ext>
            </a:extLst>
          </p:cNvPr>
          <p:cNvSpPr/>
          <p:nvPr/>
        </p:nvSpPr>
        <p:spPr>
          <a:xfrm>
            <a:off x="6523046" y="1435475"/>
            <a:ext cx="1176326" cy="1148131"/>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4400" b="1" dirty="0">
                <a:solidFill>
                  <a:srgbClr val="FFFFFF"/>
                </a:solidFill>
              </a:rPr>
              <a:t>0</a:t>
            </a:r>
            <a:endParaRPr sz="4400" b="1" dirty="0">
              <a:solidFill>
                <a:srgbClr val="FFFFFF"/>
              </a:solidFill>
            </a:endParaRPr>
          </a:p>
        </p:txBody>
      </p:sp>
      <p:sp>
        <p:nvSpPr>
          <p:cNvPr id="19" name="Google Shape;212;p21">
            <a:extLst>
              <a:ext uri="{FF2B5EF4-FFF2-40B4-BE49-F238E27FC236}">
                <a16:creationId xmlns:a16="http://schemas.microsoft.com/office/drawing/2014/main" id="{36D86EA2-2CBC-4E72-8A90-4A82773F5292}"/>
              </a:ext>
            </a:extLst>
          </p:cNvPr>
          <p:cNvSpPr/>
          <p:nvPr/>
        </p:nvSpPr>
        <p:spPr>
          <a:xfrm>
            <a:off x="6559827" y="2878108"/>
            <a:ext cx="1102764" cy="1087314"/>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1</a:t>
            </a:r>
            <a:endParaRPr sz="4400" b="1" dirty="0">
              <a:solidFill>
                <a:srgbClr val="FFFFFF"/>
              </a:solidFill>
            </a:endParaRPr>
          </a:p>
        </p:txBody>
      </p:sp>
    </p:spTree>
    <p:extLst>
      <p:ext uri="{BB962C8B-B14F-4D97-AF65-F5344CB8AC3E}">
        <p14:creationId xmlns:p14="http://schemas.microsoft.com/office/powerpoint/2010/main" val="2752101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p:cNvSpPr txBox="1">
            <a:spLocks noGrp="1"/>
          </p:cNvSpPr>
          <p:nvPr>
            <p:ph type="title"/>
          </p:nvPr>
        </p:nvSpPr>
        <p:spPr>
          <a:xfrm>
            <a:off x="729450" y="2056375"/>
            <a:ext cx="5203200" cy="1518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dirty="0"/>
              <a:t>vad är </a:t>
            </a:r>
            <a:r>
              <a:rPr lang="en-GB" dirty="0" err="1"/>
              <a:t>ert</a:t>
            </a:r>
            <a:r>
              <a:rPr lang="en-GB" dirty="0"/>
              <a:t> ‘why’?</a:t>
            </a:r>
            <a:br>
              <a:rPr lang="en-GB" dirty="0"/>
            </a:br>
            <a:r>
              <a:rPr lang="en-GB" dirty="0" err="1"/>
              <a:t>vart</a:t>
            </a:r>
            <a:r>
              <a:rPr lang="en-GB" dirty="0"/>
              <a:t> ska </a:t>
            </a:r>
            <a:r>
              <a:rPr lang="en-GB" dirty="0" err="1"/>
              <a:t>ni</a:t>
            </a:r>
            <a:r>
              <a:rPr lang="en-GB" dirty="0"/>
              <a:t>?</a:t>
            </a:r>
            <a:endParaRPr dirty="0"/>
          </a:p>
        </p:txBody>
      </p:sp>
    </p:spTree>
    <p:extLst>
      <p:ext uri="{BB962C8B-B14F-4D97-AF65-F5344CB8AC3E}">
        <p14:creationId xmlns:p14="http://schemas.microsoft.com/office/powerpoint/2010/main" val="321560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3B48C2CC-C6ED-4BB1-98CD-E34DC4697BEE}"/>
              </a:ext>
            </a:extLst>
          </p:cNvPr>
          <p:cNvSpPr>
            <a:spLocks noGrp="1"/>
          </p:cNvSpPr>
          <p:nvPr>
            <p:ph type="title"/>
          </p:nvPr>
        </p:nvSpPr>
        <p:spPr/>
        <p:txBody>
          <a:bodyPr/>
          <a:lstStyle/>
          <a:p>
            <a:r>
              <a:rPr lang="da-DK" i="1" dirty="0">
                <a:sym typeface="Tahoma" pitchFamily="34" charset="0"/>
              </a:rPr>
              <a:t>exempel:</a:t>
            </a:r>
            <a:r>
              <a:rPr lang="da-DK" dirty="0">
                <a:sym typeface="Tahoma" pitchFamily="34" charset="0"/>
              </a:rPr>
              <a:t> teamets </a:t>
            </a:r>
            <a:br>
              <a:rPr lang="da-DK" dirty="0">
                <a:sym typeface="Tahoma" pitchFamily="34" charset="0"/>
              </a:rPr>
            </a:br>
            <a:r>
              <a:rPr lang="da-DK" dirty="0">
                <a:sym typeface="Tahoma" pitchFamily="34" charset="0"/>
              </a:rPr>
              <a:t>motivation</a:t>
            </a:r>
            <a:endParaRPr lang="sv-SE" dirty="0"/>
          </a:p>
        </p:txBody>
      </p:sp>
      <p:grpSp>
        <p:nvGrpSpPr>
          <p:cNvPr id="5" name="Group 3"/>
          <p:cNvGrpSpPr>
            <a:grpSpLocks/>
          </p:cNvGrpSpPr>
          <p:nvPr/>
        </p:nvGrpSpPr>
        <p:grpSpPr bwMode="auto">
          <a:xfrm>
            <a:off x="4496268" y="1212486"/>
            <a:ext cx="3600450" cy="32004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35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350"/>
            </a:p>
          </p:txBody>
        </p:sp>
      </p:grpSp>
      <p:sp>
        <p:nvSpPr>
          <p:cNvPr id="12" name="Tekstboks 17"/>
          <p:cNvSpPr txBox="1">
            <a:spLocks noChangeArrowheads="1"/>
          </p:cNvSpPr>
          <p:nvPr/>
        </p:nvSpPr>
        <p:spPr bwMode="auto">
          <a:xfrm>
            <a:off x="3834281" y="2545987"/>
            <a:ext cx="760810"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Styr</a:t>
            </a:r>
          </a:p>
        </p:txBody>
      </p:sp>
      <p:sp>
        <p:nvSpPr>
          <p:cNvPr id="13" name="Tekstboks 18"/>
          <p:cNvSpPr txBox="1">
            <a:spLocks noChangeArrowheads="1"/>
          </p:cNvSpPr>
          <p:nvPr/>
        </p:nvSpPr>
        <p:spPr bwMode="auto">
          <a:xfrm>
            <a:off x="5845247" y="4347403"/>
            <a:ext cx="845344"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Uppgift</a:t>
            </a:r>
          </a:p>
        </p:txBody>
      </p:sp>
      <p:sp>
        <p:nvSpPr>
          <p:cNvPr id="14" name="Tekstboks 19"/>
          <p:cNvSpPr txBox="1">
            <a:spLocks noChangeArrowheads="1"/>
          </p:cNvSpPr>
          <p:nvPr/>
        </p:nvSpPr>
        <p:spPr bwMode="auto">
          <a:xfrm>
            <a:off x="5771428" y="908878"/>
            <a:ext cx="1083469" cy="300082"/>
          </a:xfrm>
          <a:prstGeom prst="rect">
            <a:avLst/>
          </a:prstGeom>
          <a:noFill/>
          <a:ln w="9525">
            <a:noFill/>
            <a:miter lim="800000"/>
            <a:headEnd/>
            <a:tailEnd/>
          </a:ln>
        </p:spPr>
        <p:txBody>
          <a:bodyPr>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Person</a:t>
            </a:r>
          </a:p>
        </p:txBody>
      </p:sp>
      <p:sp>
        <p:nvSpPr>
          <p:cNvPr id="15" name="Tekstboks 20"/>
          <p:cNvSpPr txBox="1">
            <a:spLocks noChangeArrowheads="1"/>
          </p:cNvSpPr>
          <p:nvPr/>
        </p:nvSpPr>
        <p:spPr bwMode="auto">
          <a:xfrm>
            <a:off x="8069334" y="2540034"/>
            <a:ext cx="917606" cy="300082"/>
          </a:xfrm>
          <a:prstGeom prst="rect">
            <a:avLst/>
          </a:prstGeom>
          <a:noFill/>
          <a:ln w="9525">
            <a:noFill/>
            <a:miter lim="800000"/>
            <a:headEnd/>
            <a:tailEnd/>
          </a:ln>
        </p:spPr>
        <p:txBody>
          <a:bodyPr wrap="square">
            <a:spAutoFit/>
          </a:bodyPr>
          <a:lstStyle/>
          <a:p>
            <a:pPr algn="ctr">
              <a:buSzPct val="100000"/>
            </a:pPr>
            <a:r>
              <a:rPr lang="da-DK" sz="1350" dirty="0">
                <a:solidFill>
                  <a:srgbClr val="4D4D4D"/>
                </a:solidFill>
                <a:latin typeface="Calibri" pitchFamily="34" charset="0"/>
                <a:cs typeface="Tahoma" pitchFamily="34" charset="0"/>
                <a:sym typeface="Tahoma" pitchFamily="34" charset="0"/>
              </a:rPr>
              <a:t>Deltar</a:t>
            </a:r>
          </a:p>
        </p:txBody>
      </p:sp>
      <p:sp>
        <p:nvSpPr>
          <p:cNvPr id="16" name="Google Shape;206;p21">
            <a:extLst>
              <a:ext uri="{FF2B5EF4-FFF2-40B4-BE49-F238E27FC236}">
                <a16:creationId xmlns:a16="http://schemas.microsoft.com/office/drawing/2014/main" id="{969C9CE6-3615-4A6B-8C5F-DDE238AA5365}"/>
              </a:ext>
            </a:extLst>
          </p:cNvPr>
          <p:cNvSpPr/>
          <p:nvPr/>
        </p:nvSpPr>
        <p:spPr>
          <a:xfrm>
            <a:off x="4922895" y="1446857"/>
            <a:ext cx="1125043" cy="1104558"/>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3</a:t>
            </a:r>
            <a:endParaRPr sz="4000" b="1" dirty="0">
              <a:solidFill>
                <a:srgbClr val="FFFFFF"/>
              </a:solidFill>
            </a:endParaRPr>
          </a:p>
        </p:txBody>
      </p:sp>
      <p:sp>
        <p:nvSpPr>
          <p:cNvPr id="17" name="Google Shape;208;p21">
            <a:extLst>
              <a:ext uri="{FF2B5EF4-FFF2-40B4-BE49-F238E27FC236}">
                <a16:creationId xmlns:a16="http://schemas.microsoft.com/office/drawing/2014/main" id="{8991F872-6C97-4477-BEB1-5824252A758C}"/>
              </a:ext>
            </a:extLst>
          </p:cNvPr>
          <p:cNvSpPr/>
          <p:nvPr/>
        </p:nvSpPr>
        <p:spPr>
          <a:xfrm>
            <a:off x="4968246" y="2890227"/>
            <a:ext cx="1109749" cy="1086577"/>
          </a:xfrm>
          <a:prstGeom prst="ellipse">
            <a:avLst/>
          </a:prstGeom>
          <a:solidFill>
            <a:srgbClr val="FFCC00"/>
          </a:solidFill>
          <a:ln>
            <a:noFill/>
          </a:ln>
        </p:spPr>
        <p:txBody>
          <a:bodyPr spcFirstLastPara="1" wrap="square" lIns="91425" tIns="91425" rIns="91425" bIns="91425" anchor="ctr" anchorCtr="0">
            <a:noAutofit/>
          </a:bodyPr>
          <a:lstStyle/>
          <a:p>
            <a:pPr algn="ctr"/>
            <a:r>
              <a:rPr lang="en-GB" sz="4400" b="1" dirty="0">
                <a:solidFill>
                  <a:srgbClr val="FFFFFF"/>
                </a:solidFill>
              </a:rPr>
              <a:t>3</a:t>
            </a:r>
            <a:endParaRPr sz="4400" b="1" dirty="0">
              <a:solidFill>
                <a:srgbClr val="FFFFFF"/>
              </a:solidFill>
            </a:endParaRPr>
          </a:p>
        </p:txBody>
      </p:sp>
      <p:sp>
        <p:nvSpPr>
          <p:cNvPr id="18" name="Google Shape;210;p21">
            <a:extLst>
              <a:ext uri="{FF2B5EF4-FFF2-40B4-BE49-F238E27FC236}">
                <a16:creationId xmlns:a16="http://schemas.microsoft.com/office/drawing/2014/main" id="{A3C8224A-088C-4671-B84A-769305CDE3D2}"/>
              </a:ext>
            </a:extLst>
          </p:cNvPr>
          <p:cNvSpPr/>
          <p:nvPr/>
        </p:nvSpPr>
        <p:spPr>
          <a:xfrm>
            <a:off x="6523046" y="1435475"/>
            <a:ext cx="1176326" cy="1148131"/>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4400" b="1" dirty="0">
                <a:solidFill>
                  <a:srgbClr val="FFFFFF"/>
                </a:solidFill>
              </a:rPr>
              <a:t>0</a:t>
            </a:r>
            <a:endParaRPr sz="4400" b="1" dirty="0">
              <a:solidFill>
                <a:srgbClr val="FFFFFF"/>
              </a:solidFill>
            </a:endParaRPr>
          </a:p>
        </p:txBody>
      </p:sp>
      <p:sp>
        <p:nvSpPr>
          <p:cNvPr id="19" name="Google Shape;212;p21">
            <a:extLst>
              <a:ext uri="{FF2B5EF4-FFF2-40B4-BE49-F238E27FC236}">
                <a16:creationId xmlns:a16="http://schemas.microsoft.com/office/drawing/2014/main" id="{36D86EA2-2CBC-4E72-8A90-4A82773F5292}"/>
              </a:ext>
            </a:extLst>
          </p:cNvPr>
          <p:cNvSpPr/>
          <p:nvPr/>
        </p:nvSpPr>
        <p:spPr>
          <a:xfrm>
            <a:off x="6559827" y="2878108"/>
            <a:ext cx="1102764" cy="1087314"/>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FFFFFF"/>
                </a:solidFill>
              </a:rPr>
              <a:t>2</a:t>
            </a:r>
            <a:endParaRPr sz="4400" b="1" dirty="0">
              <a:solidFill>
                <a:srgbClr val="FFFFFF"/>
              </a:solidFill>
            </a:endParaRPr>
          </a:p>
        </p:txBody>
      </p:sp>
    </p:spTree>
    <p:extLst>
      <p:ext uri="{BB962C8B-B14F-4D97-AF65-F5344CB8AC3E}">
        <p14:creationId xmlns:p14="http://schemas.microsoft.com/office/powerpoint/2010/main" val="90551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i="1" dirty="0"/>
              <a:t>Exempel: </a:t>
            </a:r>
            <a:r>
              <a:rPr lang="sv-SE" dirty="0"/>
              <a:t>Spridning och mångfald i teamets beteende</a:t>
            </a:r>
          </a:p>
        </p:txBody>
      </p:sp>
      <p:pic>
        <p:nvPicPr>
          <p:cNvPr id="3" name="Bildobjekt 2">
            <a:extLst>
              <a:ext uri="{FF2B5EF4-FFF2-40B4-BE49-F238E27FC236}">
                <a16:creationId xmlns:a16="http://schemas.microsoft.com/office/drawing/2014/main" id="{28B5E084-1483-4708-8C58-44DE20D9C553}"/>
              </a:ext>
            </a:extLst>
          </p:cNvPr>
          <p:cNvPicPr>
            <a:picLocks noChangeAspect="1"/>
          </p:cNvPicPr>
          <p:nvPr/>
        </p:nvPicPr>
        <p:blipFill>
          <a:blip r:embed="rId3"/>
          <a:stretch>
            <a:fillRect/>
          </a:stretch>
        </p:blipFill>
        <p:spPr>
          <a:xfrm>
            <a:off x="1013824" y="1124361"/>
            <a:ext cx="7159552" cy="3193428"/>
          </a:xfrm>
          <a:prstGeom prst="rect">
            <a:avLst/>
          </a:prstGeom>
        </p:spPr>
      </p:pic>
    </p:spTree>
    <p:extLst>
      <p:ext uri="{BB962C8B-B14F-4D97-AF65-F5344CB8AC3E}">
        <p14:creationId xmlns:p14="http://schemas.microsoft.com/office/powerpoint/2010/main" val="1416622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ADB66D0-DCFD-4A15-8399-9DAF992D677A}"/>
              </a:ext>
            </a:extLst>
          </p:cNvPr>
          <p:cNvSpPr>
            <a:spLocks noGrp="1"/>
          </p:cNvSpPr>
          <p:nvPr>
            <p:ph type="title"/>
          </p:nvPr>
        </p:nvSpPr>
        <p:spPr/>
        <p:txBody>
          <a:bodyPr/>
          <a:lstStyle/>
          <a:p>
            <a:r>
              <a:rPr lang="sv-SE" i="1" dirty="0"/>
              <a:t>exempel</a:t>
            </a:r>
            <a:r>
              <a:rPr lang="sv-SE" dirty="0"/>
              <a:t> analys.</a:t>
            </a:r>
          </a:p>
        </p:txBody>
      </p:sp>
      <p:sp>
        <p:nvSpPr>
          <p:cNvPr id="6" name="Platshållare för text 5"/>
          <p:cNvSpPr>
            <a:spLocks noGrp="1"/>
          </p:cNvSpPr>
          <p:nvPr>
            <p:ph type="subTitle" idx="1"/>
          </p:nvPr>
        </p:nvSpPr>
        <p:spPr>
          <a:xfrm>
            <a:off x="730000" y="1992914"/>
            <a:ext cx="3300900" cy="759000"/>
          </a:xfrm>
        </p:spPr>
        <p:txBody>
          <a:bodyPr/>
          <a:lstStyle/>
          <a:p>
            <a:pPr marL="0" indent="0"/>
            <a:r>
              <a:rPr lang="sv-SE" dirty="0"/>
              <a:t>hur ser sammansättningen ut?</a:t>
            </a:r>
          </a:p>
        </p:txBody>
      </p:sp>
      <p:sp>
        <p:nvSpPr>
          <p:cNvPr id="4" name="Platshållare för text 3"/>
          <p:cNvSpPr>
            <a:spLocks noGrp="1"/>
          </p:cNvSpPr>
          <p:nvPr>
            <p:ph type="body" idx="2"/>
          </p:nvPr>
        </p:nvSpPr>
        <p:spPr>
          <a:xfrm>
            <a:off x="5200784" y="649500"/>
            <a:ext cx="3374400" cy="3025500"/>
          </a:xfrm>
        </p:spPr>
        <p:txBody>
          <a:bodyPr/>
          <a:lstStyle/>
          <a:p>
            <a:pPr marL="257175" indent="-257175">
              <a:buFont typeface="Arial" panose="020B0604020202020204" pitchFamily="34" charset="0"/>
              <a:buChar char="•"/>
            </a:pPr>
            <a:r>
              <a:rPr lang="sv-SE" sz="1200" dirty="0"/>
              <a:t>Gruppens tyngdpunkt i EASI ligger på den styrorienterade sidan (7 av 8). </a:t>
            </a:r>
          </a:p>
          <a:p>
            <a:pPr marL="0" indent="0">
              <a:buNone/>
            </a:pPr>
            <a:endParaRPr lang="sv-SE" sz="1200" dirty="0"/>
          </a:p>
          <a:p>
            <a:pPr marL="257175" indent="-257175">
              <a:buFont typeface="Arial" panose="020B0604020202020204" pitchFamily="34" charset="0"/>
              <a:buChar char="•"/>
            </a:pPr>
            <a:r>
              <a:rPr lang="sv-SE" sz="1200" dirty="0"/>
              <a:t>Trots kraftig majoritet av primära roller på styrsidan så finns en mellanhög mångfald i gruppen, vilket beror på att många har god täckning i övriga typer. </a:t>
            </a:r>
          </a:p>
          <a:p>
            <a:pPr marL="257175" indent="-257175">
              <a:buFont typeface="Arial" panose="020B0604020202020204" pitchFamily="34" charset="0"/>
              <a:buChar char="•"/>
            </a:pPr>
            <a:endParaRPr lang="sv-SE" sz="1200" dirty="0"/>
          </a:p>
          <a:p>
            <a:pPr marL="257175" indent="-257175">
              <a:buFont typeface="Arial" panose="020B0604020202020204" pitchFamily="34" charset="0"/>
              <a:buChar char="•"/>
            </a:pPr>
            <a:r>
              <a:rPr lang="sv-SE" sz="1200" dirty="0"/>
              <a:t>Det finns all anledning att tro att det kan bli en god effektivitet och samarbete i gruppen med uppmärksamhet kring var styrkor och fallgropar ligger.</a:t>
            </a:r>
            <a:br>
              <a:rPr lang="sv-SE" sz="1200" dirty="0"/>
            </a:br>
            <a:endParaRPr lang="sv-SE" sz="1200" dirty="0"/>
          </a:p>
          <a:p>
            <a:pPr marL="257175" indent="-257175">
              <a:buFont typeface="Arial" panose="020B0604020202020204" pitchFamily="34" charset="0"/>
              <a:buChar char="•"/>
            </a:pPr>
            <a:r>
              <a:rPr lang="sv-SE" sz="1200" dirty="0"/>
              <a:t>Viktigt att försöka hitta en handlingsplan som syftar till att hitta synergieffekter och som uppväger eventuell underrepresentation av beteenden och kommunikationsstilar som behövs för att lyckas i sitt gemensamma arbete.</a:t>
            </a:r>
          </a:p>
        </p:txBody>
      </p:sp>
    </p:spTree>
    <p:extLst>
      <p:ext uri="{BB962C8B-B14F-4D97-AF65-F5344CB8AC3E}">
        <p14:creationId xmlns:p14="http://schemas.microsoft.com/office/powerpoint/2010/main" val="426039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610381-F8EB-45F5-950D-62D6FCA9A29C}"/>
              </a:ext>
            </a:extLst>
          </p:cNvPr>
          <p:cNvSpPr>
            <a:spLocks noGrp="1"/>
          </p:cNvSpPr>
          <p:nvPr>
            <p:ph type="title"/>
          </p:nvPr>
        </p:nvSpPr>
        <p:spPr>
          <a:xfrm>
            <a:off x="730000" y="1318650"/>
            <a:ext cx="3663580" cy="1687200"/>
          </a:xfrm>
        </p:spPr>
        <p:txBody>
          <a:bodyPr/>
          <a:lstStyle/>
          <a:p>
            <a:r>
              <a:rPr lang="da-DK" i="1" dirty="0">
                <a:sym typeface="Tahoma" pitchFamily="34" charset="0"/>
              </a:rPr>
              <a:t>exempel: </a:t>
            </a:r>
            <a:r>
              <a:rPr lang="sv-SE" dirty="0"/>
              <a:t>hypoteser.</a:t>
            </a:r>
          </a:p>
        </p:txBody>
      </p:sp>
      <p:sp>
        <p:nvSpPr>
          <p:cNvPr id="6" name="Platshållare för text 5"/>
          <p:cNvSpPr>
            <a:spLocks noGrp="1"/>
          </p:cNvSpPr>
          <p:nvPr>
            <p:ph type="subTitle" idx="1"/>
          </p:nvPr>
        </p:nvSpPr>
        <p:spPr>
          <a:xfrm>
            <a:off x="595375" y="1905648"/>
            <a:ext cx="3300900" cy="759000"/>
          </a:xfrm>
        </p:spPr>
        <p:txBody>
          <a:bodyPr/>
          <a:lstStyle/>
          <a:p>
            <a:r>
              <a:rPr lang="sv-SE" dirty="0"/>
              <a:t>teamets styrkor</a:t>
            </a:r>
          </a:p>
        </p:txBody>
      </p:sp>
      <p:sp>
        <p:nvSpPr>
          <p:cNvPr id="4" name="Platshållare för text 3"/>
          <p:cNvSpPr>
            <a:spLocks noGrp="1"/>
          </p:cNvSpPr>
          <p:nvPr>
            <p:ph type="body" idx="2"/>
          </p:nvPr>
        </p:nvSpPr>
        <p:spPr>
          <a:xfrm>
            <a:off x="5234932" y="965617"/>
            <a:ext cx="3374400" cy="3025500"/>
          </a:xfrm>
        </p:spPr>
        <p:txBody>
          <a:bodyPr/>
          <a:lstStyle/>
          <a:p>
            <a:pPr marL="257175" indent="-257175">
              <a:buFont typeface="Arial" panose="020B0604020202020204" pitchFamily="34" charset="0"/>
              <a:buChar char="•"/>
            </a:pPr>
            <a:r>
              <a:rPr lang="sv-SE" dirty="0"/>
              <a:t>Tar gärna ledningen och trivs i styrande position. </a:t>
            </a:r>
          </a:p>
          <a:p>
            <a:pPr marL="257175" indent="-257175">
              <a:buFont typeface="Arial" panose="020B0604020202020204" pitchFamily="34" charset="0"/>
              <a:buChar char="•"/>
            </a:pPr>
            <a:r>
              <a:rPr lang="sv-SE" dirty="0"/>
              <a:t>Är beslutsam.</a:t>
            </a:r>
          </a:p>
          <a:p>
            <a:pPr marL="257175" indent="-257175">
              <a:buFont typeface="Arial" panose="020B0604020202020204" pitchFamily="34" charset="0"/>
              <a:buChar char="•"/>
            </a:pPr>
            <a:r>
              <a:rPr lang="sv-SE" dirty="0"/>
              <a:t>Skapar resultat.</a:t>
            </a:r>
          </a:p>
          <a:p>
            <a:pPr marL="257175" indent="-257175">
              <a:buFont typeface="Arial" panose="020B0604020202020204" pitchFamily="34" charset="0"/>
              <a:buChar char="•"/>
            </a:pPr>
            <a:r>
              <a:rPr lang="sv-SE" dirty="0"/>
              <a:t>Löser uppgifter och driver arbetet framåt.</a:t>
            </a:r>
          </a:p>
          <a:p>
            <a:pPr marL="257175" indent="-257175">
              <a:buFont typeface="Arial" panose="020B0604020202020204" pitchFamily="34" charset="0"/>
              <a:buChar char="•"/>
            </a:pPr>
            <a:r>
              <a:rPr lang="sv-SE" dirty="0"/>
              <a:t>Kan fatta tuffa beslut utan större känslomässig påverkan.</a:t>
            </a:r>
          </a:p>
          <a:p>
            <a:pPr marL="257175" indent="-257175">
              <a:buFont typeface="Arial" panose="020B0604020202020204" pitchFamily="34" charset="0"/>
              <a:buChar char="•"/>
            </a:pPr>
            <a:r>
              <a:rPr lang="sv-SE" dirty="0"/>
              <a:t>Är relativt stresståliga och trivs i ett hektiskt tempo.</a:t>
            </a:r>
          </a:p>
        </p:txBody>
      </p:sp>
    </p:spTree>
    <p:extLst>
      <p:ext uri="{BB962C8B-B14F-4D97-AF65-F5344CB8AC3E}">
        <p14:creationId xmlns:p14="http://schemas.microsoft.com/office/powerpoint/2010/main" val="27710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610381-F8EB-45F5-950D-62D6FCA9A29C}"/>
              </a:ext>
            </a:extLst>
          </p:cNvPr>
          <p:cNvSpPr>
            <a:spLocks noGrp="1"/>
          </p:cNvSpPr>
          <p:nvPr>
            <p:ph type="title"/>
          </p:nvPr>
        </p:nvSpPr>
        <p:spPr>
          <a:xfrm>
            <a:off x="730000" y="1318650"/>
            <a:ext cx="3552068" cy="1687200"/>
          </a:xfrm>
        </p:spPr>
        <p:txBody>
          <a:bodyPr/>
          <a:lstStyle/>
          <a:p>
            <a:r>
              <a:rPr lang="da-DK" i="1" dirty="0">
                <a:sym typeface="Tahoma" pitchFamily="34" charset="0"/>
              </a:rPr>
              <a:t>exempel: </a:t>
            </a:r>
            <a:r>
              <a:rPr lang="sv-SE" dirty="0"/>
              <a:t>hypoteser.</a:t>
            </a:r>
          </a:p>
        </p:txBody>
      </p:sp>
      <p:sp>
        <p:nvSpPr>
          <p:cNvPr id="6" name="Platshållare för text 5"/>
          <p:cNvSpPr>
            <a:spLocks noGrp="1"/>
          </p:cNvSpPr>
          <p:nvPr>
            <p:ph type="subTitle" idx="1"/>
          </p:nvPr>
        </p:nvSpPr>
        <p:spPr>
          <a:xfrm>
            <a:off x="595375" y="1905648"/>
            <a:ext cx="3300900" cy="759000"/>
          </a:xfrm>
        </p:spPr>
        <p:txBody>
          <a:bodyPr/>
          <a:lstStyle/>
          <a:p>
            <a:r>
              <a:rPr lang="sv-SE" dirty="0"/>
              <a:t>teamets fallgropar</a:t>
            </a:r>
          </a:p>
        </p:txBody>
      </p:sp>
      <p:sp>
        <p:nvSpPr>
          <p:cNvPr id="4" name="Platshållare för text 3"/>
          <p:cNvSpPr>
            <a:spLocks noGrp="1"/>
          </p:cNvSpPr>
          <p:nvPr>
            <p:ph type="body" idx="2"/>
          </p:nvPr>
        </p:nvSpPr>
        <p:spPr>
          <a:xfrm>
            <a:off x="5147665" y="1059000"/>
            <a:ext cx="3374400" cy="3025500"/>
          </a:xfrm>
        </p:spPr>
        <p:txBody>
          <a:bodyPr/>
          <a:lstStyle/>
          <a:p>
            <a:pPr marL="257175" indent="-257175">
              <a:buFont typeface="Arial" panose="020B0604020202020204" pitchFamily="34" charset="0"/>
              <a:buChar char="•"/>
            </a:pPr>
            <a:r>
              <a:rPr lang="sv-SE" dirty="0"/>
              <a:t>Kan ha svårt att komma överens.</a:t>
            </a:r>
          </a:p>
          <a:p>
            <a:pPr marL="257175" indent="-257175">
              <a:buFont typeface="Arial" panose="020B0604020202020204" pitchFamily="34" charset="0"/>
              <a:buChar char="•"/>
            </a:pPr>
            <a:r>
              <a:rPr lang="sv-SE" dirty="0"/>
              <a:t>Kan ha svårt att ta in andras åsikter och lyssna aktivt. </a:t>
            </a:r>
          </a:p>
          <a:p>
            <a:pPr marL="257175" indent="-257175">
              <a:buFont typeface="Arial" panose="020B0604020202020204" pitchFamily="34" charset="0"/>
              <a:buChar char="•"/>
            </a:pPr>
            <a:r>
              <a:rPr lang="sv-SE" dirty="0"/>
              <a:t>Kan ha svårt att samarbeta. </a:t>
            </a:r>
          </a:p>
          <a:p>
            <a:pPr marL="257175" indent="-257175">
              <a:buFont typeface="Arial" panose="020B0604020202020204" pitchFamily="34" charset="0"/>
              <a:buChar char="•"/>
            </a:pPr>
            <a:r>
              <a:rPr lang="sv-SE" dirty="0"/>
              <a:t>Kan upplevas som krävande och uppfordrande.</a:t>
            </a:r>
          </a:p>
          <a:p>
            <a:pPr marL="257175" indent="-257175">
              <a:buFont typeface="Arial" panose="020B0604020202020204" pitchFamily="34" charset="0"/>
              <a:buChar char="•"/>
            </a:pPr>
            <a:r>
              <a:rPr lang="sv-SE" dirty="0"/>
              <a:t>Kan upplevas som svår att få tag i, upptagen och/eller otillgänglig</a:t>
            </a:r>
          </a:p>
          <a:p>
            <a:pPr marL="257175" indent="-257175">
              <a:buFont typeface="Arial" panose="020B0604020202020204" pitchFamily="34" charset="0"/>
              <a:buChar char="•"/>
            </a:pPr>
            <a:r>
              <a:rPr lang="sv-SE" dirty="0"/>
              <a:t>Personer i teamets närhet kan ha svårt att ta plats och göra sin röst hörd. Viktig information kan därmed gå förlorad.</a:t>
            </a:r>
          </a:p>
        </p:txBody>
      </p:sp>
    </p:spTree>
    <p:extLst>
      <p:ext uri="{BB962C8B-B14F-4D97-AF65-F5344CB8AC3E}">
        <p14:creationId xmlns:p14="http://schemas.microsoft.com/office/powerpoint/2010/main" val="343605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B6D8C5-8C0C-4D47-B858-F92AEF18929E}"/>
              </a:ext>
            </a:extLst>
          </p:cNvPr>
          <p:cNvSpPr>
            <a:spLocks noGrp="1"/>
          </p:cNvSpPr>
          <p:nvPr>
            <p:ph type="title"/>
          </p:nvPr>
        </p:nvSpPr>
        <p:spPr>
          <a:xfrm>
            <a:off x="866041" y="2249879"/>
            <a:ext cx="5887500" cy="1518600"/>
          </a:xfrm>
        </p:spPr>
        <p:txBody>
          <a:bodyPr/>
          <a:lstStyle/>
          <a:p>
            <a:r>
              <a:rPr lang="sv-SE" sz="3600" dirty="0"/>
              <a:t>feedback</a:t>
            </a:r>
          </a:p>
        </p:txBody>
      </p:sp>
    </p:spTree>
    <p:extLst>
      <p:ext uri="{BB962C8B-B14F-4D97-AF65-F5344CB8AC3E}">
        <p14:creationId xmlns:p14="http://schemas.microsoft.com/office/powerpoint/2010/main" val="1303788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ED8A235-479B-4C96-8B9C-35E8B81EA862}"/>
              </a:ext>
            </a:extLst>
          </p:cNvPr>
          <p:cNvSpPr>
            <a:spLocks noGrp="1"/>
          </p:cNvSpPr>
          <p:nvPr>
            <p:ph type="title"/>
          </p:nvPr>
        </p:nvSpPr>
        <p:spPr/>
        <p:txBody>
          <a:bodyPr/>
          <a:lstStyle/>
          <a:p>
            <a:r>
              <a:rPr lang="sv-SE" dirty="0"/>
              <a:t>om att ge feedback</a:t>
            </a:r>
          </a:p>
        </p:txBody>
      </p:sp>
      <p:sp>
        <p:nvSpPr>
          <p:cNvPr id="3" name="Platshållare för text 2">
            <a:extLst>
              <a:ext uri="{FF2B5EF4-FFF2-40B4-BE49-F238E27FC236}">
                <a16:creationId xmlns:a16="http://schemas.microsoft.com/office/drawing/2014/main" id="{CB5F871C-17F8-443A-917C-40087D884126}"/>
              </a:ext>
            </a:extLst>
          </p:cNvPr>
          <p:cNvSpPr>
            <a:spLocks noGrp="1"/>
          </p:cNvSpPr>
          <p:nvPr>
            <p:ph type="body" idx="1"/>
          </p:nvPr>
        </p:nvSpPr>
        <p:spPr/>
        <p:txBody>
          <a:bodyPr/>
          <a:lstStyle/>
          <a:p>
            <a:pPr fontAlgn="base"/>
            <a:r>
              <a:rPr lang="sv-SE" b="1" dirty="0"/>
              <a:t>Var konkret</a:t>
            </a:r>
            <a:r>
              <a:rPr lang="sv-SE" dirty="0"/>
              <a:t> – iakttagelse av beteende. Alternativt: Förklara att det är en hypotes.  </a:t>
            </a:r>
          </a:p>
          <a:p>
            <a:pPr fontAlgn="base"/>
            <a:r>
              <a:rPr lang="sv-SE" b="1" dirty="0"/>
              <a:t>Använd jag-form: </a:t>
            </a:r>
            <a:r>
              <a:rPr lang="sv-SE" dirty="0"/>
              <a:t>Ta ansvar för din återkoppling. Låt mottagaren få veta att det är ditt perspektiv – inte nödvändigtvis alla andras. </a:t>
            </a:r>
          </a:p>
          <a:p>
            <a:pPr fontAlgn="base"/>
            <a:r>
              <a:rPr lang="sv-SE" b="1" dirty="0"/>
              <a:t>Realistiskt: </a:t>
            </a:r>
            <a:r>
              <a:rPr lang="sv-SE" dirty="0"/>
              <a:t>Är det något som fokuspersonen verkligen har möjlighet att ändra på? </a:t>
            </a:r>
          </a:p>
        </p:txBody>
      </p:sp>
      <p:sp>
        <p:nvSpPr>
          <p:cNvPr id="5" name="Platshållare för text 4">
            <a:extLst>
              <a:ext uri="{FF2B5EF4-FFF2-40B4-BE49-F238E27FC236}">
                <a16:creationId xmlns:a16="http://schemas.microsoft.com/office/drawing/2014/main" id="{41CF2ED7-72B9-4BEA-80DB-A9857CA790DF}"/>
              </a:ext>
            </a:extLst>
          </p:cNvPr>
          <p:cNvSpPr>
            <a:spLocks noGrp="1"/>
          </p:cNvSpPr>
          <p:nvPr>
            <p:ph type="body" idx="2"/>
          </p:nvPr>
        </p:nvSpPr>
        <p:spPr/>
        <p:txBody>
          <a:bodyPr/>
          <a:lstStyle/>
          <a:p>
            <a:pPr fontAlgn="base"/>
            <a:r>
              <a:rPr lang="sv-SE" b="1" dirty="0"/>
              <a:t>Relevant: </a:t>
            </a:r>
            <a:r>
              <a:rPr lang="sv-SE" dirty="0"/>
              <a:t>Är din återkoppling relevant i detta sammanhang? </a:t>
            </a:r>
          </a:p>
          <a:p>
            <a:pPr fontAlgn="base"/>
            <a:r>
              <a:rPr lang="sv-SE" b="1" dirty="0"/>
              <a:t>Glöm inte att erkänna:</a:t>
            </a:r>
            <a:r>
              <a:rPr lang="sv-SE" dirty="0"/>
              <a:t> Det finns alltid något du kan komma på som är positivt. </a:t>
            </a:r>
          </a:p>
          <a:p>
            <a:pPr fontAlgn="base"/>
            <a:r>
              <a:rPr lang="sv-SE" b="1" dirty="0"/>
              <a:t>Ha respekt:</a:t>
            </a:r>
            <a:r>
              <a:rPr lang="sv-SE" dirty="0"/>
              <a:t> Återkoppling ger man för mottagarens skull.</a:t>
            </a:r>
          </a:p>
          <a:p>
            <a:endParaRPr lang="sv-SE" dirty="0"/>
          </a:p>
        </p:txBody>
      </p:sp>
    </p:spTree>
    <p:extLst>
      <p:ext uri="{BB962C8B-B14F-4D97-AF65-F5344CB8AC3E}">
        <p14:creationId xmlns:p14="http://schemas.microsoft.com/office/powerpoint/2010/main" val="3394622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5FC2EDA-BAF3-4A39-B3F1-ADCE3139B87C}"/>
              </a:ext>
            </a:extLst>
          </p:cNvPr>
          <p:cNvSpPr>
            <a:spLocks noGrp="1"/>
          </p:cNvSpPr>
          <p:nvPr>
            <p:ph type="title"/>
          </p:nvPr>
        </p:nvSpPr>
        <p:spPr/>
        <p:txBody>
          <a:bodyPr/>
          <a:lstStyle/>
          <a:p>
            <a:r>
              <a:rPr lang="sv-SE" dirty="0"/>
              <a:t>om att få feedback</a:t>
            </a:r>
          </a:p>
        </p:txBody>
      </p:sp>
      <p:sp>
        <p:nvSpPr>
          <p:cNvPr id="2" name="Platshållare för text 1">
            <a:extLst>
              <a:ext uri="{FF2B5EF4-FFF2-40B4-BE49-F238E27FC236}">
                <a16:creationId xmlns:a16="http://schemas.microsoft.com/office/drawing/2014/main" id="{E50DBD6D-A337-4827-9938-D4B949F0C11A}"/>
              </a:ext>
            </a:extLst>
          </p:cNvPr>
          <p:cNvSpPr>
            <a:spLocks noGrp="1"/>
          </p:cNvSpPr>
          <p:nvPr>
            <p:ph type="body" idx="1"/>
          </p:nvPr>
        </p:nvSpPr>
        <p:spPr>
          <a:xfrm>
            <a:off x="729325" y="2078875"/>
            <a:ext cx="3842676" cy="2261100"/>
          </a:xfrm>
        </p:spPr>
        <p:txBody>
          <a:bodyPr/>
          <a:lstStyle/>
          <a:p>
            <a:pPr fontAlgn="base"/>
            <a:r>
              <a:rPr lang="sv-SE" dirty="0"/>
              <a:t>Återkopplingen är en </a:t>
            </a:r>
            <a:r>
              <a:rPr lang="sv-SE" b="1" dirty="0"/>
              <a:t>gåva</a:t>
            </a:r>
            <a:r>
              <a:rPr lang="sv-SE" dirty="0"/>
              <a:t> som inte kan bytas! </a:t>
            </a:r>
          </a:p>
          <a:p>
            <a:pPr fontAlgn="base"/>
            <a:r>
              <a:rPr lang="sv-SE" b="1" dirty="0"/>
              <a:t>Säg tack</a:t>
            </a:r>
            <a:r>
              <a:rPr lang="sv-SE" dirty="0"/>
              <a:t>…(någon har intresserat sig för din utveckling) </a:t>
            </a:r>
          </a:p>
          <a:p>
            <a:pPr fontAlgn="base"/>
            <a:r>
              <a:rPr lang="sv-SE" dirty="0"/>
              <a:t>Du kan </a:t>
            </a:r>
            <a:r>
              <a:rPr lang="sv-SE" b="1" dirty="0"/>
              <a:t>välja bort</a:t>
            </a:r>
            <a:r>
              <a:rPr lang="sv-SE" dirty="0"/>
              <a:t>…(sortera själv bort det du får höra. Allt behöver inte vara konstruktivt eller användbart). </a:t>
            </a:r>
          </a:p>
          <a:p>
            <a:pPr fontAlgn="base"/>
            <a:r>
              <a:rPr lang="sv-SE" dirty="0"/>
              <a:t>Du kan </a:t>
            </a:r>
            <a:r>
              <a:rPr lang="sv-SE" b="1" dirty="0"/>
              <a:t>fråga mer</a:t>
            </a:r>
            <a:r>
              <a:rPr lang="sv-SE" dirty="0"/>
              <a:t>, för att förstå den…(utan att försvara eller förklara) </a:t>
            </a:r>
          </a:p>
        </p:txBody>
      </p:sp>
      <p:sp>
        <p:nvSpPr>
          <p:cNvPr id="4" name="Platshållare för text 3">
            <a:extLst>
              <a:ext uri="{FF2B5EF4-FFF2-40B4-BE49-F238E27FC236}">
                <a16:creationId xmlns:a16="http://schemas.microsoft.com/office/drawing/2014/main" id="{83A31FAC-C9D6-4A82-810C-8E700943D7CC}"/>
              </a:ext>
            </a:extLst>
          </p:cNvPr>
          <p:cNvSpPr>
            <a:spLocks noGrp="1"/>
          </p:cNvSpPr>
          <p:nvPr>
            <p:ph type="body" idx="2"/>
          </p:nvPr>
        </p:nvSpPr>
        <p:spPr>
          <a:xfrm>
            <a:off x="4643604" y="2078875"/>
            <a:ext cx="3998236" cy="2261100"/>
          </a:xfrm>
        </p:spPr>
        <p:txBody>
          <a:bodyPr/>
          <a:lstStyle/>
          <a:p>
            <a:pPr fontAlgn="base"/>
            <a:r>
              <a:rPr lang="sv-SE" dirty="0"/>
              <a:t>Var </a:t>
            </a:r>
            <a:r>
              <a:rPr lang="sv-SE" b="1" dirty="0"/>
              <a:t>öppen</a:t>
            </a:r>
            <a:r>
              <a:rPr lang="sv-SE" dirty="0"/>
              <a:t>: Det är möjligt att andras uppfattning av dig inte har varit din avsikt - men det är så andra personer uppfattar dig! </a:t>
            </a:r>
          </a:p>
          <a:p>
            <a:pPr fontAlgn="base"/>
            <a:r>
              <a:rPr lang="sv-SE" dirty="0"/>
              <a:t>Använd den till att </a:t>
            </a:r>
            <a:r>
              <a:rPr lang="sv-SE" b="1" dirty="0"/>
              <a:t>tvinga fram förbättringar</a:t>
            </a:r>
            <a:r>
              <a:rPr lang="sv-SE" dirty="0"/>
              <a:t> – inte till att hålla fast vid det gamla. </a:t>
            </a:r>
          </a:p>
          <a:p>
            <a:pPr fontAlgn="base"/>
            <a:r>
              <a:rPr lang="sv-SE" dirty="0"/>
              <a:t>Ta anteckningar om du behöver. </a:t>
            </a:r>
          </a:p>
        </p:txBody>
      </p:sp>
    </p:spTree>
    <p:extLst>
      <p:ext uri="{BB962C8B-B14F-4D97-AF65-F5344CB8AC3E}">
        <p14:creationId xmlns:p14="http://schemas.microsoft.com/office/powerpoint/2010/main" val="2245575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p:cNvSpPr>
            <a:spLocks noGrp="1"/>
          </p:cNvSpPr>
          <p:nvPr>
            <p:ph type="body" sz="quarter" idx="11"/>
          </p:nvPr>
        </p:nvSpPr>
        <p:spPr>
          <a:xfrm>
            <a:off x="0" y="0"/>
            <a:ext cx="4872763" cy="863822"/>
          </a:xfrm>
        </p:spPr>
        <p:txBody>
          <a:bodyPr/>
          <a:lstStyle/>
          <a:p>
            <a:r>
              <a:rPr lang="sv-SE" sz="1800" dirty="0"/>
              <a:t>EASI-modellen Styrkor och fallgropar</a:t>
            </a:r>
            <a:endParaRPr lang="sv-SE" dirty="0"/>
          </a:p>
        </p:txBody>
      </p:sp>
      <p:sp>
        <p:nvSpPr>
          <p:cNvPr id="2" name="Platshållare för text 1"/>
          <p:cNvSpPr>
            <a:spLocks noGrp="1"/>
          </p:cNvSpPr>
          <p:nvPr>
            <p:ph type="body" sz="quarter" idx="13"/>
          </p:nvPr>
        </p:nvSpPr>
        <p:spPr/>
        <p:txBody>
          <a:bodyPr/>
          <a:lstStyle/>
          <a:p>
            <a:endParaRPr lang="sv-SE"/>
          </a:p>
        </p:txBody>
      </p:sp>
      <p:sp>
        <p:nvSpPr>
          <p:cNvPr id="3" name="Platshållare för text 2"/>
          <p:cNvSpPr>
            <a:spLocks noGrp="1"/>
          </p:cNvSpPr>
          <p:nvPr>
            <p:ph type="body" sz="quarter" idx="14"/>
          </p:nvPr>
        </p:nvSpPr>
        <p:spPr/>
        <p:txBody>
          <a:bodyPr/>
          <a:lstStyle/>
          <a:p>
            <a:pPr marL="260593" indent="-260593">
              <a:spcBef>
                <a:spcPts val="432"/>
              </a:spcBef>
              <a:buClr>
                <a:srgbClr val="4D4D4D"/>
              </a:buClr>
            </a:pPr>
            <a:r>
              <a:rPr lang="sv-SE" sz="1800" dirty="0">
                <a:solidFill>
                  <a:srgbClr val="4D4D4D"/>
                </a:solidFill>
              </a:rPr>
              <a:t>Modellen Styrkor och fallgropar hjälper dig att bli medveten om:</a:t>
            </a:r>
          </a:p>
          <a:p>
            <a:pPr marL="555476" lvl="1" indent="-212590">
              <a:spcBef>
                <a:spcPts val="360"/>
              </a:spcBef>
              <a:buClr>
                <a:srgbClr val="4D4D4D"/>
              </a:buClr>
              <a:buChar char="–"/>
            </a:pPr>
            <a:r>
              <a:rPr lang="sv-SE" sz="1620" dirty="0">
                <a:solidFill>
                  <a:srgbClr val="4D4D4D"/>
                </a:solidFill>
                <a:cs typeface="Arial"/>
              </a:rPr>
              <a:t>Dina styrkor</a:t>
            </a:r>
          </a:p>
          <a:p>
            <a:pPr marL="555476" lvl="1" indent="-212590">
              <a:spcBef>
                <a:spcPts val="360"/>
              </a:spcBef>
              <a:buClr>
                <a:srgbClr val="4D4D4D"/>
              </a:buClr>
              <a:buChar char="–"/>
            </a:pPr>
            <a:r>
              <a:rPr lang="sv-SE" sz="1620" dirty="0">
                <a:solidFill>
                  <a:srgbClr val="4D4D4D"/>
                </a:solidFill>
                <a:cs typeface="Arial"/>
              </a:rPr>
              <a:t>Dina fallgropar </a:t>
            </a:r>
          </a:p>
          <a:p>
            <a:pPr marL="555476" lvl="1" indent="-212590">
              <a:spcBef>
                <a:spcPts val="360"/>
              </a:spcBef>
              <a:buClr>
                <a:srgbClr val="4D4D4D"/>
              </a:buClr>
              <a:buChar char="–"/>
            </a:pPr>
            <a:r>
              <a:rPr lang="sv-SE" sz="1620" dirty="0">
                <a:solidFill>
                  <a:srgbClr val="4D4D4D"/>
                </a:solidFill>
                <a:cs typeface="Arial"/>
              </a:rPr>
              <a:t>Dina utvecklingspunkter</a:t>
            </a:r>
          </a:p>
          <a:p>
            <a:pPr marL="555476" lvl="1" indent="-212590">
              <a:spcBef>
                <a:spcPts val="360"/>
              </a:spcBef>
              <a:buClr>
                <a:srgbClr val="4D4D4D"/>
              </a:buClr>
              <a:buChar char="–"/>
            </a:pPr>
            <a:r>
              <a:rPr lang="sv-SE" sz="1620" dirty="0">
                <a:solidFill>
                  <a:srgbClr val="4D4D4D"/>
                </a:solidFill>
                <a:cs typeface="Arial"/>
              </a:rPr>
              <a:t>Dina relationer till andra personer</a:t>
            </a:r>
          </a:p>
          <a:p>
            <a:endParaRPr lang="sv-SE" dirty="0"/>
          </a:p>
        </p:txBody>
      </p:sp>
      <p:graphicFrame>
        <p:nvGraphicFramePr>
          <p:cNvPr id="4" name="Diagram 3"/>
          <p:cNvGraphicFramePr/>
          <p:nvPr>
            <p:extLst>
              <p:ext uri="{D42A27DB-BD31-4B8C-83A1-F6EECF244321}">
                <p14:modId xmlns:p14="http://schemas.microsoft.com/office/powerpoint/2010/main" val="1596196423"/>
              </p:ext>
            </p:extLst>
          </p:nvPr>
        </p:nvGraphicFramePr>
        <p:xfrm>
          <a:off x="4356281" y="2053292"/>
          <a:ext cx="4173060" cy="2385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84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p:cNvSpPr>
            <a:spLocks noGrp="1"/>
          </p:cNvSpPr>
          <p:nvPr>
            <p:ph type="body" sz="quarter" idx="11"/>
          </p:nvPr>
        </p:nvSpPr>
        <p:spPr>
          <a:xfrm>
            <a:off x="0" y="-22336"/>
            <a:ext cx="4872763" cy="863822"/>
          </a:xfrm>
        </p:spPr>
        <p:txBody>
          <a:bodyPr/>
          <a:lstStyle/>
          <a:p>
            <a:r>
              <a:rPr lang="sv-SE" sz="1800" dirty="0"/>
              <a:t>EASI-modellen Styrkor och fallgropar</a:t>
            </a:r>
            <a:endParaRPr lang="sv-SE" dirty="0"/>
          </a:p>
        </p:txBody>
      </p:sp>
      <p:sp>
        <p:nvSpPr>
          <p:cNvPr id="2" name="Platshållare för text 1"/>
          <p:cNvSpPr>
            <a:spLocks noGrp="1"/>
          </p:cNvSpPr>
          <p:nvPr>
            <p:ph type="body" sz="quarter" idx="13"/>
          </p:nvPr>
        </p:nvSpPr>
        <p:spPr/>
        <p:txBody>
          <a:bodyPr/>
          <a:lstStyle/>
          <a:p>
            <a:endParaRPr lang="sv-SE"/>
          </a:p>
        </p:txBody>
      </p:sp>
      <p:graphicFrame>
        <p:nvGraphicFramePr>
          <p:cNvPr id="6" name="Diagram 5">
            <a:extLst>
              <a:ext uri="{FF2B5EF4-FFF2-40B4-BE49-F238E27FC236}">
                <a16:creationId xmlns:a16="http://schemas.microsoft.com/office/drawing/2014/main" id="{9F4FD3A8-B054-443F-92F9-6D7D7DAAE4AA}"/>
              </a:ext>
            </a:extLst>
          </p:cNvPr>
          <p:cNvGraphicFramePr/>
          <p:nvPr>
            <p:extLst>
              <p:ext uri="{D42A27DB-BD31-4B8C-83A1-F6EECF244321}">
                <p14:modId xmlns:p14="http://schemas.microsoft.com/office/powerpoint/2010/main" val="1041101360"/>
              </p:ext>
            </p:extLst>
          </p:nvPr>
        </p:nvGraphicFramePr>
        <p:xfrm>
          <a:off x="1688305" y="938213"/>
          <a:ext cx="5884069" cy="379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8573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innehåll</a:t>
            </a:r>
          </a:p>
        </p:txBody>
      </p:sp>
      <p:sp>
        <p:nvSpPr>
          <p:cNvPr id="183" name="Google Shape;183;p19"/>
          <p:cNvSpPr txBox="1"/>
          <p:nvPr/>
        </p:nvSpPr>
        <p:spPr>
          <a:xfrm>
            <a:off x="1293838" y="23032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300">
                <a:solidFill>
                  <a:srgbClr val="FFFFFF"/>
                </a:solidFill>
                <a:uFill>
                  <a:noFill/>
                </a:uFill>
                <a:latin typeface="Raleway"/>
                <a:ea typeface="Raleway"/>
                <a:cs typeface="Raleway"/>
                <a:sym typeface="Raleway"/>
              </a:rPr>
              <a:t>introduktion</a:t>
            </a:r>
            <a:endParaRPr lang="sv-SE" sz="1300">
              <a:solidFill>
                <a:srgbClr val="FFFFFF"/>
              </a:solidFill>
              <a:latin typeface="Raleway"/>
              <a:ea typeface="Raleway"/>
              <a:cs typeface="Raleway"/>
              <a:sym typeface="Raleway"/>
            </a:endParaRPr>
          </a:p>
        </p:txBody>
      </p:sp>
      <p:sp>
        <p:nvSpPr>
          <p:cNvPr id="184" name="Google Shape;184;p19"/>
          <p:cNvSpPr txBox="1"/>
          <p:nvPr/>
        </p:nvSpPr>
        <p:spPr>
          <a:xfrm>
            <a:off x="1293838" y="27049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300">
                <a:solidFill>
                  <a:srgbClr val="FFFFFF"/>
                </a:solidFill>
                <a:uFill>
                  <a:noFill/>
                </a:uFill>
                <a:latin typeface="Raleway"/>
                <a:ea typeface="Raleway"/>
                <a:cs typeface="Raleway"/>
                <a:sym typeface="Raleway"/>
              </a:rPr>
              <a:t>modellen</a:t>
            </a:r>
            <a:endParaRPr lang="sv-SE" sz="1300">
              <a:solidFill>
                <a:srgbClr val="FFFFFF"/>
              </a:solidFill>
              <a:latin typeface="Raleway"/>
              <a:ea typeface="Raleway"/>
              <a:cs typeface="Raleway"/>
              <a:sym typeface="Raleway"/>
            </a:endParaRPr>
          </a:p>
        </p:txBody>
      </p:sp>
      <p:sp>
        <p:nvSpPr>
          <p:cNvPr id="185" name="Google Shape;185;p19"/>
          <p:cNvSpPr txBox="1"/>
          <p:nvPr/>
        </p:nvSpPr>
        <p:spPr>
          <a:xfrm>
            <a:off x="1293838" y="31066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300">
                <a:solidFill>
                  <a:srgbClr val="FFFFFF"/>
                </a:solidFill>
                <a:uFill>
                  <a:noFill/>
                </a:uFill>
                <a:latin typeface="Raleway"/>
                <a:ea typeface="Raleway"/>
                <a:cs typeface="Raleway"/>
                <a:sym typeface="Raleway"/>
              </a:rPr>
              <a:t>beteenden</a:t>
            </a:r>
            <a:endParaRPr lang="sv-SE" sz="1300">
              <a:solidFill>
                <a:srgbClr val="FFFFFF"/>
              </a:solidFill>
              <a:latin typeface="Raleway"/>
              <a:ea typeface="Raleway"/>
              <a:cs typeface="Raleway"/>
              <a:sym typeface="Raleway"/>
            </a:endParaRPr>
          </a:p>
        </p:txBody>
      </p:sp>
      <p:sp>
        <p:nvSpPr>
          <p:cNvPr id="186" name="Google Shape;186;p19"/>
          <p:cNvSpPr txBox="1"/>
          <p:nvPr/>
        </p:nvSpPr>
        <p:spPr>
          <a:xfrm>
            <a:off x="1293838" y="3508319"/>
            <a:ext cx="1607700" cy="3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sz="1300">
                <a:solidFill>
                  <a:srgbClr val="FFFFFF"/>
                </a:solidFill>
                <a:uFill>
                  <a:noFill/>
                </a:uFill>
                <a:latin typeface="Raleway"/>
                <a:ea typeface="Raleway"/>
                <a:cs typeface="Raleway"/>
                <a:sym typeface="Raleway"/>
              </a:rPr>
              <a:t>teamet</a:t>
            </a:r>
            <a:endParaRPr lang="sv-SE" sz="1300">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272962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8DF6AF7-BDD0-4759-BE09-1D2C30DA2E38}"/>
              </a:ext>
            </a:extLst>
          </p:cNvPr>
          <p:cNvSpPr>
            <a:spLocks noGrp="1"/>
          </p:cNvSpPr>
          <p:nvPr>
            <p:ph type="body" sz="quarter" idx="11"/>
          </p:nvPr>
        </p:nvSpPr>
        <p:spPr>
          <a:xfrm>
            <a:off x="-10619" y="3460"/>
            <a:ext cx="4582619" cy="895690"/>
          </a:xfrm>
        </p:spPr>
        <p:txBody>
          <a:bodyPr/>
          <a:lstStyle/>
          <a:p>
            <a:r>
              <a:rPr lang="sv-SE" dirty="0"/>
              <a:t>Övning: styrkor och fallgropar</a:t>
            </a:r>
          </a:p>
        </p:txBody>
      </p:sp>
      <p:sp>
        <p:nvSpPr>
          <p:cNvPr id="3" name="Platshållare för text 2">
            <a:extLst>
              <a:ext uri="{FF2B5EF4-FFF2-40B4-BE49-F238E27FC236}">
                <a16:creationId xmlns:a16="http://schemas.microsoft.com/office/drawing/2014/main" id="{B79F1923-9D57-45F3-8A4C-C59E225AABB4}"/>
              </a:ext>
            </a:extLst>
          </p:cNvPr>
          <p:cNvSpPr>
            <a:spLocks noGrp="1"/>
          </p:cNvSpPr>
          <p:nvPr>
            <p:ph type="body" sz="quarter" idx="13"/>
          </p:nvPr>
        </p:nvSpPr>
        <p:spPr/>
        <p:txBody>
          <a:bodyPr/>
          <a:lstStyle/>
          <a:p>
            <a:endParaRPr lang="sv-SE"/>
          </a:p>
        </p:txBody>
      </p:sp>
      <p:sp>
        <p:nvSpPr>
          <p:cNvPr id="4" name="Platshållare för text 3">
            <a:extLst>
              <a:ext uri="{FF2B5EF4-FFF2-40B4-BE49-F238E27FC236}">
                <a16:creationId xmlns:a16="http://schemas.microsoft.com/office/drawing/2014/main" id="{D2304361-4FAB-4317-BA52-884A78393AB2}"/>
              </a:ext>
            </a:extLst>
          </p:cNvPr>
          <p:cNvSpPr>
            <a:spLocks noGrp="1"/>
          </p:cNvSpPr>
          <p:nvPr>
            <p:ph type="body" sz="quarter" idx="14"/>
          </p:nvPr>
        </p:nvSpPr>
        <p:spPr/>
        <p:txBody>
          <a:bodyPr/>
          <a:lstStyle/>
          <a:p>
            <a:endParaRPr lang="sv-SE" dirty="0"/>
          </a:p>
          <a:p>
            <a:r>
              <a:rPr lang="sv-SE" dirty="0"/>
              <a:t>Dela in er i mindre grupper. </a:t>
            </a:r>
          </a:p>
          <a:p>
            <a:r>
              <a:rPr lang="sv-SE" dirty="0"/>
              <a:t>I varje grupp börjar en person att sätta sig med ryggen mot </a:t>
            </a:r>
            <a:br>
              <a:rPr lang="sv-SE" dirty="0"/>
            </a:br>
            <a:r>
              <a:rPr lang="sv-SE" dirty="0"/>
              <a:t>de övriga. De övriga pratar om den personens styrkor och </a:t>
            </a:r>
            <a:br>
              <a:rPr lang="sv-SE" dirty="0"/>
            </a:br>
            <a:r>
              <a:rPr lang="sv-SE" dirty="0"/>
              <a:t>bestämmer sig för en styrka.</a:t>
            </a:r>
          </a:p>
          <a:p>
            <a:r>
              <a:rPr lang="sv-SE" dirty="0"/>
              <a:t>Nyttja handouten Styrkor och fallgropar och diskutera er </a:t>
            </a:r>
            <a:br>
              <a:rPr lang="sv-SE" dirty="0"/>
            </a:br>
            <a:r>
              <a:rPr lang="sv-SE" dirty="0"/>
              <a:t>utvalda styrka utifrån fallgrop, utvecklingspunkt och provokatör*. Fyll i pappret.</a:t>
            </a:r>
            <a:br>
              <a:rPr lang="sv-SE" dirty="0"/>
            </a:br>
            <a:r>
              <a:rPr lang="sv-SE" dirty="0"/>
              <a:t>Personen behöver inte ha fallit i sin fallgrop för att styrkan ska vara relevant att prata om.</a:t>
            </a:r>
          </a:p>
          <a:p>
            <a:r>
              <a:rPr lang="sv-SE" dirty="0"/>
              <a:t>Personen ifråga vänder sig om reflekterar över vald styrka och vad som diskuterades. Personen får ”sitt” papper.</a:t>
            </a:r>
          </a:p>
          <a:p>
            <a:r>
              <a:rPr lang="sv-SE" dirty="0"/>
              <a:t>Samtliga i gruppen ska ha fått feedback på styrka enligt ovan.</a:t>
            </a:r>
          </a:p>
          <a:p>
            <a:r>
              <a:rPr lang="sv-SE" sz="1400" dirty="0"/>
              <a:t>Totalt ca 10 min/person.</a:t>
            </a:r>
          </a:p>
        </p:txBody>
      </p:sp>
      <p:graphicFrame>
        <p:nvGraphicFramePr>
          <p:cNvPr id="6" name="Diagram 5">
            <a:extLst>
              <a:ext uri="{FF2B5EF4-FFF2-40B4-BE49-F238E27FC236}">
                <a16:creationId xmlns:a16="http://schemas.microsoft.com/office/drawing/2014/main" id="{BA896B05-535D-40CD-AD1D-E50CFDE21151}"/>
              </a:ext>
            </a:extLst>
          </p:cNvPr>
          <p:cNvGraphicFramePr/>
          <p:nvPr>
            <p:extLst>
              <p:ext uri="{D42A27DB-BD31-4B8C-83A1-F6EECF244321}">
                <p14:modId xmlns:p14="http://schemas.microsoft.com/office/powerpoint/2010/main" val="3174032815"/>
              </p:ext>
            </p:extLst>
          </p:nvPr>
        </p:nvGraphicFramePr>
        <p:xfrm>
          <a:off x="5407272" y="501468"/>
          <a:ext cx="3213130" cy="186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0324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D8128A9-B818-45E1-819E-7B4ADF752865}"/>
              </a:ext>
            </a:extLst>
          </p:cNvPr>
          <p:cNvSpPr>
            <a:spLocks noGrp="1"/>
          </p:cNvSpPr>
          <p:nvPr>
            <p:ph type="title"/>
          </p:nvPr>
        </p:nvSpPr>
        <p:spPr>
          <a:xfrm>
            <a:off x="730000" y="1318650"/>
            <a:ext cx="3799138" cy="1381500"/>
          </a:xfrm>
        </p:spPr>
        <p:txBody>
          <a:bodyPr/>
          <a:lstStyle/>
          <a:p>
            <a:r>
              <a:rPr lang="sv-SE" dirty="0"/>
              <a:t>styrkor och fallgropar - exempel</a:t>
            </a:r>
          </a:p>
        </p:txBody>
      </p:sp>
      <p:sp>
        <p:nvSpPr>
          <p:cNvPr id="24" name="Platshållare för text 23"/>
          <p:cNvSpPr>
            <a:spLocks noGrp="1"/>
          </p:cNvSpPr>
          <p:nvPr>
            <p:ph type="body" idx="1"/>
          </p:nvPr>
        </p:nvSpPr>
        <p:spPr/>
        <p:txBody>
          <a:bodyPr/>
          <a:lstStyle/>
          <a:p>
            <a:r>
              <a:rPr lang="sv-SE" sz="1800" dirty="0"/>
              <a:t>Exempel: EASI-modellen Styrkor och fallgropar</a:t>
            </a:r>
            <a:endParaRPr lang="sv-SE" dirty="0"/>
          </a:p>
        </p:txBody>
      </p:sp>
      <p:graphicFrame>
        <p:nvGraphicFramePr>
          <p:cNvPr id="5" name="Diagram 4"/>
          <p:cNvGraphicFramePr/>
          <p:nvPr>
            <p:extLst>
              <p:ext uri="{D42A27DB-BD31-4B8C-83A1-F6EECF244321}">
                <p14:modId xmlns:p14="http://schemas.microsoft.com/office/powerpoint/2010/main" val="2726506511"/>
              </p:ext>
            </p:extLst>
          </p:nvPr>
        </p:nvGraphicFramePr>
        <p:xfrm>
          <a:off x="3719513" y="1157288"/>
          <a:ext cx="5424487" cy="351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7367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E3136A5-09C0-4034-AB0A-E73B354462E7}"/>
              </a:ext>
            </a:extLst>
          </p:cNvPr>
          <p:cNvSpPr>
            <a:spLocks noGrp="1"/>
          </p:cNvSpPr>
          <p:nvPr>
            <p:ph type="body" sz="quarter" idx="11"/>
          </p:nvPr>
        </p:nvSpPr>
        <p:spPr>
          <a:xfrm>
            <a:off x="0" y="0"/>
            <a:ext cx="4582619" cy="895690"/>
          </a:xfrm>
        </p:spPr>
        <p:txBody>
          <a:bodyPr/>
          <a:lstStyle/>
          <a:p>
            <a:r>
              <a:rPr lang="sv-SE" dirty="0"/>
              <a:t>Övning: styrkor och fallgropar</a:t>
            </a:r>
          </a:p>
        </p:txBody>
      </p:sp>
      <p:sp>
        <p:nvSpPr>
          <p:cNvPr id="3" name="Platshållare för text 2">
            <a:extLst>
              <a:ext uri="{FF2B5EF4-FFF2-40B4-BE49-F238E27FC236}">
                <a16:creationId xmlns:a16="http://schemas.microsoft.com/office/drawing/2014/main" id="{A09C21DA-A4F3-4767-BBE7-31885DFD56C0}"/>
              </a:ext>
            </a:extLst>
          </p:cNvPr>
          <p:cNvSpPr>
            <a:spLocks noGrp="1"/>
          </p:cNvSpPr>
          <p:nvPr>
            <p:ph type="body" sz="quarter" idx="13"/>
          </p:nvPr>
        </p:nvSpPr>
        <p:spPr/>
        <p:txBody>
          <a:bodyPr/>
          <a:lstStyle/>
          <a:p>
            <a:endParaRPr lang="sv-SE" dirty="0"/>
          </a:p>
        </p:txBody>
      </p:sp>
      <p:graphicFrame>
        <p:nvGraphicFramePr>
          <p:cNvPr id="5" name="Diagram 4">
            <a:extLst>
              <a:ext uri="{FF2B5EF4-FFF2-40B4-BE49-F238E27FC236}">
                <a16:creationId xmlns:a16="http://schemas.microsoft.com/office/drawing/2014/main" id="{DE0157A9-F3C0-4B70-8D98-DC606ED04919}"/>
              </a:ext>
            </a:extLst>
          </p:cNvPr>
          <p:cNvGraphicFramePr/>
          <p:nvPr>
            <p:extLst>
              <p:ext uri="{D42A27DB-BD31-4B8C-83A1-F6EECF244321}">
                <p14:modId xmlns:p14="http://schemas.microsoft.com/office/powerpoint/2010/main" val="2745235355"/>
              </p:ext>
            </p:extLst>
          </p:nvPr>
        </p:nvGraphicFramePr>
        <p:xfrm>
          <a:off x="717537" y="774145"/>
          <a:ext cx="7807703" cy="3872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ruta 5">
            <a:extLst>
              <a:ext uri="{FF2B5EF4-FFF2-40B4-BE49-F238E27FC236}">
                <a16:creationId xmlns:a16="http://schemas.microsoft.com/office/drawing/2014/main" id="{823376AA-21E0-4CEB-B464-2347B73D565C}"/>
              </a:ext>
            </a:extLst>
          </p:cNvPr>
          <p:cNvSpPr txBox="1"/>
          <p:nvPr/>
        </p:nvSpPr>
        <p:spPr>
          <a:xfrm>
            <a:off x="5544108" y="198931"/>
            <a:ext cx="2397866" cy="684645"/>
          </a:xfrm>
          <a:prstGeom prst="rect">
            <a:avLst/>
          </a:prstGeom>
          <a:noFill/>
        </p:spPr>
        <p:txBody>
          <a:bodyPr vert="horz" wrap="square" lIns="162000" tIns="162000" rIns="162000" bIns="324000" rtlCol="0" anchor="t" anchorCtr="0">
            <a:spAutoFit/>
          </a:bodyPr>
          <a:lstStyle/>
          <a:p>
            <a:r>
              <a:rPr lang="sv-SE" sz="1260" dirty="0"/>
              <a:t>Schema för:</a:t>
            </a:r>
          </a:p>
        </p:txBody>
      </p:sp>
    </p:spTree>
    <p:extLst>
      <p:ext uri="{BB962C8B-B14F-4D97-AF65-F5344CB8AC3E}">
        <p14:creationId xmlns:p14="http://schemas.microsoft.com/office/powerpoint/2010/main" val="324661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E77E43B-C4C4-4A92-99D8-E9D615BEBF54}"/>
              </a:ext>
            </a:extLst>
          </p:cNvPr>
          <p:cNvSpPr>
            <a:spLocks noGrp="1"/>
          </p:cNvSpPr>
          <p:nvPr>
            <p:ph type="title"/>
          </p:nvPr>
        </p:nvSpPr>
        <p:spPr/>
        <p:txBody>
          <a:bodyPr/>
          <a:lstStyle/>
          <a:p>
            <a:r>
              <a:rPr lang="sv-SE" dirty="0"/>
              <a:t>övning - skapa handlingsplan</a:t>
            </a:r>
          </a:p>
        </p:txBody>
      </p:sp>
      <p:sp>
        <p:nvSpPr>
          <p:cNvPr id="10" name="Platshållare för text 9">
            <a:extLst>
              <a:ext uri="{FF2B5EF4-FFF2-40B4-BE49-F238E27FC236}">
                <a16:creationId xmlns:a16="http://schemas.microsoft.com/office/drawing/2014/main" id="{4C3CBF7C-D141-43D6-A110-98CBDFCB8EF4}"/>
              </a:ext>
            </a:extLst>
          </p:cNvPr>
          <p:cNvSpPr>
            <a:spLocks noGrp="1"/>
          </p:cNvSpPr>
          <p:nvPr>
            <p:ph type="body" idx="1"/>
          </p:nvPr>
        </p:nvSpPr>
        <p:spPr/>
        <p:txBody>
          <a:bodyPr/>
          <a:lstStyle/>
          <a:p>
            <a:pPr marL="308610" indent="-308610">
              <a:buFont typeface="+mj-lt"/>
              <a:buAutoNum type="arabicPeriod"/>
            </a:pPr>
            <a:r>
              <a:rPr lang="sv-SE" dirty="0"/>
              <a:t>Diskutera hur ni ställer er till hypoteserna om styrkor/fallgropar. </a:t>
            </a:r>
          </a:p>
          <a:p>
            <a:pPr marL="308610" indent="-308610">
              <a:buFont typeface="+mj-lt"/>
              <a:buAutoNum type="arabicPeriod"/>
            </a:pPr>
            <a:r>
              <a:rPr lang="sv-SE" dirty="0"/>
              <a:t>Vad behöver ni konkret göra som team för att undvika fallgropar?</a:t>
            </a:r>
          </a:p>
          <a:p>
            <a:pPr marL="308610" indent="-308610">
              <a:buFont typeface="+mj-lt"/>
              <a:buAutoNum type="arabicPeriod"/>
            </a:pPr>
            <a:r>
              <a:rPr lang="sv-SE" dirty="0"/>
              <a:t>Vilka regler/riktlinjer ska gälla på kommande möten för att samarbetet och kommunikationen ska fungera?</a:t>
            </a:r>
          </a:p>
          <a:p>
            <a:pPr marL="308610" indent="-308610">
              <a:buFont typeface="+mj-lt"/>
              <a:buAutoNum type="arabicPeriod"/>
            </a:pPr>
            <a:r>
              <a:rPr lang="sv-SE" dirty="0"/>
              <a:t>Gemensam diskussion: När och hur följer ni upp att ni efterföljer dessa regler/värderingar?</a:t>
            </a:r>
          </a:p>
          <a:p>
            <a:endParaRPr lang="sv-SE" dirty="0"/>
          </a:p>
        </p:txBody>
      </p:sp>
      <p:pic>
        <p:nvPicPr>
          <p:cNvPr id="12" name="Bildobjekt 11" descr="En bild som visar person, inomhus, grupp, kvinna&#10;&#10;Automatiskt genererad beskrivning">
            <a:extLst>
              <a:ext uri="{FF2B5EF4-FFF2-40B4-BE49-F238E27FC236}">
                <a16:creationId xmlns:a16="http://schemas.microsoft.com/office/drawing/2014/main" id="{3F503104-8086-4638-91BB-6C385CD60312}"/>
              </a:ext>
            </a:extLst>
          </p:cNvPr>
          <p:cNvPicPr>
            <a:picLocks noChangeAspect="1"/>
          </p:cNvPicPr>
          <p:nvPr/>
        </p:nvPicPr>
        <p:blipFill>
          <a:blip r:embed="rId3"/>
          <a:stretch>
            <a:fillRect/>
          </a:stretch>
        </p:blipFill>
        <p:spPr>
          <a:xfrm>
            <a:off x="6178130" y="1933012"/>
            <a:ext cx="2965870" cy="1676400"/>
          </a:xfrm>
          <a:prstGeom prst="rect">
            <a:avLst/>
          </a:prstGeom>
        </p:spPr>
      </p:pic>
    </p:spTree>
    <p:extLst>
      <p:ext uri="{BB962C8B-B14F-4D97-AF65-F5344CB8AC3E}">
        <p14:creationId xmlns:p14="http://schemas.microsoft.com/office/powerpoint/2010/main" val="2914709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C3A256-192B-4F4D-8CC9-97DF4658D7BD}"/>
              </a:ext>
            </a:extLst>
          </p:cNvPr>
          <p:cNvSpPr>
            <a:spLocks noGrp="1"/>
          </p:cNvSpPr>
          <p:nvPr>
            <p:ph type="ctrTitle"/>
          </p:nvPr>
        </p:nvSpPr>
        <p:spPr/>
        <p:txBody>
          <a:bodyPr/>
          <a:lstStyle/>
          <a:p>
            <a:r>
              <a:rPr lang="sv-SE" dirty="0"/>
              <a:t>tack för idag.</a:t>
            </a:r>
          </a:p>
        </p:txBody>
      </p:sp>
      <p:sp>
        <p:nvSpPr>
          <p:cNvPr id="9" name="Platshållare för innehåll 2"/>
          <p:cNvSpPr txBox="1">
            <a:spLocks/>
          </p:cNvSpPr>
          <p:nvPr/>
        </p:nvSpPr>
        <p:spPr>
          <a:xfrm>
            <a:off x="808197" y="1812132"/>
            <a:ext cx="7406640" cy="3394472"/>
          </a:xfr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sv-SE" sz="1950" dirty="0"/>
          </a:p>
          <a:p>
            <a:pPr>
              <a:buFont typeface="Arial" pitchFamily="34" charset="0"/>
              <a:buNone/>
            </a:pPr>
            <a:r>
              <a:rPr lang="sv-SE" sz="1950" dirty="0"/>
              <a:t>vad är det viktigaste ni som team skapat idag?</a:t>
            </a:r>
          </a:p>
          <a:p>
            <a:pPr>
              <a:buFont typeface="Arial" pitchFamily="34" charset="0"/>
              <a:buNone/>
            </a:pPr>
            <a:r>
              <a:rPr lang="sv-SE" sz="1950" dirty="0"/>
              <a:t>när pratar ni om detta nästa gång?</a:t>
            </a:r>
          </a:p>
        </p:txBody>
      </p:sp>
    </p:spTree>
    <p:extLst>
      <p:ext uri="{BB962C8B-B14F-4D97-AF65-F5344CB8AC3E}">
        <p14:creationId xmlns:p14="http://schemas.microsoft.com/office/powerpoint/2010/main" val="42301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spcFirstLastPara="1" vert="horz" wrap="square" lIns="68580" tIns="34290" rIns="68580" bIns="34290" rtlCol="0" anchor="ctr" anchorCtr="0">
            <a:noAutofit/>
          </a:bodyPr>
          <a:lstStyle/>
          <a:p>
            <a:r>
              <a:rPr lang="sv-SE" sz="2100"/>
              <a:t>Etik, konfidentialitet och processkonsultens roll </a:t>
            </a:r>
          </a:p>
        </p:txBody>
      </p:sp>
    </p:spTree>
    <p:extLst>
      <p:ext uri="{BB962C8B-B14F-4D97-AF65-F5344CB8AC3E}">
        <p14:creationId xmlns:p14="http://schemas.microsoft.com/office/powerpoint/2010/main" val="2987492200"/>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D08CB3F-39CE-4600-9307-776A23179DDA}"/>
              </a:ext>
            </a:extLst>
          </p:cNvPr>
          <p:cNvSpPr>
            <a:spLocks noGrp="1"/>
          </p:cNvSpPr>
          <p:nvPr>
            <p:ph type="ctrTitle"/>
          </p:nvPr>
        </p:nvSpPr>
        <p:spPr/>
        <p:txBody>
          <a:bodyPr/>
          <a:lstStyle/>
          <a:p>
            <a:r>
              <a:rPr lang="sv-SE" dirty="0"/>
              <a:t>övning - kärnmodellen </a:t>
            </a:r>
          </a:p>
        </p:txBody>
      </p:sp>
    </p:spTree>
    <p:extLst>
      <p:ext uri="{BB962C8B-B14F-4D97-AF65-F5344CB8AC3E}">
        <p14:creationId xmlns:p14="http://schemas.microsoft.com/office/powerpoint/2010/main" val="133686072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757264" y="1338513"/>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De fyra typerna - beteenden</a:t>
            </a:r>
            <a:endParaRPr dirty="0"/>
          </a:p>
        </p:txBody>
      </p:sp>
      <p:sp>
        <p:nvSpPr>
          <p:cNvPr id="206" name="Google Shape;206;p21"/>
          <p:cNvSpPr/>
          <p:nvPr/>
        </p:nvSpPr>
        <p:spPr>
          <a:xfrm>
            <a:off x="1400790" y="2181675"/>
            <a:ext cx="328800" cy="328800"/>
          </a:xfrm>
          <a:prstGeom prst="ellipse">
            <a:avLst/>
          </a:prstGeom>
          <a:solidFill>
            <a:schemeClr val="accent6">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E</a:t>
            </a:r>
            <a:endParaRPr sz="800" b="1" dirty="0">
              <a:solidFill>
                <a:srgbClr val="FFFFFF"/>
              </a:solidFill>
            </a:endParaRPr>
          </a:p>
        </p:txBody>
      </p:sp>
      <p:sp>
        <p:nvSpPr>
          <p:cNvPr id="207" name="Google Shape;207;p21"/>
          <p:cNvSpPr txBox="1">
            <a:spLocks noGrp="1"/>
          </p:cNvSpPr>
          <p:nvPr>
            <p:ph type="body" idx="1"/>
          </p:nvPr>
        </p:nvSpPr>
        <p:spPr>
          <a:xfrm>
            <a:off x="1846093" y="1893575"/>
            <a:ext cx="4577447" cy="1860091"/>
          </a:xfrm>
          <a:prstGeom prst="rect">
            <a:avLst/>
          </a:prstGeom>
        </p:spPr>
        <p:txBody>
          <a:bodyPr spcFirstLastPara="1" wrap="square" lIns="91425" tIns="91425" rIns="91425" bIns="91425" numCol="3" anchor="t" anchorCtr="0">
            <a:noAutofit/>
          </a:bodyPr>
          <a:lstStyle/>
          <a:p>
            <a:pPr marL="265176" lvl="1" indent="-182880">
              <a:lnSpc>
                <a:spcPct val="100000"/>
              </a:lnSpc>
              <a:buClr>
                <a:srgbClr val="FFFFFF"/>
              </a:buClr>
              <a:buFont typeface="Arial"/>
              <a:buChar char="•"/>
            </a:pPr>
            <a:r>
              <a:rPr lang="sv-SE" sz="1000" dirty="0">
                <a:solidFill>
                  <a:schemeClr val="bg2"/>
                </a:solidFill>
                <a:latin typeface="Calibri" pitchFamily="34" charset="0"/>
                <a:cs typeface="Tahoma"/>
              </a:rPr>
              <a:t>Upprymd Känsloladdad</a:t>
            </a:r>
            <a:br>
              <a:rPr lang="sv-SE" sz="1000" dirty="0">
                <a:solidFill>
                  <a:schemeClr val="bg2"/>
                </a:solidFill>
                <a:latin typeface="Calibri" pitchFamily="34" charset="0"/>
                <a:cs typeface="Tahoma"/>
              </a:rPr>
            </a:br>
            <a:r>
              <a:rPr lang="sv-SE" sz="1000" dirty="0">
                <a:solidFill>
                  <a:schemeClr val="bg2"/>
                </a:solidFill>
                <a:latin typeface="Calibri" pitchFamily="34" charset="0"/>
                <a:cs typeface="Tahoma"/>
              </a:rPr>
              <a:t>Utåtriktad</a:t>
            </a:r>
            <a:br>
              <a:rPr lang="sv-SE" sz="1000" dirty="0">
                <a:solidFill>
                  <a:schemeClr val="bg2"/>
                </a:solidFill>
                <a:latin typeface="Calibri" pitchFamily="34" charset="0"/>
                <a:cs typeface="Tahoma"/>
              </a:rPr>
            </a:br>
            <a:r>
              <a:rPr lang="sv-SE" sz="1000" dirty="0">
                <a:solidFill>
                  <a:schemeClr val="bg2"/>
                </a:solidFill>
                <a:latin typeface="Calibri" pitchFamily="34" charset="0"/>
                <a:cs typeface="Tahoma"/>
              </a:rPr>
              <a:t>Inflytelserik</a:t>
            </a:r>
            <a:br>
              <a:rPr lang="sv-SE" sz="1000" dirty="0">
                <a:solidFill>
                  <a:schemeClr val="bg2"/>
                </a:solidFill>
                <a:latin typeface="Calibri" pitchFamily="34" charset="0"/>
                <a:cs typeface="Tahoma"/>
              </a:rPr>
            </a:br>
            <a:r>
              <a:rPr lang="sv-SE" sz="1000" dirty="0">
                <a:solidFill>
                  <a:schemeClr val="bg2"/>
                </a:solidFill>
                <a:latin typeface="Calibri" pitchFamily="34" charset="0"/>
                <a:cs typeface="Tahoma"/>
              </a:rPr>
              <a:t>Experimenterande</a:t>
            </a:r>
            <a:br>
              <a:rPr lang="sv-SE" sz="1000" dirty="0">
                <a:solidFill>
                  <a:schemeClr val="bg2"/>
                </a:solidFill>
                <a:latin typeface="Calibri" pitchFamily="34" charset="0"/>
                <a:cs typeface="Tahoma"/>
              </a:rPr>
            </a:br>
            <a:r>
              <a:rPr lang="sv-SE" sz="1000" dirty="0">
                <a:solidFill>
                  <a:schemeClr val="bg2"/>
                </a:solidFill>
                <a:latin typeface="Calibri" pitchFamily="34" charset="0"/>
                <a:cs typeface="Tahoma"/>
              </a:rPr>
              <a:t>Spontan</a:t>
            </a:r>
          </a:p>
        </p:txBody>
      </p:sp>
      <p:sp>
        <p:nvSpPr>
          <p:cNvPr id="208" name="Google Shape;208;p21"/>
          <p:cNvSpPr/>
          <p:nvPr/>
        </p:nvSpPr>
        <p:spPr>
          <a:xfrm>
            <a:off x="1400790" y="3404075"/>
            <a:ext cx="328800" cy="328800"/>
          </a:xfrm>
          <a:prstGeom prst="ellipse">
            <a:avLst/>
          </a:prstGeom>
          <a:solidFill>
            <a:srgbClr val="FFCC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chemeClr val="bg2"/>
                </a:solidFill>
              </a:rPr>
              <a:t>I</a:t>
            </a:r>
            <a:endParaRPr sz="800" b="1" dirty="0">
              <a:solidFill>
                <a:schemeClr val="bg2"/>
              </a:solidFill>
            </a:endParaRPr>
          </a:p>
        </p:txBody>
      </p:sp>
      <p:sp>
        <p:nvSpPr>
          <p:cNvPr id="210" name="Google Shape;210;p21"/>
          <p:cNvSpPr/>
          <p:nvPr/>
        </p:nvSpPr>
        <p:spPr>
          <a:xfrm>
            <a:off x="3964326" y="2181675"/>
            <a:ext cx="328800" cy="328800"/>
          </a:xfrm>
          <a:prstGeom prst="ellipse">
            <a:avLst/>
          </a:prstGeom>
          <a:solidFill>
            <a:srgbClr val="00B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v-SE" sz="800" b="1" dirty="0">
                <a:solidFill>
                  <a:srgbClr val="FFFFFF"/>
                </a:solidFill>
              </a:rPr>
              <a:t>S</a:t>
            </a:r>
            <a:endParaRPr sz="800" b="1" dirty="0">
              <a:solidFill>
                <a:srgbClr val="FFFFFF"/>
              </a:solidFill>
            </a:endParaRPr>
          </a:p>
        </p:txBody>
      </p:sp>
      <p:sp>
        <p:nvSpPr>
          <p:cNvPr id="212" name="Google Shape;212;p21"/>
          <p:cNvSpPr/>
          <p:nvPr/>
        </p:nvSpPr>
        <p:spPr>
          <a:xfrm>
            <a:off x="3964326" y="3404075"/>
            <a:ext cx="328800" cy="328800"/>
          </a:xfrm>
          <a:prstGeom prst="ellipse">
            <a:avLst/>
          </a:prstGeom>
          <a:solidFill>
            <a:srgbClr val="0070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dirty="0">
                <a:solidFill>
                  <a:srgbClr val="FFFFFF"/>
                </a:solidFill>
              </a:rPr>
              <a:t>A</a:t>
            </a:r>
            <a:endParaRPr sz="800" b="1" dirty="0">
              <a:solidFill>
                <a:srgbClr val="FFFFFF"/>
              </a:solidFill>
            </a:endParaRPr>
          </a:p>
        </p:txBody>
      </p:sp>
      <p:sp>
        <p:nvSpPr>
          <p:cNvPr id="13" name="Google Shape;207;p21">
            <a:extLst>
              <a:ext uri="{FF2B5EF4-FFF2-40B4-BE49-F238E27FC236}">
                <a16:creationId xmlns:a16="http://schemas.microsoft.com/office/drawing/2014/main" id="{DE07EC6F-A8C1-4527-B767-8E10E8D08470}"/>
              </a:ext>
            </a:extLst>
          </p:cNvPr>
          <p:cNvSpPr txBox="1">
            <a:spLocks/>
          </p:cNvSpPr>
          <p:nvPr/>
        </p:nvSpPr>
        <p:spPr>
          <a:xfrm>
            <a:off x="2045798" y="3242730"/>
            <a:ext cx="4028183"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indent="-311150">
              <a:lnSpc>
                <a:spcPct val="115000"/>
              </a:lnSpc>
              <a:buClr>
                <a:schemeClr val="accent1"/>
              </a:buClr>
              <a:buSzPts val="1300"/>
              <a:buFont typeface="Lato"/>
              <a:buChar char="●"/>
              <a:defRPr sz="1300">
                <a:solidFill>
                  <a:schemeClr val="accent1"/>
                </a:solidFill>
                <a:latin typeface="Lato"/>
                <a:ea typeface="Lato"/>
                <a:cs typeface="Lato"/>
                <a:sym typeface="Lato"/>
              </a:defRPr>
            </a:lvl1pPr>
            <a:lvl2pPr marL="265176" indent="-182880">
              <a:spcBef>
                <a:spcPts val="1600"/>
              </a:spcBef>
              <a:buClr>
                <a:srgbClr val="FFFFFF"/>
              </a:buClr>
              <a:buSzPts val="1100"/>
              <a:buChar char="•"/>
              <a:defRPr sz="1000">
                <a:solidFill>
                  <a:schemeClr val="bg2"/>
                </a:solidFill>
                <a:latin typeface="Calibri" pitchFamily="34" charset="0"/>
                <a:ea typeface="Lato"/>
                <a:cs typeface="Tahoma"/>
                <a:sym typeface="Lato"/>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sym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pPr marL="82296" lvl="1" indent="0">
              <a:buNone/>
            </a:pPr>
            <a:r>
              <a:rPr lang="sv-SE" dirty="0"/>
              <a:t>Styrande</a:t>
            </a:r>
            <a:br>
              <a:rPr lang="sv-SE" dirty="0"/>
            </a:br>
            <a:r>
              <a:rPr lang="sv-SE" dirty="0"/>
              <a:t>Resultatorienterad</a:t>
            </a:r>
            <a:br>
              <a:rPr lang="sv-SE" dirty="0"/>
            </a:br>
            <a:r>
              <a:rPr lang="sv-SE" dirty="0"/>
              <a:t>Effektiv beslutsfattare</a:t>
            </a:r>
            <a:br>
              <a:rPr lang="sv-SE" dirty="0"/>
            </a:br>
            <a:r>
              <a:rPr lang="sv-SE" dirty="0"/>
              <a:t>Pragmatisk</a:t>
            </a:r>
            <a:br>
              <a:rPr lang="sv-SE" dirty="0"/>
            </a:br>
            <a:r>
              <a:rPr lang="sv-SE" dirty="0"/>
              <a:t>Direkt </a:t>
            </a:r>
            <a:br>
              <a:rPr lang="sv-SE" dirty="0"/>
            </a:br>
            <a:r>
              <a:rPr lang="sv-SE" dirty="0"/>
              <a:t>Otålig</a:t>
            </a:r>
          </a:p>
        </p:txBody>
      </p:sp>
      <p:sp>
        <p:nvSpPr>
          <p:cNvPr id="18" name="Google Shape;207;p21">
            <a:extLst>
              <a:ext uri="{FF2B5EF4-FFF2-40B4-BE49-F238E27FC236}">
                <a16:creationId xmlns:a16="http://schemas.microsoft.com/office/drawing/2014/main" id="{ECF0FF74-60AF-45A3-91B3-B79FF2FED0D4}"/>
              </a:ext>
            </a:extLst>
          </p:cNvPr>
          <p:cNvSpPr txBox="1">
            <a:spLocks/>
          </p:cNvSpPr>
          <p:nvPr/>
        </p:nvSpPr>
        <p:spPr>
          <a:xfrm>
            <a:off x="4581253" y="1933300"/>
            <a:ext cx="4577447" cy="1860091"/>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82296" lvl="1" indent="0">
              <a:lnSpc>
                <a:spcPct val="100000"/>
              </a:lnSpc>
              <a:buClr>
                <a:srgbClr val="808080">
                  <a:lumMod val="50000"/>
                </a:srgbClr>
              </a:buClr>
              <a:buNone/>
            </a:pPr>
            <a:r>
              <a:rPr lang="sv-SE" sz="1000" dirty="0">
                <a:solidFill>
                  <a:srgbClr val="808080">
                    <a:lumMod val="50000"/>
                  </a:srgbClr>
                </a:solidFill>
                <a:latin typeface="Calibri" pitchFamily="34" charset="0"/>
                <a:cs typeface="Tahoma"/>
              </a:rPr>
              <a:t>Känslig</a:t>
            </a:r>
            <a:br>
              <a:rPr lang="sv-SE" sz="1000" dirty="0">
                <a:solidFill>
                  <a:srgbClr val="808080">
                    <a:lumMod val="50000"/>
                  </a:srgbClr>
                </a:solidFill>
                <a:latin typeface="Calibri" pitchFamily="34" charset="0"/>
                <a:cs typeface="Tahoma"/>
              </a:rPr>
            </a:br>
            <a:r>
              <a:rPr lang="sv-SE" sz="1000" dirty="0">
                <a:solidFill>
                  <a:srgbClr val="808080">
                    <a:lumMod val="50000"/>
                  </a:srgbClr>
                </a:solidFill>
                <a:latin typeface="Calibri" pitchFamily="34" charset="0"/>
                <a:cs typeface="Tahoma"/>
              </a:rPr>
              <a:t>Empatisk</a:t>
            </a:r>
            <a:br>
              <a:rPr lang="sv-SE" sz="1000" dirty="0">
                <a:solidFill>
                  <a:srgbClr val="808080">
                    <a:lumMod val="50000"/>
                  </a:srgbClr>
                </a:solidFill>
                <a:latin typeface="Calibri" pitchFamily="34" charset="0"/>
                <a:cs typeface="Tahoma"/>
              </a:rPr>
            </a:br>
            <a:r>
              <a:rPr lang="sv-SE" sz="1000" dirty="0">
                <a:solidFill>
                  <a:srgbClr val="808080">
                    <a:lumMod val="50000"/>
                  </a:srgbClr>
                </a:solidFill>
                <a:latin typeface="Calibri" pitchFamily="34" charset="0"/>
                <a:cs typeface="Tahoma"/>
              </a:rPr>
              <a:t>Välkomnande</a:t>
            </a:r>
            <a:br>
              <a:rPr lang="sv-SE" sz="1000" dirty="0">
                <a:solidFill>
                  <a:srgbClr val="808080">
                    <a:lumMod val="50000"/>
                  </a:srgbClr>
                </a:solidFill>
                <a:latin typeface="Calibri" pitchFamily="34" charset="0"/>
                <a:cs typeface="Tahoma"/>
              </a:rPr>
            </a:br>
            <a:r>
              <a:rPr lang="sv-SE" sz="1000" dirty="0">
                <a:solidFill>
                  <a:srgbClr val="808080">
                    <a:lumMod val="50000"/>
                  </a:srgbClr>
                </a:solidFill>
                <a:latin typeface="Calibri" pitchFamily="34" charset="0"/>
                <a:cs typeface="Tahoma"/>
              </a:rPr>
              <a:t>Harmonisökande</a:t>
            </a:r>
            <a:br>
              <a:rPr lang="sv-SE" sz="1000" dirty="0">
                <a:solidFill>
                  <a:srgbClr val="808080">
                    <a:lumMod val="50000"/>
                  </a:srgbClr>
                </a:solidFill>
                <a:latin typeface="Calibri" pitchFamily="34" charset="0"/>
                <a:cs typeface="Tahoma"/>
              </a:rPr>
            </a:br>
            <a:r>
              <a:rPr lang="sv-SE" sz="1000" dirty="0">
                <a:solidFill>
                  <a:srgbClr val="808080">
                    <a:lumMod val="50000"/>
                  </a:srgbClr>
                </a:solidFill>
                <a:latin typeface="Calibri" pitchFamily="34" charset="0"/>
                <a:cs typeface="Tahoma"/>
              </a:rPr>
              <a:t>Tålmodig</a:t>
            </a:r>
            <a:br>
              <a:rPr lang="sv-SE" sz="1000" dirty="0">
                <a:solidFill>
                  <a:srgbClr val="808080">
                    <a:lumMod val="50000"/>
                  </a:srgbClr>
                </a:solidFill>
                <a:latin typeface="Calibri" pitchFamily="34" charset="0"/>
                <a:cs typeface="Tahoma"/>
              </a:rPr>
            </a:br>
            <a:r>
              <a:rPr lang="sv-SE" sz="1000" dirty="0">
                <a:solidFill>
                  <a:srgbClr val="808080">
                    <a:lumMod val="50000"/>
                  </a:srgbClr>
                </a:solidFill>
                <a:latin typeface="Calibri" pitchFamily="34" charset="0"/>
                <a:cs typeface="Tahoma"/>
              </a:rPr>
              <a:t>Söker gemenskap</a:t>
            </a:r>
          </a:p>
        </p:txBody>
      </p:sp>
      <p:sp>
        <p:nvSpPr>
          <p:cNvPr id="19" name="Google Shape;207;p21">
            <a:extLst>
              <a:ext uri="{FF2B5EF4-FFF2-40B4-BE49-F238E27FC236}">
                <a16:creationId xmlns:a16="http://schemas.microsoft.com/office/drawing/2014/main" id="{6CB4AC17-21AD-49E9-9649-6A3031F942F4}"/>
              </a:ext>
            </a:extLst>
          </p:cNvPr>
          <p:cNvSpPr txBox="1">
            <a:spLocks/>
          </p:cNvSpPr>
          <p:nvPr/>
        </p:nvSpPr>
        <p:spPr>
          <a:xfrm>
            <a:off x="4581253" y="3242730"/>
            <a:ext cx="4028183" cy="1614953"/>
          </a:xfrm>
          <a:prstGeom prst="rect">
            <a:avLst/>
          </a:prstGeom>
          <a:noFill/>
          <a:ln>
            <a:noFill/>
          </a:ln>
        </p:spPr>
        <p:txBody>
          <a:bodyPr spcFirstLastPara="1" wrap="square" lIns="91425" tIns="91425" rIns="91425" bIns="91425" numCol="3" anchor="t" anchorCtr="0">
            <a:noAutofit/>
          </a:bodyPr>
          <a:lstStyle>
            <a:defPPr marR="0" lvl="0" algn="l" rtl="0">
              <a:lnSpc>
                <a:spcPct val="100000"/>
              </a:lnSpc>
              <a:spcBef>
                <a:spcPts val="0"/>
              </a:spcBef>
              <a:spcAft>
                <a:spcPts val="0"/>
              </a:spcAft>
              <a:defRPr/>
            </a:defPPr>
            <a:lvl1pPr marL="457200" indent="-311150">
              <a:lnSpc>
                <a:spcPct val="115000"/>
              </a:lnSpc>
              <a:buClr>
                <a:schemeClr val="accent1"/>
              </a:buClr>
              <a:buSzPts val="1300"/>
              <a:buFont typeface="Lato"/>
              <a:buChar char="●"/>
              <a:defRPr sz="1300">
                <a:solidFill>
                  <a:schemeClr val="accent1"/>
                </a:solidFill>
                <a:latin typeface="Lato"/>
                <a:ea typeface="Lato"/>
                <a:cs typeface="Lato"/>
              </a:defRPr>
            </a:lvl1pPr>
            <a:lvl2pPr marL="82296" indent="0">
              <a:spcBef>
                <a:spcPts val="1600"/>
              </a:spcBef>
              <a:buClr>
                <a:srgbClr val="808080">
                  <a:lumMod val="50000"/>
                </a:srgbClr>
              </a:buClr>
              <a:buSzPts val="1100"/>
              <a:buFont typeface="Lato"/>
              <a:buNone/>
              <a:defRPr sz="1000">
                <a:solidFill>
                  <a:srgbClr val="808080">
                    <a:lumMod val="50000"/>
                  </a:srgbClr>
                </a:solidFill>
                <a:latin typeface="Calibri" pitchFamily="34" charset="0"/>
                <a:ea typeface="Lato"/>
                <a:cs typeface="Tahoma"/>
              </a:defRPr>
            </a:lvl2pPr>
            <a:lvl3pPr marL="1371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3pPr>
            <a:lvl4pPr marL="18288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4pPr>
            <a:lvl5pPr marL="22860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5pPr>
            <a:lvl6pPr marL="27432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6pPr>
            <a:lvl7pPr marL="32004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7pPr>
            <a:lvl8pPr marL="3657600" indent="-298450">
              <a:lnSpc>
                <a:spcPct val="115000"/>
              </a:lnSpc>
              <a:spcBef>
                <a:spcPts val="1600"/>
              </a:spcBef>
              <a:buClr>
                <a:schemeClr val="accent1"/>
              </a:buClr>
              <a:buSzPts val="1100"/>
              <a:buFont typeface="Lato"/>
              <a:buChar char="○"/>
              <a:defRPr sz="1100">
                <a:solidFill>
                  <a:schemeClr val="accent1"/>
                </a:solidFill>
                <a:latin typeface="Lato"/>
                <a:ea typeface="Lato"/>
                <a:cs typeface="Lato"/>
              </a:defRPr>
            </a:lvl8pPr>
            <a:lvl9pPr marL="4114800"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defRPr>
            </a:lvl9pPr>
          </a:lstStyle>
          <a:p>
            <a:pPr lvl="1"/>
            <a:r>
              <a:rPr lang="sv-SE" dirty="0"/>
              <a:t>Betänksam</a:t>
            </a:r>
            <a:br>
              <a:rPr lang="sv-SE" dirty="0"/>
            </a:br>
            <a:r>
              <a:rPr lang="sv-SE" dirty="0"/>
              <a:t>Systematisk</a:t>
            </a:r>
            <a:br>
              <a:rPr lang="sv-SE" dirty="0"/>
            </a:br>
            <a:r>
              <a:rPr lang="sv-SE" dirty="0"/>
              <a:t>Plikttrogen</a:t>
            </a:r>
            <a:br>
              <a:rPr lang="sv-SE" dirty="0"/>
            </a:br>
            <a:r>
              <a:rPr lang="sv-SE" dirty="0"/>
              <a:t>Rationell</a:t>
            </a:r>
            <a:br>
              <a:rPr lang="sv-SE" dirty="0"/>
            </a:br>
            <a:r>
              <a:rPr lang="sv-SE" dirty="0"/>
              <a:t>Kritisk</a:t>
            </a:r>
            <a:br>
              <a:rPr lang="sv-SE" dirty="0"/>
            </a:br>
            <a:r>
              <a:rPr lang="sv-SE" dirty="0"/>
              <a:t>Formell</a:t>
            </a:r>
          </a:p>
        </p:txBody>
      </p:sp>
      <p:pic>
        <p:nvPicPr>
          <p:cNvPr id="20" name="Picture 2">
            <a:extLst>
              <a:ext uri="{FF2B5EF4-FFF2-40B4-BE49-F238E27FC236}">
                <a16:creationId xmlns:a16="http://schemas.microsoft.com/office/drawing/2014/main" id="{B84735E7-5F16-4308-8104-9C26FB85E72C}"/>
              </a:ext>
            </a:extLst>
          </p:cNvPr>
          <p:cNvPicPr>
            <a:picLocks noChangeAspect="1" noChangeArrowheads="1"/>
          </p:cNvPicPr>
          <p:nvPr/>
        </p:nvPicPr>
        <p:blipFill>
          <a:blip r:embed="rId3" cstate="print"/>
          <a:srcRect/>
          <a:stretch>
            <a:fillRect/>
          </a:stretch>
        </p:blipFill>
        <p:spPr bwMode="auto">
          <a:xfrm>
            <a:off x="6377433" y="966750"/>
            <a:ext cx="2009303" cy="2002036"/>
          </a:xfrm>
          <a:prstGeom prst="rect">
            <a:avLst/>
          </a:prstGeom>
          <a:noFill/>
          <a:ln w="9525">
            <a:noFill/>
            <a:miter lim="800000"/>
            <a:headEnd/>
            <a:tailEnd/>
          </a:ln>
          <a:effectLst/>
        </p:spPr>
      </p:pic>
    </p:spTree>
    <p:extLst>
      <p:ext uri="{BB962C8B-B14F-4D97-AF65-F5344CB8AC3E}">
        <p14:creationId xmlns:p14="http://schemas.microsoft.com/office/powerpoint/2010/main" val="39854639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22"/>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000" dirty="0">
                <a:solidFill>
                  <a:srgbClr val="FFFFFF"/>
                </a:solidFill>
              </a:rPr>
              <a:t>vad är ett team?</a:t>
            </a:r>
            <a:endParaRPr sz="3000" dirty="0">
              <a:solidFill>
                <a:srgbClr val="FFFFFF"/>
              </a:solidFill>
            </a:endParaRPr>
          </a:p>
        </p:txBody>
      </p:sp>
    </p:spTree>
    <p:extLst>
      <p:ext uri="{BB962C8B-B14F-4D97-AF65-F5344CB8AC3E}">
        <p14:creationId xmlns:p14="http://schemas.microsoft.com/office/powerpoint/2010/main" val="702462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8"/>
          <p:cNvSpPr txBox="1">
            <a:spLocks noGrp="1"/>
          </p:cNvSpPr>
          <p:nvPr>
            <p:ph type="title"/>
          </p:nvPr>
        </p:nvSpPr>
        <p:spPr>
          <a:xfrm>
            <a:off x="730000" y="1318650"/>
            <a:ext cx="3636600" cy="57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team</a:t>
            </a:r>
            <a:endParaRPr dirty="0"/>
          </a:p>
        </p:txBody>
      </p:sp>
      <p:sp>
        <p:nvSpPr>
          <p:cNvPr id="543" name="Google Shape;543;p28"/>
          <p:cNvSpPr txBox="1"/>
          <p:nvPr/>
        </p:nvSpPr>
        <p:spPr>
          <a:xfrm>
            <a:off x="729999" y="22446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01    |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a</a:t>
            </a:r>
            <a:r>
              <a:rPr lang="sv-SE" sz="1100" dirty="0">
                <a:latin typeface="Lato" panose="020F0502020204030203" pitchFamily="34" charset="0"/>
              </a:rPr>
              <a:t>rbetar mot gemensamma mål</a:t>
            </a:r>
          </a:p>
          <a:p>
            <a:pPr marL="0" lvl="0" indent="0" algn="l" rtl="0">
              <a:lnSpc>
                <a:spcPct val="115000"/>
              </a:lnSpc>
              <a:spcBef>
                <a:spcPts val="0"/>
              </a:spcBef>
              <a:spcAft>
                <a:spcPts val="1600"/>
              </a:spcAft>
              <a:buNone/>
            </a:pPr>
            <a:endParaRPr sz="1800" dirty="0"/>
          </a:p>
        </p:txBody>
      </p:sp>
      <p:sp>
        <p:nvSpPr>
          <p:cNvPr id="544" name="Google Shape;544;p28"/>
          <p:cNvSpPr txBox="1"/>
          <p:nvPr/>
        </p:nvSpPr>
        <p:spPr>
          <a:xfrm>
            <a:off x="729999" y="25059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02    |</a:t>
            </a:r>
            <a:r>
              <a:rPr lang="en-GB" sz="1100" b="1" dirty="0">
                <a:solidFill>
                  <a:srgbClr val="CCCCCC"/>
                </a:solidFill>
                <a:latin typeface="Lato"/>
                <a:ea typeface="Lato"/>
                <a:cs typeface="Lato"/>
                <a:sym typeface="Lato"/>
              </a:rPr>
              <a:t> </a:t>
            </a:r>
            <a:r>
              <a:rPr lang="en-GB" sz="1100" dirty="0">
                <a:solidFill>
                  <a:srgbClr val="53C6A1"/>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h</a:t>
            </a:r>
            <a:r>
              <a:rPr lang="sv-SE" sz="1100" dirty="0">
                <a:latin typeface="Lato" panose="020F0502020204030203" pitchFamily="34" charset="0"/>
              </a:rPr>
              <a:t>ar olika roller</a:t>
            </a:r>
          </a:p>
          <a:p>
            <a:pPr marL="0" lvl="0" indent="0" algn="l" rtl="0">
              <a:lnSpc>
                <a:spcPct val="115000"/>
              </a:lnSpc>
              <a:spcBef>
                <a:spcPts val="0"/>
              </a:spcBef>
              <a:spcAft>
                <a:spcPts val="1600"/>
              </a:spcAft>
              <a:buNone/>
            </a:pPr>
            <a:endParaRPr sz="1800" dirty="0"/>
          </a:p>
        </p:txBody>
      </p:sp>
      <p:sp>
        <p:nvSpPr>
          <p:cNvPr id="545" name="Google Shape;545;p28"/>
          <p:cNvSpPr txBox="1"/>
          <p:nvPr/>
        </p:nvSpPr>
        <p:spPr>
          <a:xfrm>
            <a:off x="729999" y="27672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03    |</a:t>
            </a:r>
            <a:r>
              <a:rPr lang="en-GB" sz="1100" b="1" dirty="0">
                <a:solidFill>
                  <a:srgbClr val="CCCCCC"/>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ä</a:t>
            </a:r>
            <a:r>
              <a:rPr lang="sv-SE" sz="1100" dirty="0">
                <a:latin typeface="Lato" panose="020F0502020204030203" pitchFamily="34" charset="0"/>
              </a:rPr>
              <a:t>r ömsesidigt beroende av varandra</a:t>
            </a:r>
          </a:p>
          <a:p>
            <a:pPr marL="0" lvl="0" indent="0" algn="l" rtl="0">
              <a:lnSpc>
                <a:spcPct val="115000"/>
              </a:lnSpc>
              <a:spcBef>
                <a:spcPts val="0"/>
              </a:spcBef>
              <a:spcAft>
                <a:spcPts val="1600"/>
              </a:spcAft>
              <a:buNone/>
            </a:pPr>
            <a:endParaRPr sz="1800" dirty="0"/>
          </a:p>
        </p:txBody>
      </p:sp>
      <p:sp>
        <p:nvSpPr>
          <p:cNvPr id="546" name="Google Shape;546;p28"/>
          <p:cNvSpPr txBox="1"/>
          <p:nvPr/>
        </p:nvSpPr>
        <p:spPr>
          <a:xfrm>
            <a:off x="729999" y="3028544"/>
            <a:ext cx="4213831"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04    |</a:t>
            </a:r>
            <a:r>
              <a:rPr lang="en-GB" sz="1100" b="1" dirty="0">
                <a:solidFill>
                  <a:srgbClr val="000000"/>
                </a:solidFill>
                <a:latin typeface="Lato"/>
                <a:ea typeface="Lato"/>
                <a:cs typeface="Lato"/>
                <a:sym typeface="Lato"/>
              </a:rPr>
              <a:t> </a:t>
            </a:r>
            <a:r>
              <a:rPr lang="en-GB" sz="1100" dirty="0">
                <a:solidFill>
                  <a:srgbClr val="000000"/>
                </a:solidFill>
                <a:latin typeface="Lato"/>
                <a:ea typeface="Lato"/>
                <a:cs typeface="Lato"/>
                <a:sym typeface="Lato"/>
              </a:rPr>
              <a:t>   </a:t>
            </a:r>
            <a:r>
              <a:rPr lang="sv-SE" sz="1100" dirty="0">
                <a:solidFill>
                  <a:srgbClr val="000000"/>
                </a:solidFill>
                <a:latin typeface="Lato" panose="020F0502020204030203" pitchFamily="34" charset="0"/>
                <a:ea typeface="Lato"/>
                <a:cs typeface="Lato"/>
                <a:sym typeface="Lato"/>
              </a:rPr>
              <a:t>m</a:t>
            </a:r>
            <a:r>
              <a:rPr lang="sv-SE" sz="1100" dirty="0">
                <a:latin typeface="Lato" panose="020F0502020204030203" pitchFamily="34" charset="0"/>
              </a:rPr>
              <a:t>åste samarbeta för att åstadkomma resultat</a:t>
            </a:r>
          </a:p>
          <a:p>
            <a:pPr marL="0" lvl="0" indent="0" algn="l" rtl="0">
              <a:lnSpc>
                <a:spcPct val="115000"/>
              </a:lnSpc>
              <a:spcBef>
                <a:spcPts val="0"/>
              </a:spcBef>
              <a:spcAft>
                <a:spcPts val="1600"/>
              </a:spcAft>
              <a:buNone/>
            </a:pPr>
            <a:endParaRPr sz="1100" dirty="0">
              <a:solidFill>
                <a:srgbClr val="000000"/>
              </a:solidFill>
              <a:latin typeface="Lato"/>
              <a:ea typeface="Lato"/>
              <a:cs typeface="Lato"/>
              <a:sym typeface="Lato"/>
            </a:endParaRPr>
          </a:p>
        </p:txBody>
      </p:sp>
      <p:sp>
        <p:nvSpPr>
          <p:cNvPr id="547" name="Google Shape;547;p28"/>
          <p:cNvSpPr txBox="1"/>
          <p:nvPr/>
        </p:nvSpPr>
        <p:spPr>
          <a:xfrm>
            <a:off x="729999" y="3289844"/>
            <a:ext cx="5057255" cy="2613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GB" sz="1100" b="1" dirty="0">
                <a:solidFill>
                  <a:schemeClr val="dk1"/>
                </a:solidFill>
                <a:latin typeface="Lato"/>
                <a:ea typeface="Lato"/>
                <a:cs typeface="Lato"/>
                <a:sym typeface="Lato"/>
              </a:rPr>
              <a:t>05    | </a:t>
            </a:r>
            <a:r>
              <a:rPr lang="en-GB" sz="1100" dirty="0">
                <a:solidFill>
                  <a:srgbClr val="53C6A1"/>
                </a:solidFill>
                <a:latin typeface="Lato"/>
                <a:ea typeface="Lato"/>
                <a:cs typeface="Lato"/>
                <a:sym typeface="Lato"/>
              </a:rPr>
              <a:t>   </a:t>
            </a:r>
            <a:r>
              <a:rPr lang="sv-SE" sz="1100" dirty="0">
                <a:latin typeface="Lato" panose="020F0502020204030203" pitchFamily="34" charset="0"/>
                <a:sym typeface="Lato"/>
              </a:rPr>
              <a:t>t</a:t>
            </a:r>
            <a:r>
              <a:rPr lang="sv-SE" sz="1100" dirty="0">
                <a:latin typeface="Lato" panose="020F0502020204030203" pitchFamily="34" charset="0"/>
              </a:rPr>
              <a:t>illsammans skapar en helhet som är större än dess beståndsdelar</a:t>
            </a:r>
          </a:p>
          <a:p>
            <a:pPr marL="0" lvl="0" indent="0" algn="l" rtl="0">
              <a:lnSpc>
                <a:spcPct val="115000"/>
              </a:lnSpc>
              <a:spcBef>
                <a:spcPts val="0"/>
              </a:spcBef>
              <a:spcAft>
                <a:spcPts val="1600"/>
              </a:spcAft>
              <a:buNone/>
            </a:pPr>
            <a:r>
              <a:rPr lang="sv-SE" sz="1800" dirty="0"/>
              <a:t>är ni ett team?</a:t>
            </a:r>
            <a:endParaRPr sz="1800" dirty="0"/>
          </a:p>
        </p:txBody>
      </p:sp>
      <p:pic>
        <p:nvPicPr>
          <p:cNvPr id="548" name="Google Shape;548;p28" descr="offset_comp_267026.jpg"/>
          <p:cNvPicPr preferRelativeResize="0"/>
          <p:nvPr/>
        </p:nvPicPr>
        <p:blipFill rotWithShape="1">
          <a:blip r:embed="rId3">
            <a:alphaModFix/>
          </a:blip>
          <a:srcRect l="40074" t="1581" r="22771" b="6490"/>
          <a:stretch/>
        </p:blipFill>
        <p:spPr>
          <a:xfrm>
            <a:off x="5414309" y="1184609"/>
            <a:ext cx="1842903" cy="3064894"/>
          </a:xfrm>
          <a:prstGeom prst="rect">
            <a:avLst/>
          </a:prstGeom>
          <a:noFill/>
          <a:ln>
            <a:noFill/>
          </a:ln>
        </p:spPr>
      </p:pic>
      <p:pic>
        <p:nvPicPr>
          <p:cNvPr id="549" name="Google Shape;549;p28" descr="offset_comp_429332_Edited.jpg"/>
          <p:cNvPicPr preferRelativeResize="0"/>
          <p:nvPr/>
        </p:nvPicPr>
        <p:blipFill rotWithShape="1">
          <a:blip r:embed="rId4">
            <a:alphaModFix/>
          </a:blip>
          <a:srcRect l="19769" t="5665" r="7253" b="850"/>
          <a:stretch/>
        </p:blipFill>
        <p:spPr>
          <a:xfrm>
            <a:off x="7306517" y="1184609"/>
            <a:ext cx="1837483" cy="1513909"/>
          </a:xfrm>
          <a:prstGeom prst="rect">
            <a:avLst/>
          </a:prstGeom>
          <a:noFill/>
          <a:ln>
            <a:noFill/>
          </a:ln>
        </p:spPr>
      </p:pic>
      <p:pic>
        <p:nvPicPr>
          <p:cNvPr id="550" name="Google Shape;550;p28" descr="offset_comp_389009_Edited.jpg"/>
          <p:cNvPicPr preferRelativeResize="0"/>
          <p:nvPr/>
        </p:nvPicPr>
        <p:blipFill rotWithShape="1">
          <a:blip r:embed="rId5">
            <a:alphaModFix/>
          </a:blip>
          <a:srcRect l="17128" t="2335" r="5717" b="2335"/>
          <a:stretch/>
        </p:blipFill>
        <p:spPr>
          <a:xfrm>
            <a:off x="7306527" y="2735808"/>
            <a:ext cx="1837473" cy="1513904"/>
          </a:xfrm>
          <a:prstGeom prst="rect">
            <a:avLst/>
          </a:prstGeom>
          <a:noFill/>
          <a:ln>
            <a:noFill/>
          </a:ln>
        </p:spPr>
      </p:pic>
    </p:spTree>
    <p:extLst>
      <p:ext uri="{BB962C8B-B14F-4D97-AF65-F5344CB8AC3E}">
        <p14:creationId xmlns:p14="http://schemas.microsoft.com/office/powerpoint/2010/main" val="35501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412DF7ABE3A942A3135132B61C8604" ma:contentTypeVersion="17" ma:contentTypeDescription="Create a new document." ma:contentTypeScope="" ma:versionID="4a87b7b0bc9e57cc0041821e60af451b">
  <xsd:schema xmlns:xsd="http://www.w3.org/2001/XMLSchema" xmlns:xs="http://www.w3.org/2001/XMLSchema" xmlns:p="http://schemas.microsoft.com/office/2006/metadata/properties" xmlns:ns2="5ff02a07-dd93-448c-b2b3-535febe5f817" xmlns:ns3="8d6da1f2-276d-4ab8-9e40-323a1dfb5449" targetNamespace="http://schemas.microsoft.com/office/2006/metadata/properties" ma:root="true" ma:fieldsID="50b5621191123fb70a7e60f978f9ebd2" ns2:_="" ns3:_="">
    <xsd:import namespace="5ff02a07-dd93-448c-b2b3-535febe5f817"/>
    <xsd:import namespace="8d6da1f2-276d-4ab8-9e40-323a1dfb5449"/>
    <xsd:element name="properties">
      <xsd:complexType>
        <xsd:sequence>
          <xsd:element name="documentManagement">
            <xsd:complexType>
              <xsd:all>
                <xsd:element ref="ns2:SharedWithUsers" minOccurs="0"/>
                <xsd:element ref="ns2:SharedWithDetails" minOccurs="0"/>
                <xsd:element ref="ns2:SharingHintHash"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Date"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f02a07-dd93-448c-b2b3-535febe5f81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d6da1f2-276d-4ab8-9e40-323a1dfb5449"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Date" ma:index="18" nillable="true" ma:displayName="Date" ma:format="DateOnly" ma:internalName="Date">
      <xsd:simpleType>
        <xsd:restriction base="dms:DateTim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8d6da1f2-276d-4ab8-9e40-323a1dfb5449" xsi:nil="true"/>
  </documentManagement>
</p:properties>
</file>

<file path=customXml/itemProps1.xml><?xml version="1.0" encoding="utf-8"?>
<ds:datastoreItem xmlns:ds="http://schemas.openxmlformats.org/officeDocument/2006/customXml" ds:itemID="{C21E9D54-5009-47E8-8A28-518A15B6C0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f02a07-dd93-448c-b2b3-535febe5f817"/>
    <ds:schemaRef ds:uri="8d6da1f2-276d-4ab8-9e40-323a1dfb54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033F57-B035-4AC4-A197-5991432F930B}">
  <ds:schemaRefs>
    <ds:schemaRef ds:uri="http://schemas.microsoft.com/sharepoint/v3/contenttype/forms"/>
  </ds:schemaRefs>
</ds:datastoreItem>
</file>

<file path=customXml/itemProps3.xml><?xml version="1.0" encoding="utf-8"?>
<ds:datastoreItem xmlns:ds="http://schemas.openxmlformats.org/officeDocument/2006/customXml" ds:itemID="{6A520C71-730E-41AC-89E3-4B30BA9EED63}">
  <ds:schemaRefs>
    <ds:schemaRef ds:uri="http://schemas.microsoft.com/office/2006/metadata/properties"/>
    <ds:schemaRef ds:uri="http://schemas.microsoft.com/office/infopath/2007/PartnerControls"/>
    <ds:schemaRef ds:uri="8d6da1f2-276d-4ab8-9e40-323a1dfb5449"/>
  </ds:schemaRefs>
</ds:datastoreItem>
</file>

<file path=docProps/app.xml><?xml version="1.0" encoding="utf-8"?>
<Properties xmlns="http://schemas.openxmlformats.org/officeDocument/2006/extended-properties" xmlns:vt="http://schemas.openxmlformats.org/officeDocument/2006/docPropsVTypes">
  <TotalTime>2095</TotalTime>
  <Words>1769</Words>
  <Application>Microsoft Office PowerPoint</Application>
  <PresentationFormat>On-screen Show (16:9)</PresentationFormat>
  <Paragraphs>350</Paragraphs>
  <Slides>44</Slides>
  <Notes>44</Notes>
  <HiddenSlides>1</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Streamline</vt:lpstr>
      <vt:lpstr>team X</vt:lpstr>
      <vt:lpstr>syfte.</vt:lpstr>
      <vt:lpstr>vad är ert ‘why’? vart ska ni?</vt:lpstr>
      <vt:lpstr>innehåll</vt:lpstr>
      <vt:lpstr>Etik, konfidentialitet och processkonsultens roll </vt:lpstr>
      <vt:lpstr>övning - kärnmodellen </vt:lpstr>
      <vt:lpstr>De fyra typerna - beteenden</vt:lpstr>
      <vt:lpstr>PowerPoint Presentation</vt:lpstr>
      <vt:lpstr>team</vt:lpstr>
      <vt:lpstr>EASI ger kunskap om</vt:lpstr>
      <vt:lpstr>PowerPoint Presentation</vt:lpstr>
      <vt:lpstr>entusiasten</vt:lpstr>
      <vt:lpstr>de fyra persontyperna</vt:lpstr>
      <vt:lpstr>vad pratar vi om?</vt:lpstr>
      <vt:lpstr>vi kan inte ICKE-kommunicera </vt:lpstr>
      <vt:lpstr>hur säger vi saker?</vt:lpstr>
      <vt:lpstr>de fyra persontyperna</vt:lpstr>
      <vt:lpstr>anpassat beteende</vt:lpstr>
      <vt:lpstr>övning - kommunikation </vt:lpstr>
      <vt:lpstr>styrkor och fallgropar</vt:lpstr>
      <vt:lpstr>analytikern styrkor</vt:lpstr>
      <vt:lpstr>analytikern fallgopar</vt:lpstr>
      <vt:lpstr>entusiasten styrkor</vt:lpstr>
      <vt:lpstr>entusiasten fallgropar</vt:lpstr>
      <vt:lpstr>implementeraren styrkor</vt:lpstr>
      <vt:lpstr>implementeraren fallgropar</vt:lpstr>
      <vt:lpstr>supportern styrkor</vt:lpstr>
      <vt:lpstr>supportern fallgropar</vt:lpstr>
      <vt:lpstr>exempel: teamets  beteende</vt:lpstr>
      <vt:lpstr>exempel: teamets  motivation</vt:lpstr>
      <vt:lpstr>Exempel: Spridning och mångfald i teamets beteende</vt:lpstr>
      <vt:lpstr>exempel analys.</vt:lpstr>
      <vt:lpstr>exempel: hypoteser.</vt:lpstr>
      <vt:lpstr>exempel: hypoteser.</vt:lpstr>
      <vt:lpstr>feedback</vt:lpstr>
      <vt:lpstr>om att ge feedback</vt:lpstr>
      <vt:lpstr>om att få feedback</vt:lpstr>
      <vt:lpstr>PowerPoint Presentation</vt:lpstr>
      <vt:lpstr>PowerPoint Presentation</vt:lpstr>
      <vt:lpstr>PowerPoint Presentation</vt:lpstr>
      <vt:lpstr>styrkor och fallgropar - exempel</vt:lpstr>
      <vt:lpstr>PowerPoint Presentation</vt:lpstr>
      <vt:lpstr>övning - skapa handlingsplan</vt:lpstr>
      <vt:lpstr>tack för idag.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Radinn</dc:title>
  <dc:creator>Susanna Berntling</dc:creator>
  <cp:lastModifiedBy>Susanna Berntling</cp:lastModifiedBy>
  <cp:revision>46</cp:revision>
  <cp:lastPrinted>2020-10-19T10:51:26Z</cp:lastPrinted>
  <dcterms:modified xsi:type="dcterms:W3CDTF">2022-05-30T08:54:01Z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0x010100F7412DF7ABE3A942A3135132B61C8604</vt:lpwstr>
  </property>
</Properties>
</file>