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58"/>
  </p:notesMasterIdLst>
  <p:sldIdLst>
    <p:sldId id="256" r:id="rId2"/>
    <p:sldId id="470" r:id="rId3"/>
    <p:sldId id="258" r:id="rId4"/>
    <p:sldId id="261" r:id="rId5"/>
    <p:sldId id="257" r:id="rId6"/>
    <p:sldId id="466" r:id="rId7"/>
    <p:sldId id="612" r:id="rId8"/>
    <p:sldId id="266" r:id="rId9"/>
    <p:sldId id="589" r:id="rId10"/>
    <p:sldId id="307" r:id="rId11"/>
    <p:sldId id="590" r:id="rId12"/>
    <p:sldId id="591" r:id="rId13"/>
    <p:sldId id="310" r:id="rId14"/>
    <p:sldId id="592" r:id="rId15"/>
    <p:sldId id="593" r:id="rId16"/>
    <p:sldId id="313" r:id="rId17"/>
    <p:sldId id="418" r:id="rId18"/>
    <p:sldId id="419" r:id="rId19"/>
    <p:sldId id="594" r:id="rId20"/>
    <p:sldId id="449" r:id="rId21"/>
    <p:sldId id="613" r:id="rId22"/>
    <p:sldId id="597" r:id="rId23"/>
    <p:sldId id="598" r:id="rId24"/>
    <p:sldId id="599" r:id="rId25"/>
    <p:sldId id="600" r:id="rId26"/>
    <p:sldId id="601" r:id="rId27"/>
    <p:sldId id="602" r:id="rId28"/>
    <p:sldId id="457" r:id="rId29"/>
    <p:sldId id="603" r:id="rId30"/>
    <p:sldId id="604" r:id="rId31"/>
    <p:sldId id="605" r:id="rId32"/>
    <p:sldId id="606" r:id="rId33"/>
    <p:sldId id="607" r:id="rId34"/>
    <p:sldId id="608" r:id="rId35"/>
    <p:sldId id="609" r:id="rId36"/>
    <p:sldId id="314" r:id="rId37"/>
    <p:sldId id="331" r:id="rId38"/>
    <p:sldId id="333" r:id="rId39"/>
    <p:sldId id="334" r:id="rId40"/>
    <p:sldId id="610" r:id="rId41"/>
    <p:sldId id="611" r:id="rId42"/>
    <p:sldId id="339" r:id="rId43"/>
    <p:sldId id="340" r:id="rId44"/>
    <p:sldId id="341" r:id="rId45"/>
    <p:sldId id="342" r:id="rId46"/>
    <p:sldId id="267" r:id="rId47"/>
    <p:sldId id="513" r:id="rId48"/>
    <p:sldId id="426" r:id="rId49"/>
    <p:sldId id="572" r:id="rId50"/>
    <p:sldId id="573" r:id="rId51"/>
    <p:sldId id="427" r:id="rId52"/>
    <p:sldId id="555" r:id="rId53"/>
    <p:sldId id="429" r:id="rId54"/>
    <p:sldId id="574" r:id="rId55"/>
    <p:sldId id="528" r:id="rId56"/>
    <p:sldId id="486" r:id="rId57"/>
  </p:sldIdLst>
  <p:sldSz cx="9144000" cy="5143500" type="screen16x9"/>
  <p:notesSz cx="6735763" cy="9866313"/>
  <p:embeddedFontLst>
    <p:embeddedFont>
      <p:font typeface="Franklin Gothic Book" panose="020B0503020102020204" pitchFamily="34" charset="0"/>
      <p:regular r:id="rId59"/>
      <p:italic r:id="rId60"/>
    </p:embeddedFont>
    <p:embeddedFont>
      <p:font typeface="Lato" panose="020F0502020204030203" pitchFamily="34" charset="0"/>
      <p:regular r:id="rId61"/>
      <p:bold r:id="rId62"/>
      <p:italic r:id="rId63"/>
      <p:boldItalic r:id="rId64"/>
    </p:embeddedFont>
    <p:embeddedFont>
      <p:font typeface="Raleway" pitchFamily="2" charset="0"/>
      <p:regular r:id="rId65"/>
      <p:bold r:id="rId66"/>
      <p:italic r:id="rId67"/>
      <p:boldItalic r:id="rId68"/>
    </p:embeddedFont>
    <p:embeddedFont>
      <p:font typeface="Tahoma" panose="020B0604030504040204" pitchFamily="34" charset="0"/>
      <p:regular r:id="rId69"/>
      <p:bold r:id="rId70"/>
    </p:embeddedFont>
    <p:embeddedFont>
      <p:font typeface="Tw Cen MT" panose="020B0602020104020603"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Berntling" initials="SB" lastIdx="1" clrIdx="0">
    <p:extLst>
      <p:ext uri="{19B8F6BF-5375-455C-9EA6-DF929625EA0E}">
        <p15:presenceInfo xmlns:p15="http://schemas.microsoft.com/office/powerpoint/2012/main" userId="dce71de3381307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910658-CCB1-4089-BD55-20B1409B128E}" v="76" dt="2024-10-16T09:38:41.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17" autoAdjust="0"/>
  </p:normalViewPr>
  <p:slideViewPr>
    <p:cSldViewPr snapToGrid="0">
      <p:cViewPr varScale="1">
        <p:scale>
          <a:sx n="107" d="100"/>
          <a:sy n="107" d="100"/>
        </p:scale>
        <p:origin x="1108"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a" userId="3a068285-5cc7-41d5-a1b0-b9637533c9fb" providerId="ADAL" clId="{7AD2AF43-F25F-49AC-8F75-5E5D901E9A0E}"/>
    <pc:docChg chg="custSel">
      <pc:chgData name="Susanna" userId="3a068285-5cc7-41d5-a1b0-b9637533c9fb" providerId="ADAL" clId="{7AD2AF43-F25F-49AC-8F75-5E5D901E9A0E}" dt="2020-09-17T11:19:14.074" v="0" actId="1592"/>
      <pc:docMkLst>
        <pc:docMk/>
      </pc:docMkLst>
      <pc:sldChg chg="delCm">
        <pc:chgData name="Susanna" userId="3a068285-5cc7-41d5-a1b0-b9637533c9fb" providerId="ADAL" clId="{7AD2AF43-F25F-49AC-8F75-5E5D901E9A0E}" dt="2020-09-17T11:19:14.074" v="0" actId="1592"/>
        <pc:sldMkLst>
          <pc:docMk/>
          <pc:sldMk cId="3550125008" sldId="266"/>
        </pc:sldMkLst>
      </pc:sldChg>
    </pc:docChg>
  </pc:docChgLst>
  <pc:docChgLst>
    <pc:chgData name="Susanna Berntling" userId="3a068285-5cc7-41d5-a1b0-b9637533c9fb" providerId="ADAL" clId="{F4910658-CCB1-4089-BD55-20B1409B128E}"/>
    <pc:docChg chg="undo custSel addSld delSld modSld">
      <pc:chgData name="Susanna Berntling" userId="3a068285-5cc7-41d5-a1b0-b9637533c9fb" providerId="ADAL" clId="{F4910658-CCB1-4089-BD55-20B1409B128E}" dt="2024-10-16T09:41:04.586" v="775" actId="1076"/>
      <pc:docMkLst>
        <pc:docMk/>
      </pc:docMkLst>
      <pc:sldChg chg="modSp mod">
        <pc:chgData name="Susanna Berntling" userId="3a068285-5cc7-41d5-a1b0-b9637533c9fb" providerId="ADAL" clId="{F4910658-CCB1-4089-BD55-20B1409B128E}" dt="2024-10-16T09:40:12.054" v="759" actId="207"/>
        <pc:sldMkLst>
          <pc:docMk/>
          <pc:sldMk cId="0" sldId="256"/>
        </pc:sldMkLst>
        <pc:spChg chg="mod">
          <ac:chgData name="Susanna Berntling" userId="3a068285-5cc7-41d5-a1b0-b9637533c9fb" providerId="ADAL" clId="{F4910658-CCB1-4089-BD55-20B1409B128E}" dt="2024-10-16T09:40:12.054" v="759" actId="207"/>
          <ac:spMkLst>
            <pc:docMk/>
            <pc:sldMk cId="0" sldId="256"/>
            <ac:spMk id="176" creationId="{00000000-0000-0000-0000-000000000000}"/>
          </ac:spMkLst>
        </pc:spChg>
        <pc:spChg chg="mod">
          <ac:chgData name="Susanna Berntling" userId="3a068285-5cc7-41d5-a1b0-b9637533c9fb" providerId="ADAL" clId="{F4910658-CCB1-4089-BD55-20B1409B128E}" dt="2024-10-16T09:40:12.054" v="759" actId="207"/>
          <ac:spMkLst>
            <pc:docMk/>
            <pc:sldMk cId="0" sldId="256"/>
            <ac:spMk id="177" creationId="{00000000-0000-0000-0000-000000000000}"/>
          </ac:spMkLst>
        </pc:spChg>
      </pc:sldChg>
      <pc:sldChg chg="modSp mod setBg modClrScheme chgLayout">
        <pc:chgData name="Susanna Berntling" userId="3a068285-5cc7-41d5-a1b0-b9637533c9fb" providerId="ADAL" clId="{F4910658-CCB1-4089-BD55-20B1409B128E}" dt="2024-10-16T09:41:04.586" v="775" actId="1076"/>
        <pc:sldMkLst>
          <pc:docMk/>
          <pc:sldMk cId="2729624694" sldId="257"/>
        </pc:sldMkLst>
        <pc:spChg chg="mod ord">
          <ac:chgData name="Susanna Berntling" userId="3a068285-5cc7-41d5-a1b0-b9637533c9fb" providerId="ADAL" clId="{F4910658-CCB1-4089-BD55-20B1409B128E}" dt="2024-10-16T09:41:04.586" v="775" actId="1076"/>
          <ac:spMkLst>
            <pc:docMk/>
            <pc:sldMk cId="2729624694" sldId="257"/>
            <ac:spMk id="182" creationId="{00000000-0000-0000-0000-000000000000}"/>
          </ac:spMkLst>
        </pc:spChg>
        <pc:spChg chg="mod">
          <ac:chgData name="Susanna Berntling" userId="3a068285-5cc7-41d5-a1b0-b9637533c9fb" providerId="ADAL" clId="{F4910658-CCB1-4089-BD55-20B1409B128E}" dt="2024-10-16T09:41:04.586" v="775" actId="1076"/>
          <ac:spMkLst>
            <pc:docMk/>
            <pc:sldMk cId="2729624694" sldId="257"/>
            <ac:spMk id="183" creationId="{00000000-0000-0000-0000-000000000000}"/>
          </ac:spMkLst>
        </pc:spChg>
      </pc:sldChg>
      <pc:sldChg chg="modSp mod">
        <pc:chgData name="Susanna Berntling" userId="3a068285-5cc7-41d5-a1b0-b9637533c9fb" providerId="ADAL" clId="{F4910658-CCB1-4089-BD55-20B1409B128E}" dt="2024-10-16T09:40:27.844" v="760" actId="2710"/>
        <pc:sldMkLst>
          <pc:docMk/>
          <pc:sldMk cId="0" sldId="258"/>
        </pc:sldMkLst>
        <pc:spChg chg="mod">
          <ac:chgData name="Susanna Berntling" userId="3a068285-5cc7-41d5-a1b0-b9637533c9fb" providerId="ADAL" clId="{F4910658-CCB1-4089-BD55-20B1409B128E}" dt="2024-10-16T09:02:29.210" v="83" actId="2711"/>
          <ac:spMkLst>
            <pc:docMk/>
            <pc:sldMk cId="0" sldId="258"/>
            <ac:spMk id="198" creationId="{00000000-0000-0000-0000-000000000000}"/>
          </ac:spMkLst>
        </pc:spChg>
        <pc:spChg chg="mod">
          <ac:chgData name="Susanna Berntling" userId="3a068285-5cc7-41d5-a1b0-b9637533c9fb" providerId="ADAL" clId="{F4910658-CCB1-4089-BD55-20B1409B128E}" dt="2024-10-16T09:40:27.844" v="760" actId="2710"/>
          <ac:spMkLst>
            <pc:docMk/>
            <pc:sldMk cId="0" sldId="258"/>
            <ac:spMk id="199" creationId="{00000000-0000-0000-0000-000000000000}"/>
          </ac:spMkLst>
        </pc:spChg>
      </pc:sldChg>
      <pc:sldChg chg="modSp mod">
        <pc:chgData name="Susanna Berntling" userId="3a068285-5cc7-41d5-a1b0-b9637533c9fb" providerId="ADAL" clId="{F4910658-CCB1-4089-BD55-20B1409B128E}" dt="2024-10-16T09:40:39.026" v="763" actId="1076"/>
        <pc:sldMkLst>
          <pc:docMk/>
          <pc:sldMk cId="3215600146" sldId="261"/>
        </pc:sldMkLst>
        <pc:spChg chg="mod">
          <ac:chgData name="Susanna Berntling" userId="3a068285-5cc7-41d5-a1b0-b9637533c9fb" providerId="ADAL" clId="{F4910658-CCB1-4089-BD55-20B1409B128E}" dt="2024-10-16T09:40:39.026" v="763" actId="1076"/>
          <ac:spMkLst>
            <pc:docMk/>
            <pc:sldMk cId="3215600146" sldId="261"/>
            <ac:spMk id="224" creationId="{00000000-0000-0000-0000-000000000000}"/>
          </ac:spMkLst>
        </pc:spChg>
      </pc:sldChg>
      <pc:sldChg chg="modSp mod">
        <pc:chgData name="Susanna Berntling" userId="3a068285-5cc7-41d5-a1b0-b9637533c9fb" providerId="ADAL" clId="{F4910658-CCB1-4089-BD55-20B1409B128E}" dt="2024-10-16T09:05:54.956" v="141" actId="14100"/>
        <pc:sldMkLst>
          <pc:docMk/>
          <pc:sldMk cId="3550125008" sldId="266"/>
        </pc:sldMkLst>
        <pc:spChg chg="mod">
          <ac:chgData name="Susanna Berntling" userId="3a068285-5cc7-41d5-a1b0-b9637533c9fb" providerId="ADAL" clId="{F4910658-CCB1-4089-BD55-20B1409B128E}" dt="2024-10-16T09:05:27.656" v="122" actId="2711"/>
          <ac:spMkLst>
            <pc:docMk/>
            <pc:sldMk cId="3550125008" sldId="266"/>
            <ac:spMk id="541" creationId="{00000000-0000-0000-0000-000000000000}"/>
          </ac:spMkLst>
        </pc:spChg>
        <pc:spChg chg="mod">
          <ac:chgData name="Susanna Berntling" userId="3a068285-5cc7-41d5-a1b0-b9637533c9fb" providerId="ADAL" clId="{F4910658-CCB1-4089-BD55-20B1409B128E}" dt="2024-10-16T09:05:21.556" v="121" actId="207"/>
          <ac:spMkLst>
            <pc:docMk/>
            <pc:sldMk cId="3550125008" sldId="266"/>
            <ac:spMk id="543" creationId="{00000000-0000-0000-0000-000000000000}"/>
          </ac:spMkLst>
        </pc:spChg>
        <pc:spChg chg="mod">
          <ac:chgData name="Susanna Berntling" userId="3a068285-5cc7-41d5-a1b0-b9637533c9fb" providerId="ADAL" clId="{F4910658-CCB1-4089-BD55-20B1409B128E}" dt="2024-10-16T09:05:21.556" v="121" actId="207"/>
          <ac:spMkLst>
            <pc:docMk/>
            <pc:sldMk cId="3550125008" sldId="266"/>
            <ac:spMk id="544" creationId="{00000000-0000-0000-0000-000000000000}"/>
          </ac:spMkLst>
        </pc:spChg>
        <pc:spChg chg="mod">
          <ac:chgData name="Susanna Berntling" userId="3a068285-5cc7-41d5-a1b0-b9637533c9fb" providerId="ADAL" clId="{F4910658-CCB1-4089-BD55-20B1409B128E}" dt="2024-10-16T09:05:21.556" v="121" actId="207"/>
          <ac:spMkLst>
            <pc:docMk/>
            <pc:sldMk cId="3550125008" sldId="266"/>
            <ac:spMk id="545" creationId="{00000000-0000-0000-0000-000000000000}"/>
          </ac:spMkLst>
        </pc:spChg>
        <pc:spChg chg="mod">
          <ac:chgData name="Susanna Berntling" userId="3a068285-5cc7-41d5-a1b0-b9637533c9fb" providerId="ADAL" clId="{F4910658-CCB1-4089-BD55-20B1409B128E}" dt="2024-10-16T09:05:21.556" v="121" actId="207"/>
          <ac:spMkLst>
            <pc:docMk/>
            <pc:sldMk cId="3550125008" sldId="266"/>
            <ac:spMk id="546" creationId="{00000000-0000-0000-0000-000000000000}"/>
          </ac:spMkLst>
        </pc:spChg>
        <pc:spChg chg="mod">
          <ac:chgData name="Susanna Berntling" userId="3a068285-5cc7-41d5-a1b0-b9637533c9fb" providerId="ADAL" clId="{F4910658-CCB1-4089-BD55-20B1409B128E}" dt="2024-10-16T09:05:21.556" v="121" actId="207"/>
          <ac:spMkLst>
            <pc:docMk/>
            <pc:sldMk cId="3550125008" sldId="266"/>
            <ac:spMk id="547" creationId="{00000000-0000-0000-0000-000000000000}"/>
          </ac:spMkLst>
        </pc:spChg>
        <pc:picChg chg="mod">
          <ac:chgData name="Susanna Berntling" userId="3a068285-5cc7-41d5-a1b0-b9637533c9fb" providerId="ADAL" clId="{F4910658-CCB1-4089-BD55-20B1409B128E}" dt="2024-10-16T09:05:45.408" v="136" actId="1038"/>
          <ac:picMkLst>
            <pc:docMk/>
            <pc:sldMk cId="3550125008" sldId="266"/>
            <ac:picMk id="548" creationId="{00000000-0000-0000-0000-000000000000}"/>
          </ac:picMkLst>
        </pc:picChg>
        <pc:picChg chg="mod">
          <ac:chgData name="Susanna Berntling" userId="3a068285-5cc7-41d5-a1b0-b9637533c9fb" providerId="ADAL" clId="{F4910658-CCB1-4089-BD55-20B1409B128E}" dt="2024-10-16T09:05:40.957" v="125" actId="14100"/>
          <ac:picMkLst>
            <pc:docMk/>
            <pc:sldMk cId="3550125008" sldId="266"/>
            <ac:picMk id="549" creationId="{00000000-0000-0000-0000-000000000000}"/>
          </ac:picMkLst>
        </pc:picChg>
        <pc:picChg chg="mod">
          <ac:chgData name="Susanna Berntling" userId="3a068285-5cc7-41d5-a1b0-b9637533c9fb" providerId="ADAL" clId="{F4910658-CCB1-4089-BD55-20B1409B128E}" dt="2024-10-16T09:05:54.956" v="141" actId="14100"/>
          <ac:picMkLst>
            <pc:docMk/>
            <pc:sldMk cId="3550125008" sldId="266"/>
            <ac:picMk id="550" creationId="{00000000-0000-0000-0000-000000000000}"/>
          </ac:picMkLst>
        </pc:picChg>
      </pc:sldChg>
      <pc:sldChg chg="modSp mod setBg modClrScheme chgLayout">
        <pc:chgData name="Susanna Berntling" userId="3a068285-5cc7-41d5-a1b0-b9637533c9fb" providerId="ADAL" clId="{F4910658-CCB1-4089-BD55-20B1409B128E}" dt="2024-10-16T09:33:32.790" v="624" actId="403"/>
        <pc:sldMkLst>
          <pc:docMk/>
          <pc:sldMk cId="214035575" sldId="267"/>
        </pc:sldMkLst>
        <pc:spChg chg="mod">
          <ac:chgData name="Susanna Berntling" userId="3a068285-5cc7-41d5-a1b0-b9637533c9fb" providerId="ADAL" clId="{F4910658-CCB1-4089-BD55-20B1409B128E}" dt="2024-10-16T09:33:32.790" v="624" actId="403"/>
          <ac:spMkLst>
            <pc:docMk/>
            <pc:sldMk cId="214035575" sldId="267"/>
            <ac:spMk id="556" creationId="{00000000-0000-0000-0000-000000000000}"/>
          </ac:spMkLst>
        </pc:spChg>
      </pc:sldChg>
      <pc:sldChg chg="modSp mod">
        <pc:chgData name="Susanna Berntling" userId="3a068285-5cc7-41d5-a1b0-b9637533c9fb" providerId="ADAL" clId="{F4910658-CCB1-4089-BD55-20B1409B128E}" dt="2024-10-16T09:06:55.995" v="146" actId="1076"/>
        <pc:sldMkLst>
          <pc:docMk/>
          <pc:sldMk cId="3107533875" sldId="307"/>
        </pc:sldMkLst>
        <pc:spChg chg="mod">
          <ac:chgData name="Susanna Berntling" userId="3a068285-5cc7-41d5-a1b0-b9637533c9fb" providerId="ADAL" clId="{F4910658-CCB1-4089-BD55-20B1409B128E}" dt="2024-10-16T09:06:31.517" v="143" actId="2711"/>
          <ac:spMkLst>
            <pc:docMk/>
            <pc:sldMk cId="3107533875" sldId="307"/>
            <ac:spMk id="2" creationId="{03ACB605-7CD4-4665-B20E-F6F749BA05D9}"/>
          </ac:spMkLst>
        </pc:spChg>
        <pc:spChg chg="mod">
          <ac:chgData name="Susanna Berntling" userId="3a068285-5cc7-41d5-a1b0-b9637533c9fb" providerId="ADAL" clId="{F4910658-CCB1-4089-BD55-20B1409B128E}" dt="2024-10-16T09:06:55.995" v="146" actId="1076"/>
          <ac:spMkLst>
            <pc:docMk/>
            <pc:sldMk cId="3107533875" sldId="307"/>
            <ac:spMk id="5" creationId="{058BD618-DE6E-4B82-9E71-CC9F521C1C2A}"/>
          </ac:spMkLst>
        </pc:spChg>
        <pc:spChg chg="mod">
          <ac:chgData name="Susanna Berntling" userId="3a068285-5cc7-41d5-a1b0-b9637533c9fb" providerId="ADAL" clId="{F4910658-CCB1-4089-BD55-20B1409B128E}" dt="2024-10-16T09:06:45.975" v="145" actId="33524"/>
          <ac:spMkLst>
            <pc:docMk/>
            <pc:sldMk cId="3107533875" sldId="307"/>
            <ac:spMk id="11266" creationId="{00000000-0000-0000-0000-000000000000}"/>
          </ac:spMkLst>
        </pc:spChg>
      </pc:sldChg>
      <pc:sldChg chg="modSp mod modClrScheme chgLayout">
        <pc:chgData name="Susanna Berntling" userId="3a068285-5cc7-41d5-a1b0-b9637533c9fb" providerId="ADAL" clId="{F4910658-CCB1-4089-BD55-20B1409B128E}" dt="2024-10-16T09:29:13.571" v="519" actId="255"/>
        <pc:sldMkLst>
          <pc:docMk/>
          <pc:sldMk cId="4096146994" sldId="310"/>
        </pc:sldMkLst>
        <pc:spChg chg="mod ord">
          <ac:chgData name="Susanna Berntling" userId="3a068285-5cc7-41d5-a1b0-b9637533c9fb" providerId="ADAL" clId="{F4910658-CCB1-4089-BD55-20B1409B128E}" dt="2024-10-16T09:29:13.571" v="519" actId="255"/>
          <ac:spMkLst>
            <pc:docMk/>
            <pc:sldMk cId="4096146994" sldId="310"/>
            <ac:spMk id="14338" creationId="{00000000-0000-0000-0000-000000000000}"/>
          </ac:spMkLst>
        </pc:spChg>
      </pc:sldChg>
      <pc:sldChg chg="modSp mod">
        <pc:chgData name="Susanna Berntling" userId="3a068285-5cc7-41d5-a1b0-b9637533c9fb" providerId="ADAL" clId="{F4910658-CCB1-4089-BD55-20B1409B128E}" dt="2024-10-16T09:11:05.323" v="181" actId="2711"/>
        <pc:sldMkLst>
          <pc:docMk/>
          <pc:sldMk cId="754466573" sldId="313"/>
        </pc:sldMkLst>
        <pc:spChg chg="mod">
          <ac:chgData name="Susanna Berntling" userId="3a068285-5cc7-41d5-a1b0-b9637533c9fb" providerId="ADAL" clId="{F4910658-CCB1-4089-BD55-20B1409B128E}" dt="2024-10-16T09:11:05.323" v="181" actId="2711"/>
          <ac:spMkLst>
            <pc:docMk/>
            <pc:sldMk cId="754466573" sldId="313"/>
            <ac:spMk id="2" creationId="{876DAAE2-ED93-4B10-A2A7-08EF25906728}"/>
          </ac:spMkLst>
        </pc:spChg>
        <pc:spChg chg="mod">
          <ac:chgData name="Susanna Berntling" userId="3a068285-5cc7-41d5-a1b0-b9637533c9fb" providerId="ADAL" clId="{F4910658-CCB1-4089-BD55-20B1409B128E}" dt="2024-10-16T09:11:05.323" v="181" actId="2711"/>
          <ac:spMkLst>
            <pc:docMk/>
            <pc:sldMk cId="754466573" sldId="313"/>
            <ac:spMk id="3" creationId="{E9892F03-D351-40D2-A52C-2FBD07A9A66C}"/>
          </ac:spMkLst>
        </pc:spChg>
      </pc:sldChg>
      <pc:sldChg chg="modSp mod">
        <pc:chgData name="Susanna Berntling" userId="3a068285-5cc7-41d5-a1b0-b9637533c9fb" providerId="ADAL" clId="{F4910658-CCB1-4089-BD55-20B1409B128E}" dt="2024-10-16T09:29:29.511" v="521" actId="1076"/>
        <pc:sldMkLst>
          <pc:docMk/>
          <pc:sldMk cId="1333600428" sldId="314"/>
        </pc:sldMkLst>
        <pc:spChg chg="mod">
          <ac:chgData name="Susanna Berntling" userId="3a068285-5cc7-41d5-a1b0-b9637533c9fb" providerId="ADAL" clId="{F4910658-CCB1-4089-BD55-20B1409B128E}" dt="2024-10-16T09:29:29.511" v="521" actId="1076"/>
          <ac:spMkLst>
            <pc:docMk/>
            <pc:sldMk cId="1333600428" sldId="314"/>
            <ac:spMk id="18434" creationId="{00000000-0000-0000-0000-000000000000}"/>
          </ac:spMkLst>
        </pc:spChg>
      </pc:sldChg>
      <pc:sldChg chg="modSp mod">
        <pc:chgData name="Susanna Berntling" userId="3a068285-5cc7-41d5-a1b0-b9637533c9fb" providerId="ADAL" clId="{F4910658-CCB1-4089-BD55-20B1409B128E}" dt="2024-10-16T09:29:37.794" v="522" actId="2711"/>
        <pc:sldMkLst>
          <pc:docMk/>
          <pc:sldMk cId="1734571793" sldId="331"/>
        </pc:sldMkLst>
        <pc:spChg chg="mod">
          <ac:chgData name="Susanna Berntling" userId="3a068285-5cc7-41d5-a1b0-b9637533c9fb" providerId="ADAL" clId="{F4910658-CCB1-4089-BD55-20B1409B128E}" dt="2024-10-16T09:29:37.794" v="522" actId="2711"/>
          <ac:spMkLst>
            <pc:docMk/>
            <pc:sldMk cId="1734571793" sldId="331"/>
            <ac:spMk id="5" creationId="{DEBE551A-3AE5-454D-9E2E-C0827049A643}"/>
          </ac:spMkLst>
        </pc:spChg>
      </pc:sldChg>
      <pc:sldChg chg="modSp mod">
        <pc:chgData name="Susanna Berntling" userId="3a068285-5cc7-41d5-a1b0-b9637533c9fb" providerId="ADAL" clId="{F4910658-CCB1-4089-BD55-20B1409B128E}" dt="2024-10-16T09:30:18.210" v="590" actId="1037"/>
        <pc:sldMkLst>
          <pc:docMk/>
          <pc:sldMk cId="1297806529" sldId="333"/>
        </pc:sldMkLst>
        <pc:spChg chg="mod">
          <ac:chgData name="Susanna Berntling" userId="3a068285-5cc7-41d5-a1b0-b9637533c9fb" providerId="ADAL" clId="{F4910658-CCB1-4089-BD55-20B1409B128E}" dt="2024-10-16T09:30:03.911" v="524" actId="2711"/>
          <ac:spMkLst>
            <pc:docMk/>
            <pc:sldMk cId="1297806529" sldId="333"/>
            <ac:spMk id="4" creationId="{0548166D-6B62-4680-9A05-5054CBBB28CD}"/>
          </ac:spMkLst>
        </pc:spChg>
        <pc:spChg chg="mod">
          <ac:chgData name="Susanna Berntling" userId="3a068285-5cc7-41d5-a1b0-b9637533c9fb" providerId="ADAL" clId="{F4910658-CCB1-4089-BD55-20B1409B128E}" dt="2024-10-16T09:30:18.210" v="590" actId="1037"/>
          <ac:spMkLst>
            <pc:docMk/>
            <pc:sldMk cId="1297806529" sldId="333"/>
            <ac:spMk id="10" creationId="{00000000-0000-0000-0000-000000000000}"/>
          </ac:spMkLst>
        </pc:spChg>
        <pc:spChg chg="mod">
          <ac:chgData name="Susanna Berntling" userId="3a068285-5cc7-41d5-a1b0-b9637533c9fb" providerId="ADAL" clId="{F4910658-CCB1-4089-BD55-20B1409B128E}" dt="2024-10-16T09:30:18.210" v="590" actId="1037"/>
          <ac:spMkLst>
            <pc:docMk/>
            <pc:sldMk cId="1297806529" sldId="333"/>
            <ac:spMk id="12" creationId="{00000000-0000-0000-0000-000000000000}"/>
          </ac:spMkLst>
        </pc:spChg>
        <pc:spChg chg="mod">
          <ac:chgData name="Susanna Berntling" userId="3a068285-5cc7-41d5-a1b0-b9637533c9fb" providerId="ADAL" clId="{F4910658-CCB1-4089-BD55-20B1409B128E}" dt="2024-10-16T09:30:18.210" v="590" actId="1037"/>
          <ac:spMkLst>
            <pc:docMk/>
            <pc:sldMk cId="1297806529" sldId="333"/>
            <ac:spMk id="14" creationId="{00000000-0000-0000-0000-000000000000}"/>
          </ac:spMkLst>
        </pc:spChg>
        <pc:picChg chg="mod">
          <ac:chgData name="Susanna Berntling" userId="3a068285-5cc7-41d5-a1b0-b9637533c9fb" providerId="ADAL" clId="{F4910658-CCB1-4089-BD55-20B1409B128E}" dt="2024-10-16T09:30:18.210" v="590" actId="1037"/>
          <ac:picMkLst>
            <pc:docMk/>
            <pc:sldMk cId="1297806529" sldId="333"/>
            <ac:picMk id="15" creationId="{00000000-0000-0000-0000-000000000000}"/>
          </ac:picMkLst>
        </pc:picChg>
        <pc:picChg chg="mod">
          <ac:chgData name="Susanna Berntling" userId="3a068285-5cc7-41d5-a1b0-b9637533c9fb" providerId="ADAL" clId="{F4910658-CCB1-4089-BD55-20B1409B128E}" dt="2024-10-16T09:30:18.210" v="590" actId="1037"/>
          <ac:picMkLst>
            <pc:docMk/>
            <pc:sldMk cId="1297806529" sldId="333"/>
            <ac:picMk id="16" creationId="{FD496C87-3267-47B0-B237-ACF8D79FB998}"/>
          </ac:picMkLst>
        </pc:picChg>
        <pc:picChg chg="mod">
          <ac:chgData name="Susanna Berntling" userId="3a068285-5cc7-41d5-a1b0-b9637533c9fb" providerId="ADAL" clId="{F4910658-CCB1-4089-BD55-20B1409B128E}" dt="2024-10-16T09:30:18.210" v="590" actId="1037"/>
          <ac:picMkLst>
            <pc:docMk/>
            <pc:sldMk cId="1297806529" sldId="333"/>
            <ac:picMk id="17" creationId="{CB156A72-CA31-4710-BC36-015005F3B302}"/>
          </ac:picMkLst>
        </pc:picChg>
      </pc:sldChg>
      <pc:sldChg chg="modSp mod">
        <pc:chgData name="Susanna Berntling" userId="3a068285-5cc7-41d5-a1b0-b9637533c9fb" providerId="ADAL" clId="{F4910658-CCB1-4089-BD55-20B1409B128E}" dt="2024-10-16T09:31:12.500" v="599" actId="20577"/>
        <pc:sldMkLst>
          <pc:docMk/>
          <pc:sldMk cId="2895369975" sldId="334"/>
        </pc:sldMkLst>
        <pc:spChg chg="mod">
          <ac:chgData name="Susanna Berntling" userId="3a068285-5cc7-41d5-a1b0-b9637533c9fb" providerId="ADAL" clId="{F4910658-CCB1-4089-BD55-20B1409B128E}" dt="2024-10-16T09:31:12.500" v="599" actId="20577"/>
          <ac:spMkLst>
            <pc:docMk/>
            <pc:sldMk cId="2895369975" sldId="334"/>
            <ac:spMk id="4" creationId="{4F61DB68-94C2-4E16-9DE0-C8230173913C}"/>
          </ac:spMkLst>
        </pc:spChg>
        <pc:spChg chg="mod">
          <ac:chgData name="Susanna Berntling" userId="3a068285-5cc7-41d5-a1b0-b9637533c9fb" providerId="ADAL" clId="{F4910658-CCB1-4089-BD55-20B1409B128E}" dt="2024-10-16T09:30:28.900" v="591" actId="2711"/>
          <ac:spMkLst>
            <pc:docMk/>
            <pc:sldMk cId="2895369975" sldId="334"/>
            <ac:spMk id="37891" creationId="{00000000-0000-0000-0000-000000000000}"/>
          </ac:spMkLst>
        </pc:spChg>
      </pc:sldChg>
      <pc:sldChg chg="modSp mod">
        <pc:chgData name="Susanna Berntling" userId="3a068285-5cc7-41d5-a1b0-b9637533c9fb" providerId="ADAL" clId="{F4910658-CCB1-4089-BD55-20B1409B128E}" dt="2024-10-16T09:32:02.189" v="609" actId="403"/>
        <pc:sldMkLst>
          <pc:docMk/>
          <pc:sldMk cId="1840578637" sldId="339"/>
        </pc:sldMkLst>
        <pc:spChg chg="mod">
          <ac:chgData name="Susanna Berntling" userId="3a068285-5cc7-41d5-a1b0-b9637533c9fb" providerId="ADAL" clId="{F4910658-CCB1-4089-BD55-20B1409B128E}" dt="2024-10-16T09:32:02.189" v="609" actId="403"/>
          <ac:spMkLst>
            <pc:docMk/>
            <pc:sldMk cId="1840578637" sldId="339"/>
            <ac:spMk id="43010" creationId="{00000000-0000-0000-0000-000000000000}"/>
          </ac:spMkLst>
        </pc:spChg>
      </pc:sldChg>
      <pc:sldChg chg="modSp mod">
        <pc:chgData name="Susanna Berntling" userId="3a068285-5cc7-41d5-a1b0-b9637533c9fb" providerId="ADAL" clId="{F4910658-CCB1-4089-BD55-20B1409B128E}" dt="2024-10-16T09:32:44.968" v="618" actId="20577"/>
        <pc:sldMkLst>
          <pc:docMk/>
          <pc:sldMk cId="803748224" sldId="340"/>
        </pc:sldMkLst>
        <pc:spChg chg="mod">
          <ac:chgData name="Susanna Berntling" userId="3a068285-5cc7-41d5-a1b0-b9637533c9fb" providerId="ADAL" clId="{F4910658-CCB1-4089-BD55-20B1409B128E}" dt="2024-10-16T09:32:10.899" v="610" actId="2711"/>
          <ac:spMkLst>
            <pc:docMk/>
            <pc:sldMk cId="803748224" sldId="340"/>
            <ac:spMk id="2" creationId="{6629080E-FDB2-4FF2-A9D7-BEA69365A36A}"/>
          </ac:spMkLst>
        </pc:spChg>
        <pc:spChg chg="mod">
          <ac:chgData name="Susanna Berntling" userId="3a068285-5cc7-41d5-a1b0-b9637533c9fb" providerId="ADAL" clId="{F4910658-CCB1-4089-BD55-20B1409B128E}" dt="2024-10-16T09:32:44.968" v="618" actId="20577"/>
          <ac:spMkLst>
            <pc:docMk/>
            <pc:sldMk cId="803748224" sldId="340"/>
            <ac:spMk id="4" creationId="{D7956851-3E13-4A35-B1D0-B3025D2B8D3B}"/>
          </ac:spMkLst>
        </pc:spChg>
      </pc:sldChg>
      <pc:sldChg chg="modSp mod">
        <pc:chgData name="Susanna Berntling" userId="3a068285-5cc7-41d5-a1b0-b9637533c9fb" providerId="ADAL" clId="{F4910658-CCB1-4089-BD55-20B1409B128E}" dt="2024-10-16T09:32:29.149" v="613" actId="403"/>
        <pc:sldMkLst>
          <pc:docMk/>
          <pc:sldMk cId="91499204" sldId="341"/>
        </pc:sldMkLst>
        <pc:spChg chg="mod">
          <ac:chgData name="Susanna Berntling" userId="3a068285-5cc7-41d5-a1b0-b9637533c9fb" providerId="ADAL" clId="{F4910658-CCB1-4089-BD55-20B1409B128E}" dt="2024-10-16T09:32:21.900" v="611" actId="2711"/>
          <ac:spMkLst>
            <pc:docMk/>
            <pc:sldMk cId="91499204" sldId="341"/>
            <ac:spMk id="2" creationId="{B9CD7705-5EC3-4861-BF50-211D35E3AF0B}"/>
          </ac:spMkLst>
        </pc:spChg>
        <pc:spChg chg="mod">
          <ac:chgData name="Susanna Berntling" userId="3a068285-5cc7-41d5-a1b0-b9637533c9fb" providerId="ADAL" clId="{F4910658-CCB1-4089-BD55-20B1409B128E}" dt="2024-10-16T09:32:29.149" v="613" actId="403"/>
          <ac:spMkLst>
            <pc:docMk/>
            <pc:sldMk cId="91499204" sldId="341"/>
            <ac:spMk id="5" creationId="{4F8ECAE9-E450-48FF-AD63-7FC9D9A14126}"/>
          </ac:spMkLst>
        </pc:spChg>
      </pc:sldChg>
      <pc:sldChg chg="delSp modSp mod">
        <pc:chgData name="Susanna Berntling" userId="3a068285-5cc7-41d5-a1b0-b9637533c9fb" providerId="ADAL" clId="{F4910658-CCB1-4089-BD55-20B1409B128E}" dt="2024-10-16T09:34:30.487" v="645" actId="20577"/>
        <pc:sldMkLst>
          <pc:docMk/>
          <pc:sldMk cId="1643962550" sldId="342"/>
        </pc:sldMkLst>
        <pc:spChg chg="mod">
          <ac:chgData name="Susanna Berntling" userId="3a068285-5cc7-41d5-a1b0-b9637533c9fb" providerId="ADAL" clId="{F4910658-CCB1-4089-BD55-20B1409B128E}" dt="2024-10-16T09:34:30.487" v="645" actId="20577"/>
          <ac:spMkLst>
            <pc:docMk/>
            <pc:sldMk cId="1643962550" sldId="342"/>
            <ac:spMk id="3" creationId="{B9E46F82-D0AE-439D-AB13-EC3F9CC1909B}"/>
          </ac:spMkLst>
        </pc:spChg>
        <pc:spChg chg="mod">
          <ac:chgData name="Susanna Berntling" userId="3a068285-5cc7-41d5-a1b0-b9637533c9fb" providerId="ADAL" clId="{F4910658-CCB1-4089-BD55-20B1409B128E}" dt="2024-10-16T09:33:14.194" v="621" actId="2711"/>
          <ac:spMkLst>
            <pc:docMk/>
            <pc:sldMk cId="1643962550" sldId="342"/>
            <ac:spMk id="8" creationId="{40A89CF6-BC8F-4346-8344-09BDB39D8F2F}"/>
          </ac:spMkLst>
        </pc:spChg>
        <pc:picChg chg="del">
          <ac:chgData name="Susanna Berntling" userId="3a068285-5cc7-41d5-a1b0-b9637533c9fb" providerId="ADAL" clId="{F4910658-CCB1-4089-BD55-20B1409B128E}" dt="2024-10-16T09:32:58.649" v="619" actId="478"/>
          <ac:picMkLst>
            <pc:docMk/>
            <pc:sldMk cId="1643962550" sldId="342"/>
            <ac:picMk id="4" creationId="{28E109D3-50F5-429E-AE23-E016DB47D24C}"/>
          </ac:picMkLst>
        </pc:picChg>
      </pc:sldChg>
      <pc:sldChg chg="modSp mod">
        <pc:chgData name="Susanna Berntling" userId="3a068285-5cc7-41d5-a1b0-b9637533c9fb" providerId="ADAL" clId="{F4910658-CCB1-4089-BD55-20B1409B128E}" dt="2024-10-16T09:11:23.853" v="182" actId="2711"/>
        <pc:sldMkLst>
          <pc:docMk/>
          <pc:sldMk cId="1519555433" sldId="418"/>
        </pc:sldMkLst>
        <pc:spChg chg="mod">
          <ac:chgData name="Susanna Berntling" userId="3a068285-5cc7-41d5-a1b0-b9637533c9fb" providerId="ADAL" clId="{F4910658-CCB1-4089-BD55-20B1409B128E}" dt="2024-10-16T09:11:23.853" v="182" actId="2711"/>
          <ac:spMkLst>
            <pc:docMk/>
            <pc:sldMk cId="1519555433" sldId="418"/>
            <ac:spMk id="2" creationId="{59933CE8-1BF5-48A3-A8CF-572B8A6F37F3}"/>
          </ac:spMkLst>
        </pc:spChg>
        <pc:spChg chg="mod">
          <ac:chgData name="Susanna Berntling" userId="3a068285-5cc7-41d5-a1b0-b9637533c9fb" providerId="ADAL" clId="{F4910658-CCB1-4089-BD55-20B1409B128E}" dt="2024-10-16T09:11:23.853" v="182" actId="2711"/>
          <ac:spMkLst>
            <pc:docMk/>
            <pc:sldMk cId="1519555433" sldId="418"/>
            <ac:spMk id="3" creationId="{00000000-0000-0000-0000-000000000000}"/>
          </ac:spMkLst>
        </pc:spChg>
        <pc:spChg chg="mod">
          <ac:chgData name="Susanna Berntling" userId="3a068285-5cc7-41d5-a1b0-b9637533c9fb" providerId="ADAL" clId="{F4910658-CCB1-4089-BD55-20B1409B128E}" dt="2024-10-16T09:11:23.853" v="182" actId="2711"/>
          <ac:spMkLst>
            <pc:docMk/>
            <pc:sldMk cId="1519555433" sldId="418"/>
            <ac:spMk id="5" creationId="{45878DC5-60BF-4565-B4EB-1E0F50A68744}"/>
          </ac:spMkLst>
        </pc:spChg>
      </pc:sldChg>
      <pc:sldChg chg="modSp mod">
        <pc:chgData name="Susanna Berntling" userId="3a068285-5cc7-41d5-a1b0-b9637533c9fb" providerId="ADAL" clId="{F4910658-CCB1-4089-BD55-20B1409B128E}" dt="2024-10-16T09:11:34.492" v="183" actId="2711"/>
        <pc:sldMkLst>
          <pc:docMk/>
          <pc:sldMk cId="3253407397" sldId="419"/>
        </pc:sldMkLst>
        <pc:spChg chg="mod">
          <ac:chgData name="Susanna Berntling" userId="3a068285-5cc7-41d5-a1b0-b9637533c9fb" providerId="ADAL" clId="{F4910658-CCB1-4089-BD55-20B1409B128E}" dt="2024-10-16T09:11:34.492" v="183" actId="2711"/>
          <ac:spMkLst>
            <pc:docMk/>
            <pc:sldMk cId="3253407397" sldId="419"/>
            <ac:spMk id="2" creationId="{DDC1C147-3209-4BA3-97C2-154323F07AF9}"/>
          </ac:spMkLst>
        </pc:spChg>
        <pc:spChg chg="mod">
          <ac:chgData name="Susanna Berntling" userId="3a068285-5cc7-41d5-a1b0-b9637533c9fb" providerId="ADAL" clId="{F4910658-CCB1-4089-BD55-20B1409B128E}" dt="2024-10-16T09:11:34.492" v="183" actId="2711"/>
          <ac:spMkLst>
            <pc:docMk/>
            <pc:sldMk cId="3253407397" sldId="419"/>
            <ac:spMk id="8" creationId="{00000000-0000-0000-0000-000000000000}"/>
          </ac:spMkLst>
        </pc:spChg>
      </pc:sldChg>
      <pc:sldChg chg="modSp mod">
        <pc:chgData name="Susanna Berntling" userId="3a068285-5cc7-41d5-a1b0-b9637533c9fb" providerId="ADAL" clId="{F4910658-CCB1-4089-BD55-20B1409B128E}" dt="2024-10-16T09:35:18.878" v="651" actId="404"/>
        <pc:sldMkLst>
          <pc:docMk/>
          <pc:sldMk cId="1303788514" sldId="426"/>
        </pc:sldMkLst>
        <pc:spChg chg="mod">
          <ac:chgData name="Susanna Berntling" userId="3a068285-5cc7-41d5-a1b0-b9637533c9fb" providerId="ADAL" clId="{F4910658-CCB1-4089-BD55-20B1409B128E}" dt="2024-10-16T09:35:18.878" v="651" actId="404"/>
          <ac:spMkLst>
            <pc:docMk/>
            <pc:sldMk cId="1303788514" sldId="426"/>
            <ac:spMk id="2" creationId="{23B6D8C5-8C0C-4D47-B858-F92AEF18929E}"/>
          </ac:spMkLst>
        </pc:spChg>
      </pc:sldChg>
      <pc:sldChg chg="modSp mod modClrScheme chgLayout">
        <pc:chgData name="Susanna Berntling" userId="3a068285-5cc7-41d5-a1b0-b9637533c9fb" providerId="ADAL" clId="{F4910658-CCB1-4089-BD55-20B1409B128E}" dt="2024-10-16T09:36:39.029" v="663" actId="1076"/>
        <pc:sldMkLst>
          <pc:docMk/>
          <pc:sldMk cId="148284683" sldId="427"/>
        </pc:sldMkLst>
        <pc:spChg chg="mod ord">
          <ac:chgData name="Susanna Berntling" userId="3a068285-5cc7-41d5-a1b0-b9637533c9fb" providerId="ADAL" clId="{F4910658-CCB1-4089-BD55-20B1409B128E}" dt="2024-10-16T09:36:34.807" v="662" actId="1076"/>
          <ac:spMkLst>
            <pc:docMk/>
            <pc:sldMk cId="148284683" sldId="427"/>
            <ac:spMk id="3" creationId="{00000000-0000-0000-0000-000000000000}"/>
          </ac:spMkLst>
        </pc:spChg>
        <pc:spChg chg="mod ord">
          <ac:chgData name="Susanna Berntling" userId="3a068285-5cc7-41d5-a1b0-b9637533c9fb" providerId="ADAL" clId="{F4910658-CCB1-4089-BD55-20B1409B128E}" dt="2024-10-16T09:36:39.029" v="663" actId="1076"/>
          <ac:spMkLst>
            <pc:docMk/>
            <pc:sldMk cId="148284683" sldId="427"/>
            <ac:spMk id="5" creationId="{9D23F9BC-98F6-4D38-B631-9428B01C6CD3}"/>
          </ac:spMkLst>
        </pc:spChg>
      </pc:sldChg>
      <pc:sldChg chg="modSp mod">
        <pc:chgData name="Susanna Berntling" userId="3a068285-5cc7-41d5-a1b0-b9637533c9fb" providerId="ADAL" clId="{F4910658-CCB1-4089-BD55-20B1409B128E}" dt="2024-10-16T09:37:30.476" v="681" actId="2711"/>
        <pc:sldMkLst>
          <pc:docMk/>
          <pc:sldMk cId="1597367878" sldId="429"/>
        </pc:sldMkLst>
        <pc:spChg chg="mod">
          <ac:chgData name="Susanna Berntling" userId="3a068285-5cc7-41d5-a1b0-b9637533c9fb" providerId="ADAL" clId="{F4910658-CCB1-4089-BD55-20B1409B128E}" dt="2024-10-16T09:37:30.476" v="681" actId="2711"/>
          <ac:spMkLst>
            <pc:docMk/>
            <pc:sldMk cId="1597367878" sldId="429"/>
            <ac:spMk id="6" creationId="{FD8128A9-B818-45E1-819E-7B4ADF752865}"/>
          </ac:spMkLst>
        </pc:spChg>
        <pc:graphicFrameChg chg="mod">
          <ac:chgData name="Susanna Berntling" userId="3a068285-5cc7-41d5-a1b0-b9637533c9fb" providerId="ADAL" clId="{F4910658-CCB1-4089-BD55-20B1409B128E}" dt="2024-10-16T09:37:23.876" v="680" actId="478"/>
          <ac:graphicFrameMkLst>
            <pc:docMk/>
            <pc:sldMk cId="1597367878" sldId="429"/>
            <ac:graphicFrameMk id="5" creationId="{00000000-0000-0000-0000-000000000000}"/>
          </ac:graphicFrameMkLst>
        </pc:graphicFrameChg>
      </pc:sldChg>
      <pc:sldChg chg="addSp delSp modSp mod modClrScheme chgLayout">
        <pc:chgData name="Susanna Berntling" userId="3a068285-5cc7-41d5-a1b0-b9637533c9fb" providerId="ADAL" clId="{F4910658-CCB1-4089-BD55-20B1409B128E}" dt="2024-10-16T09:16:21.539" v="266" actId="33524"/>
        <pc:sldMkLst>
          <pc:docMk/>
          <pc:sldMk cId="1859438429" sldId="449"/>
        </pc:sldMkLst>
        <pc:spChg chg="add del mod ord">
          <ac:chgData name="Susanna Berntling" userId="3a068285-5cc7-41d5-a1b0-b9637533c9fb" providerId="ADAL" clId="{F4910658-CCB1-4089-BD55-20B1409B128E}" dt="2024-10-16T09:14:58.910" v="243" actId="478"/>
          <ac:spMkLst>
            <pc:docMk/>
            <pc:sldMk cId="1859438429" sldId="449"/>
            <ac:spMk id="2" creationId="{526D2E43-7B7E-5909-829B-748AF5A20B40}"/>
          </ac:spMkLst>
        </pc:spChg>
        <pc:spChg chg="mod ord">
          <ac:chgData name="Susanna Berntling" userId="3a068285-5cc7-41d5-a1b0-b9637533c9fb" providerId="ADAL" clId="{F4910658-CCB1-4089-BD55-20B1409B128E}" dt="2024-10-16T09:15:14.471" v="245" actId="700"/>
          <ac:spMkLst>
            <pc:docMk/>
            <pc:sldMk cId="1859438429" sldId="449"/>
            <ac:spMk id="3" creationId="{7B71CE8D-0280-4DC6-A869-FD29179B27E2}"/>
          </ac:spMkLst>
        </pc:spChg>
        <pc:spChg chg="mod ord">
          <ac:chgData name="Susanna Berntling" userId="3a068285-5cc7-41d5-a1b0-b9637533c9fb" providerId="ADAL" clId="{F4910658-CCB1-4089-BD55-20B1409B128E}" dt="2024-10-16T09:16:21.539" v="266" actId="33524"/>
          <ac:spMkLst>
            <pc:docMk/>
            <pc:sldMk cId="1859438429" sldId="449"/>
            <ac:spMk id="4" creationId="{59E12D55-AF43-42A3-B0BE-5C66663A9DC4}"/>
          </ac:spMkLst>
        </pc:spChg>
        <pc:picChg chg="mod">
          <ac:chgData name="Susanna Berntling" userId="3a068285-5cc7-41d5-a1b0-b9637533c9fb" providerId="ADAL" clId="{F4910658-CCB1-4089-BD55-20B1409B128E}" dt="2024-10-16T09:15:34.425" v="250" actId="1076"/>
          <ac:picMkLst>
            <pc:docMk/>
            <pc:sldMk cId="1859438429" sldId="449"/>
            <ac:picMk id="5" creationId="{16F37774-3E26-4621-BCC4-0B7BF60D8D2C}"/>
          </ac:picMkLst>
        </pc:picChg>
        <pc:picChg chg="del mod">
          <ac:chgData name="Susanna Berntling" userId="3a068285-5cc7-41d5-a1b0-b9637533c9fb" providerId="ADAL" clId="{F4910658-CCB1-4089-BD55-20B1409B128E}" dt="2024-10-16T09:15:37.750" v="252" actId="478"/>
          <ac:picMkLst>
            <pc:docMk/>
            <pc:sldMk cId="1859438429" sldId="449"/>
            <ac:picMk id="832518" creationId="{00000000-0000-0000-0000-000000000000}"/>
          </ac:picMkLst>
        </pc:picChg>
      </pc:sldChg>
      <pc:sldChg chg="modSp mod">
        <pc:chgData name="Susanna Berntling" userId="3a068285-5cc7-41d5-a1b0-b9637533c9fb" providerId="ADAL" clId="{F4910658-CCB1-4089-BD55-20B1409B128E}" dt="2024-10-16T09:25:52.903" v="462" actId="1076"/>
        <pc:sldMkLst>
          <pc:docMk/>
          <pc:sldMk cId="2557599195" sldId="457"/>
        </pc:sldMkLst>
        <pc:spChg chg="mod">
          <ac:chgData name="Susanna Berntling" userId="3a068285-5cc7-41d5-a1b0-b9637533c9fb" providerId="ADAL" clId="{F4910658-CCB1-4089-BD55-20B1409B128E}" dt="2024-10-16T09:25:23.166" v="458" actId="2711"/>
          <ac:spMkLst>
            <pc:docMk/>
            <pc:sldMk cId="2557599195" sldId="457"/>
            <ac:spMk id="3" creationId="{F4FCAC54-08D2-4773-B211-5E009912E2B6}"/>
          </ac:spMkLst>
        </pc:spChg>
        <pc:spChg chg="mod">
          <ac:chgData name="Susanna Berntling" userId="3a068285-5cc7-41d5-a1b0-b9637533c9fb" providerId="ADAL" clId="{F4910658-CCB1-4089-BD55-20B1409B128E}" dt="2024-10-16T09:25:23.166" v="458" actId="2711"/>
          <ac:spMkLst>
            <pc:docMk/>
            <pc:sldMk cId="2557599195" sldId="457"/>
            <ac:spMk id="7" creationId="{B2970137-46F7-44F0-9891-4022C828D312}"/>
          </ac:spMkLst>
        </pc:spChg>
        <pc:picChg chg="mod">
          <ac:chgData name="Susanna Berntling" userId="3a068285-5cc7-41d5-a1b0-b9637533c9fb" providerId="ADAL" clId="{F4910658-CCB1-4089-BD55-20B1409B128E}" dt="2024-10-16T09:25:52.903" v="462" actId="1076"/>
          <ac:picMkLst>
            <pc:docMk/>
            <pc:sldMk cId="2557599195" sldId="457"/>
            <ac:picMk id="10" creationId="{8E8D8C9A-2155-4892-B392-E667E69CB8F0}"/>
          </ac:picMkLst>
        </pc:picChg>
      </pc:sldChg>
      <pc:sldChg chg="addSp delSp modSp mod setBg modClrScheme chgLayout">
        <pc:chgData name="Susanna Berntling" userId="3a068285-5cc7-41d5-a1b0-b9637533c9fb" providerId="ADAL" clId="{F4910658-CCB1-4089-BD55-20B1409B128E}" dt="2024-10-16T09:28:58.461" v="517" actId="26606"/>
        <pc:sldMkLst>
          <pc:docMk/>
          <pc:sldMk cId="2987492200" sldId="466"/>
        </pc:sldMkLst>
        <pc:spChg chg="mod ord">
          <ac:chgData name="Susanna Berntling" userId="3a068285-5cc7-41d5-a1b0-b9637533c9fb" providerId="ADAL" clId="{F4910658-CCB1-4089-BD55-20B1409B128E}" dt="2024-10-16T09:28:58.461" v="517" actId="26606"/>
          <ac:spMkLst>
            <pc:docMk/>
            <pc:sldMk cId="2987492200" sldId="466"/>
            <ac:spMk id="2" creationId="{00000000-0000-0000-0000-000000000000}"/>
          </ac:spMkLst>
        </pc:spChg>
        <pc:spChg chg="add del mod ord">
          <ac:chgData name="Susanna Berntling" userId="3a068285-5cc7-41d5-a1b0-b9637533c9fb" providerId="ADAL" clId="{F4910658-CCB1-4089-BD55-20B1409B128E}" dt="2024-10-16T09:04:42.498" v="115" actId="478"/>
          <ac:spMkLst>
            <pc:docMk/>
            <pc:sldMk cId="2987492200" sldId="466"/>
            <ac:spMk id="3" creationId="{497FFBDA-5DA0-75E0-30B4-4F82012FAE5A}"/>
          </ac:spMkLst>
        </pc:spChg>
      </pc:sldChg>
      <pc:sldChg chg="modSp mod">
        <pc:chgData name="Susanna Berntling" userId="3a068285-5cc7-41d5-a1b0-b9637533c9fb" providerId="ADAL" clId="{F4910658-CCB1-4089-BD55-20B1409B128E}" dt="2024-10-16T09:02:12.739" v="82" actId="688"/>
        <pc:sldMkLst>
          <pc:docMk/>
          <pc:sldMk cId="3289557527" sldId="470"/>
        </pc:sldMkLst>
        <pc:spChg chg="mod">
          <ac:chgData name="Susanna Berntling" userId="3a068285-5cc7-41d5-a1b0-b9637533c9fb" providerId="ADAL" clId="{F4910658-CCB1-4089-BD55-20B1409B128E}" dt="2024-10-16T09:02:02.499" v="81" actId="2711"/>
          <ac:spMkLst>
            <pc:docMk/>
            <pc:sldMk cId="3289557527" sldId="470"/>
            <ac:spMk id="6" creationId="{6C238ED3-5F1E-40AD-BAA9-08702F80F1DD}"/>
          </ac:spMkLst>
        </pc:spChg>
        <pc:spChg chg="mod">
          <ac:chgData name="Susanna Berntling" userId="3a068285-5cc7-41d5-a1b0-b9637533c9fb" providerId="ADAL" clId="{F4910658-CCB1-4089-BD55-20B1409B128E}" dt="2024-10-16T09:02:02.499" v="81" actId="2711"/>
          <ac:spMkLst>
            <pc:docMk/>
            <pc:sldMk cId="3289557527" sldId="470"/>
            <ac:spMk id="8" creationId="{8517F642-F9E6-48D5-9811-FC48D7DD070C}"/>
          </ac:spMkLst>
        </pc:spChg>
        <pc:picChg chg="mod">
          <ac:chgData name="Susanna Berntling" userId="3a068285-5cc7-41d5-a1b0-b9637533c9fb" providerId="ADAL" clId="{F4910658-CCB1-4089-BD55-20B1409B128E}" dt="2024-10-16T09:02:12.739" v="82" actId="688"/>
          <ac:picMkLst>
            <pc:docMk/>
            <pc:sldMk cId="3289557527" sldId="470"/>
            <ac:picMk id="2" creationId="{8263ABC3-3847-4E16-A98B-3988BB787FB5}"/>
          </ac:picMkLst>
        </pc:picChg>
        <pc:picChg chg="mod">
          <ac:chgData name="Susanna Berntling" userId="3a068285-5cc7-41d5-a1b0-b9637533c9fb" providerId="ADAL" clId="{F4910658-CCB1-4089-BD55-20B1409B128E}" dt="2024-10-16T09:00:34.399" v="73" actId="1038"/>
          <ac:picMkLst>
            <pc:docMk/>
            <pc:sldMk cId="3289557527" sldId="470"/>
            <ac:picMk id="9" creationId="{5D597FFE-1BBF-4A94-BFE5-5DE8015AE003}"/>
          </ac:picMkLst>
        </pc:picChg>
      </pc:sldChg>
      <pc:sldChg chg="modSp mod">
        <pc:chgData name="Susanna Berntling" userId="3a068285-5cc7-41d5-a1b0-b9637533c9fb" providerId="ADAL" clId="{F4910658-CCB1-4089-BD55-20B1409B128E}" dt="2024-10-16T09:39:21.865" v="752" actId="1076"/>
        <pc:sldMkLst>
          <pc:docMk/>
          <pc:sldMk cId="423018980" sldId="486"/>
        </pc:sldMkLst>
        <pc:spChg chg="mod">
          <ac:chgData name="Susanna Berntling" userId="3a068285-5cc7-41d5-a1b0-b9637533c9fb" providerId="ADAL" clId="{F4910658-CCB1-4089-BD55-20B1409B128E}" dt="2024-10-16T09:39:21.865" v="752" actId="1076"/>
          <ac:spMkLst>
            <pc:docMk/>
            <pc:sldMk cId="423018980" sldId="486"/>
            <ac:spMk id="2" creationId="{58C3A256-192B-4F4D-8CC9-97DF4658D7BD}"/>
          </ac:spMkLst>
        </pc:spChg>
        <pc:spChg chg="mod">
          <ac:chgData name="Susanna Berntling" userId="3a068285-5cc7-41d5-a1b0-b9637533c9fb" providerId="ADAL" clId="{F4910658-CCB1-4089-BD55-20B1409B128E}" dt="2024-10-16T09:39:21.865" v="752" actId="1076"/>
          <ac:spMkLst>
            <pc:docMk/>
            <pc:sldMk cId="423018980" sldId="486"/>
            <ac:spMk id="9" creationId="{00000000-0000-0000-0000-000000000000}"/>
          </ac:spMkLst>
        </pc:spChg>
      </pc:sldChg>
      <pc:sldChg chg="modSp mod modClrScheme chgLayout">
        <pc:chgData name="Susanna Berntling" userId="3a068285-5cc7-41d5-a1b0-b9637533c9fb" providerId="ADAL" clId="{F4910658-CCB1-4089-BD55-20B1409B128E}" dt="2024-10-16T09:34:21.530" v="644" actId="27636"/>
        <pc:sldMkLst>
          <pc:docMk/>
          <pc:sldMk cId="3291883280" sldId="513"/>
        </pc:sldMkLst>
        <pc:spChg chg="mod">
          <ac:chgData name="Susanna Berntling" userId="3a068285-5cc7-41d5-a1b0-b9637533c9fb" providerId="ADAL" clId="{F4910658-CCB1-4089-BD55-20B1409B128E}" dt="2024-10-16T09:34:21.530" v="644" actId="27636"/>
          <ac:spMkLst>
            <pc:docMk/>
            <pc:sldMk cId="3291883280" sldId="513"/>
            <ac:spMk id="4" creationId="{00000000-0000-0000-0000-000000000000}"/>
          </ac:spMkLst>
        </pc:spChg>
        <pc:spChg chg="mod">
          <ac:chgData name="Susanna Berntling" userId="3a068285-5cc7-41d5-a1b0-b9637533c9fb" providerId="ADAL" clId="{F4910658-CCB1-4089-BD55-20B1409B128E}" dt="2024-10-16T09:34:14.008" v="641" actId="1076"/>
          <ac:spMkLst>
            <pc:docMk/>
            <pc:sldMk cId="3291883280" sldId="513"/>
            <ac:spMk id="7" creationId="{3CECAA1A-B227-4CE8-AD78-1B218DCBB50A}"/>
          </ac:spMkLst>
        </pc:spChg>
      </pc:sldChg>
      <pc:sldChg chg="modSp mod setBg modClrScheme chgLayout">
        <pc:chgData name="Susanna Berntling" userId="3a068285-5cc7-41d5-a1b0-b9637533c9fb" providerId="ADAL" clId="{F4910658-CCB1-4089-BD55-20B1409B128E}" dt="2024-10-16T09:39:07.530" v="750" actId="1076"/>
        <pc:sldMkLst>
          <pc:docMk/>
          <pc:sldMk cId="2914709531" sldId="528"/>
        </pc:sldMkLst>
        <pc:spChg chg="mod ord">
          <ac:chgData name="Susanna Berntling" userId="3a068285-5cc7-41d5-a1b0-b9637533c9fb" providerId="ADAL" clId="{F4910658-CCB1-4089-BD55-20B1409B128E}" dt="2024-10-16T09:38:58.729" v="746" actId="1076"/>
          <ac:spMkLst>
            <pc:docMk/>
            <pc:sldMk cId="2914709531" sldId="528"/>
            <ac:spMk id="3" creationId="{2E77E43B-C4C4-4A92-99D8-E9D615BEBF54}"/>
          </ac:spMkLst>
        </pc:spChg>
        <pc:spChg chg="mod ord">
          <ac:chgData name="Susanna Berntling" userId="3a068285-5cc7-41d5-a1b0-b9637533c9fb" providerId="ADAL" clId="{F4910658-CCB1-4089-BD55-20B1409B128E}" dt="2024-10-16T09:39:07.530" v="750" actId="1076"/>
          <ac:spMkLst>
            <pc:docMk/>
            <pc:sldMk cId="2914709531" sldId="528"/>
            <ac:spMk id="10" creationId="{4C3CBF7C-D141-43D6-A110-98CBDFCB8EF4}"/>
          </ac:spMkLst>
        </pc:spChg>
      </pc:sldChg>
      <pc:sldChg chg="modSp mod">
        <pc:chgData name="Susanna Berntling" userId="3a068285-5cc7-41d5-a1b0-b9637533c9fb" providerId="ADAL" clId="{F4910658-CCB1-4089-BD55-20B1409B128E}" dt="2024-10-16T09:37:19.828" v="679" actId="20577"/>
        <pc:sldMkLst>
          <pc:docMk/>
          <pc:sldMk cId="2990324358" sldId="555"/>
        </pc:sldMkLst>
        <pc:spChg chg="mod">
          <ac:chgData name="Susanna Berntling" userId="3a068285-5cc7-41d5-a1b0-b9637533c9fb" providerId="ADAL" clId="{F4910658-CCB1-4089-BD55-20B1409B128E}" dt="2024-10-16T09:37:19.828" v="679" actId="20577"/>
          <ac:spMkLst>
            <pc:docMk/>
            <pc:sldMk cId="2990324358" sldId="555"/>
            <ac:spMk id="2" creationId="{A8DF6AF7-BDD0-4759-BE09-1D2C30DA2E38}"/>
          </ac:spMkLst>
        </pc:spChg>
        <pc:spChg chg="mod">
          <ac:chgData name="Susanna Berntling" userId="3a068285-5cc7-41d5-a1b0-b9637533c9fb" providerId="ADAL" clId="{F4910658-CCB1-4089-BD55-20B1409B128E}" dt="2024-10-16T09:36:50.266" v="664" actId="2711"/>
          <ac:spMkLst>
            <pc:docMk/>
            <pc:sldMk cId="2990324358" sldId="555"/>
            <ac:spMk id="5" creationId="{28B4ACA6-7A2A-4AA5-B3C3-0042CA36F3F1}"/>
          </ac:spMkLst>
        </pc:spChg>
        <pc:graphicFrameChg chg="mod">
          <ac:chgData name="Susanna Berntling" userId="3a068285-5cc7-41d5-a1b0-b9637533c9fb" providerId="ADAL" clId="{F4910658-CCB1-4089-BD55-20B1409B128E}" dt="2024-10-16T09:36:53.677" v="665" actId="478"/>
          <ac:graphicFrameMkLst>
            <pc:docMk/>
            <pc:sldMk cId="2990324358" sldId="555"/>
            <ac:graphicFrameMk id="6" creationId="{BA896B05-535D-40CD-AD1D-E50CFDE21151}"/>
          </ac:graphicFrameMkLst>
        </pc:graphicFrameChg>
      </pc:sldChg>
      <pc:sldChg chg="modSp mod">
        <pc:chgData name="Susanna Berntling" userId="3a068285-5cc7-41d5-a1b0-b9637533c9fb" providerId="ADAL" clId="{F4910658-CCB1-4089-BD55-20B1409B128E}" dt="2024-10-16T09:35:29.107" v="652" actId="2711"/>
        <pc:sldMkLst>
          <pc:docMk/>
          <pc:sldMk cId="3394622727" sldId="572"/>
        </pc:sldMkLst>
        <pc:spChg chg="mod">
          <ac:chgData name="Susanna Berntling" userId="3a068285-5cc7-41d5-a1b0-b9637533c9fb" providerId="ADAL" clId="{F4910658-CCB1-4089-BD55-20B1409B128E}" dt="2024-10-16T09:35:29.107" v="652" actId="2711"/>
          <ac:spMkLst>
            <pc:docMk/>
            <pc:sldMk cId="3394622727" sldId="572"/>
            <ac:spMk id="2" creationId="{3ED8A235-479B-4C96-8B9C-35E8B81EA862}"/>
          </ac:spMkLst>
        </pc:spChg>
        <pc:spChg chg="mod">
          <ac:chgData name="Susanna Berntling" userId="3a068285-5cc7-41d5-a1b0-b9637533c9fb" providerId="ADAL" clId="{F4910658-CCB1-4089-BD55-20B1409B128E}" dt="2024-10-16T09:35:29.107" v="652" actId="2711"/>
          <ac:spMkLst>
            <pc:docMk/>
            <pc:sldMk cId="3394622727" sldId="572"/>
            <ac:spMk id="3" creationId="{CB5F871C-17F8-443A-917C-40087D884126}"/>
          </ac:spMkLst>
        </pc:spChg>
        <pc:spChg chg="mod">
          <ac:chgData name="Susanna Berntling" userId="3a068285-5cc7-41d5-a1b0-b9637533c9fb" providerId="ADAL" clId="{F4910658-CCB1-4089-BD55-20B1409B128E}" dt="2024-10-16T09:35:29.107" v="652" actId="2711"/>
          <ac:spMkLst>
            <pc:docMk/>
            <pc:sldMk cId="3394622727" sldId="572"/>
            <ac:spMk id="5" creationId="{41CF2ED7-72B9-4BEA-80DB-A9857CA790DF}"/>
          </ac:spMkLst>
        </pc:spChg>
      </pc:sldChg>
      <pc:sldChg chg="modSp mod">
        <pc:chgData name="Susanna Berntling" userId="3a068285-5cc7-41d5-a1b0-b9637533c9fb" providerId="ADAL" clId="{F4910658-CCB1-4089-BD55-20B1409B128E}" dt="2024-10-16T09:35:48.937" v="654" actId="2710"/>
        <pc:sldMkLst>
          <pc:docMk/>
          <pc:sldMk cId="2245575140" sldId="573"/>
        </pc:sldMkLst>
        <pc:spChg chg="mod">
          <ac:chgData name="Susanna Berntling" userId="3a068285-5cc7-41d5-a1b0-b9637533c9fb" providerId="ADAL" clId="{F4910658-CCB1-4089-BD55-20B1409B128E}" dt="2024-10-16T09:35:48.937" v="654" actId="2710"/>
          <ac:spMkLst>
            <pc:docMk/>
            <pc:sldMk cId="2245575140" sldId="573"/>
            <ac:spMk id="2" creationId="{E50DBD6D-A337-4827-9938-D4B949F0C11A}"/>
          </ac:spMkLst>
        </pc:spChg>
        <pc:spChg chg="mod">
          <ac:chgData name="Susanna Berntling" userId="3a068285-5cc7-41d5-a1b0-b9637533c9fb" providerId="ADAL" clId="{F4910658-CCB1-4089-BD55-20B1409B128E}" dt="2024-10-16T09:35:39.302" v="653" actId="2711"/>
          <ac:spMkLst>
            <pc:docMk/>
            <pc:sldMk cId="2245575140" sldId="573"/>
            <ac:spMk id="4" creationId="{83A31FAC-C9D6-4A82-810C-8E700943D7CC}"/>
          </ac:spMkLst>
        </pc:spChg>
        <pc:spChg chg="mod">
          <ac:chgData name="Susanna Berntling" userId="3a068285-5cc7-41d5-a1b0-b9637533c9fb" providerId="ADAL" clId="{F4910658-CCB1-4089-BD55-20B1409B128E}" dt="2024-10-16T09:35:39.302" v="653" actId="2711"/>
          <ac:spMkLst>
            <pc:docMk/>
            <pc:sldMk cId="2245575140" sldId="573"/>
            <ac:spMk id="5" creationId="{15FC2EDA-BAF3-4A39-B3F1-ADCE3139B87C}"/>
          </ac:spMkLst>
        </pc:spChg>
      </pc:sldChg>
      <pc:sldChg chg="modSp">
        <pc:chgData name="Susanna Berntling" userId="3a068285-5cc7-41d5-a1b0-b9637533c9fb" providerId="ADAL" clId="{F4910658-CCB1-4089-BD55-20B1409B128E}" dt="2024-10-16T09:38:01.865" v="738"/>
        <pc:sldMkLst>
          <pc:docMk/>
          <pc:sldMk cId="324661514" sldId="574"/>
        </pc:sldMkLst>
        <pc:graphicFrameChg chg="mod">
          <ac:chgData name="Susanna Berntling" userId="3a068285-5cc7-41d5-a1b0-b9637533c9fb" providerId="ADAL" clId="{F4910658-CCB1-4089-BD55-20B1409B128E}" dt="2024-10-16T09:38:01.865" v="738"/>
          <ac:graphicFrameMkLst>
            <pc:docMk/>
            <pc:sldMk cId="324661514" sldId="574"/>
            <ac:graphicFrameMk id="5" creationId="{DE0157A9-F3C0-4B70-8D98-DC606ED04919}"/>
          </ac:graphicFrameMkLst>
        </pc:graphicFrameChg>
      </pc:sldChg>
      <pc:sldChg chg="modSp mod">
        <pc:chgData name="Susanna Berntling" userId="3a068285-5cc7-41d5-a1b0-b9637533c9fb" providerId="ADAL" clId="{F4910658-CCB1-4089-BD55-20B1409B128E}" dt="2024-10-16T09:06:16.466" v="142" actId="2711"/>
        <pc:sldMkLst>
          <pc:docMk/>
          <pc:sldMk cId="2548089380" sldId="589"/>
        </pc:sldMkLst>
        <pc:spChg chg="mod">
          <ac:chgData name="Susanna Berntling" userId="3a068285-5cc7-41d5-a1b0-b9637533c9fb" providerId="ADAL" clId="{F4910658-CCB1-4089-BD55-20B1409B128E}" dt="2024-10-16T09:06:16.466" v="142" actId="2711"/>
          <ac:spMkLst>
            <pc:docMk/>
            <pc:sldMk cId="2548089380" sldId="589"/>
            <ac:spMk id="2" creationId="{27CC1C09-096F-4B3D-A1EB-CFBB948D1C15}"/>
          </ac:spMkLst>
        </pc:spChg>
      </pc:sldChg>
      <pc:sldChg chg="modSp mod">
        <pc:chgData name="Susanna Berntling" userId="3a068285-5cc7-41d5-a1b0-b9637533c9fb" providerId="ADAL" clId="{F4910658-CCB1-4089-BD55-20B1409B128E}" dt="2024-10-16T09:07:19.135" v="148" actId="2711"/>
        <pc:sldMkLst>
          <pc:docMk/>
          <pc:sldMk cId="557948160" sldId="590"/>
        </pc:sldMkLst>
        <pc:spChg chg="mod">
          <ac:chgData name="Susanna Berntling" userId="3a068285-5cc7-41d5-a1b0-b9637533c9fb" providerId="ADAL" clId="{F4910658-CCB1-4089-BD55-20B1409B128E}" dt="2024-10-16T09:07:10.707" v="147" actId="2711"/>
          <ac:spMkLst>
            <pc:docMk/>
            <pc:sldMk cId="557948160" sldId="590"/>
            <ac:spMk id="5" creationId="{87CE6872-8471-4519-B4C4-488AC77BE9FE}"/>
          </ac:spMkLst>
        </pc:spChg>
        <pc:graphicFrameChg chg="mod">
          <ac:chgData name="Susanna Berntling" userId="3a068285-5cc7-41d5-a1b0-b9637533c9fb" providerId="ADAL" clId="{F4910658-CCB1-4089-BD55-20B1409B128E}" dt="2024-10-16T09:07:19.135" v="148" actId="2711"/>
          <ac:graphicFrameMkLst>
            <pc:docMk/>
            <pc:sldMk cId="557948160" sldId="590"/>
            <ac:graphicFrameMk id="8" creationId="{F3D429C6-516C-4152-85EB-695E495D3FE5}"/>
          </ac:graphicFrameMkLst>
        </pc:graphicFrameChg>
      </pc:sldChg>
      <pc:sldChg chg="modSp mod">
        <pc:chgData name="Susanna Berntling" userId="3a068285-5cc7-41d5-a1b0-b9637533c9fb" providerId="ADAL" clId="{F4910658-CCB1-4089-BD55-20B1409B128E}" dt="2024-10-16T09:07:31.645" v="149" actId="2711"/>
        <pc:sldMkLst>
          <pc:docMk/>
          <pc:sldMk cId="2935159552" sldId="591"/>
        </pc:sldMkLst>
        <pc:spChg chg="mod">
          <ac:chgData name="Susanna Berntling" userId="3a068285-5cc7-41d5-a1b0-b9637533c9fb" providerId="ADAL" clId="{F4910658-CCB1-4089-BD55-20B1409B128E}" dt="2024-10-16T09:07:31.645" v="149" actId="2711"/>
          <ac:spMkLst>
            <pc:docMk/>
            <pc:sldMk cId="2935159552" sldId="591"/>
            <ac:spMk id="9" creationId="{997A81DD-FB50-4D15-BDE8-76E8C811D3C0}"/>
          </ac:spMkLst>
        </pc:spChg>
      </pc:sldChg>
      <pc:sldChg chg="modSp mod">
        <pc:chgData name="Susanna Berntling" userId="3a068285-5cc7-41d5-a1b0-b9637533c9fb" providerId="ADAL" clId="{F4910658-CCB1-4089-BD55-20B1409B128E}" dt="2024-10-16T09:09:49.977" v="171" actId="1036"/>
        <pc:sldMkLst>
          <pc:docMk/>
          <pc:sldMk cId="1246373525" sldId="592"/>
        </pc:sldMkLst>
        <pc:spChg chg="mod">
          <ac:chgData name="Susanna Berntling" userId="3a068285-5cc7-41d5-a1b0-b9637533c9fb" providerId="ADAL" clId="{F4910658-CCB1-4089-BD55-20B1409B128E}" dt="2024-10-16T09:08:23.564" v="159" actId="2711"/>
          <ac:spMkLst>
            <pc:docMk/>
            <pc:sldMk cId="1246373525" sldId="592"/>
            <ac:spMk id="4" creationId="{A173E41B-A7E0-41BB-AC3D-1A322FC1028A}"/>
          </ac:spMkLst>
        </pc:spChg>
        <pc:spChg chg="mod">
          <ac:chgData name="Susanna Berntling" userId="3a068285-5cc7-41d5-a1b0-b9637533c9fb" providerId="ADAL" clId="{F4910658-CCB1-4089-BD55-20B1409B128E}" dt="2024-10-16T09:09:49.977" v="171" actId="1036"/>
          <ac:spMkLst>
            <pc:docMk/>
            <pc:sldMk cId="1246373525" sldId="592"/>
            <ac:spMk id="15364" creationId="{00000000-0000-0000-0000-000000000000}"/>
          </ac:spMkLst>
        </pc:spChg>
        <pc:spChg chg="mod">
          <ac:chgData name="Susanna Berntling" userId="3a068285-5cc7-41d5-a1b0-b9637533c9fb" providerId="ADAL" clId="{F4910658-CCB1-4089-BD55-20B1409B128E}" dt="2024-10-16T09:09:49.977" v="171" actId="1036"/>
          <ac:spMkLst>
            <pc:docMk/>
            <pc:sldMk cId="1246373525" sldId="592"/>
            <ac:spMk id="15365" creationId="{00000000-0000-0000-0000-000000000000}"/>
          </ac:spMkLst>
        </pc:spChg>
        <pc:spChg chg="mod">
          <ac:chgData name="Susanna Berntling" userId="3a068285-5cc7-41d5-a1b0-b9637533c9fb" providerId="ADAL" clId="{F4910658-CCB1-4089-BD55-20B1409B128E}" dt="2024-10-16T09:09:49.977" v="171" actId="1036"/>
          <ac:spMkLst>
            <pc:docMk/>
            <pc:sldMk cId="1246373525" sldId="592"/>
            <ac:spMk id="15366" creationId="{00000000-0000-0000-0000-000000000000}"/>
          </ac:spMkLst>
        </pc:spChg>
        <pc:spChg chg="mod">
          <ac:chgData name="Susanna Berntling" userId="3a068285-5cc7-41d5-a1b0-b9637533c9fb" providerId="ADAL" clId="{F4910658-CCB1-4089-BD55-20B1409B128E}" dt="2024-10-16T09:09:49.977" v="171" actId="1036"/>
          <ac:spMkLst>
            <pc:docMk/>
            <pc:sldMk cId="1246373525" sldId="592"/>
            <ac:spMk id="15367" creationId="{00000000-0000-0000-0000-000000000000}"/>
          </ac:spMkLst>
        </pc:spChg>
        <pc:spChg chg="mod">
          <ac:chgData name="Susanna Berntling" userId="3a068285-5cc7-41d5-a1b0-b9637533c9fb" providerId="ADAL" clId="{F4910658-CCB1-4089-BD55-20B1409B128E}" dt="2024-10-16T09:09:09.334" v="160" actId="17032"/>
          <ac:spMkLst>
            <pc:docMk/>
            <pc:sldMk cId="1246373525" sldId="592"/>
            <ac:spMk id="15368" creationId="{00000000-0000-0000-0000-000000000000}"/>
          </ac:spMkLst>
        </pc:spChg>
        <pc:spChg chg="mod">
          <ac:chgData name="Susanna Berntling" userId="3a068285-5cc7-41d5-a1b0-b9637533c9fb" providerId="ADAL" clId="{F4910658-CCB1-4089-BD55-20B1409B128E}" dt="2024-10-16T09:09:09.334" v="160" actId="17032"/>
          <ac:spMkLst>
            <pc:docMk/>
            <pc:sldMk cId="1246373525" sldId="592"/>
            <ac:spMk id="15369" creationId="{00000000-0000-0000-0000-000000000000}"/>
          </ac:spMkLst>
        </pc:spChg>
        <pc:spChg chg="mod">
          <ac:chgData name="Susanna Berntling" userId="3a068285-5cc7-41d5-a1b0-b9637533c9fb" providerId="ADAL" clId="{F4910658-CCB1-4089-BD55-20B1409B128E}" dt="2024-10-16T09:09:09.334" v="160" actId="17032"/>
          <ac:spMkLst>
            <pc:docMk/>
            <pc:sldMk cId="1246373525" sldId="592"/>
            <ac:spMk id="15370" creationId="{00000000-0000-0000-0000-000000000000}"/>
          </ac:spMkLst>
        </pc:spChg>
        <pc:spChg chg="mod">
          <ac:chgData name="Susanna Berntling" userId="3a068285-5cc7-41d5-a1b0-b9637533c9fb" providerId="ADAL" clId="{F4910658-CCB1-4089-BD55-20B1409B128E}" dt="2024-10-16T09:09:41.933" v="168" actId="1035"/>
          <ac:spMkLst>
            <pc:docMk/>
            <pc:sldMk cId="1246373525" sldId="592"/>
            <ac:spMk id="15371" creationId="{00000000-0000-0000-0000-000000000000}"/>
          </ac:spMkLst>
        </pc:spChg>
        <pc:spChg chg="mod">
          <ac:chgData name="Susanna Berntling" userId="3a068285-5cc7-41d5-a1b0-b9637533c9fb" providerId="ADAL" clId="{F4910658-CCB1-4089-BD55-20B1409B128E}" dt="2024-10-16T09:09:41.933" v="168" actId="1035"/>
          <ac:spMkLst>
            <pc:docMk/>
            <pc:sldMk cId="1246373525" sldId="592"/>
            <ac:spMk id="15372" creationId="{00000000-0000-0000-0000-000000000000}"/>
          </ac:spMkLst>
        </pc:spChg>
        <pc:spChg chg="mod">
          <ac:chgData name="Susanna Berntling" userId="3a068285-5cc7-41d5-a1b0-b9637533c9fb" providerId="ADAL" clId="{F4910658-CCB1-4089-BD55-20B1409B128E}" dt="2024-10-16T09:09:36.023" v="166" actId="1035"/>
          <ac:spMkLst>
            <pc:docMk/>
            <pc:sldMk cId="1246373525" sldId="592"/>
            <ac:spMk id="15373" creationId="{00000000-0000-0000-0000-000000000000}"/>
          </ac:spMkLst>
        </pc:spChg>
        <pc:grpChg chg="mod">
          <ac:chgData name="Susanna Berntling" userId="3a068285-5cc7-41d5-a1b0-b9637533c9fb" providerId="ADAL" clId="{F4910658-CCB1-4089-BD55-20B1409B128E}" dt="2024-10-16T09:09:30.764" v="161" actId="14861"/>
          <ac:grpSpMkLst>
            <pc:docMk/>
            <pc:sldMk cId="1246373525" sldId="592"/>
            <ac:grpSpMk id="15363" creationId="{00000000-0000-0000-0000-000000000000}"/>
          </ac:grpSpMkLst>
        </pc:grpChg>
      </pc:sldChg>
      <pc:sldChg chg="modSp mod">
        <pc:chgData name="Susanna Berntling" userId="3a068285-5cc7-41d5-a1b0-b9637533c9fb" providerId="ADAL" clId="{F4910658-CCB1-4089-BD55-20B1409B128E}" dt="2024-10-16T09:10:54.883" v="180" actId="1076"/>
        <pc:sldMkLst>
          <pc:docMk/>
          <pc:sldMk cId="1812455611" sldId="593"/>
        </pc:sldMkLst>
        <pc:spChg chg="mod">
          <ac:chgData name="Susanna Berntling" userId="3a068285-5cc7-41d5-a1b0-b9637533c9fb" providerId="ADAL" clId="{F4910658-CCB1-4089-BD55-20B1409B128E}" dt="2024-10-16T09:10:54.883" v="180" actId="1076"/>
          <ac:spMkLst>
            <pc:docMk/>
            <pc:sldMk cId="1812455611" sldId="593"/>
            <ac:spMk id="4" creationId="{AD62602C-A197-4778-AAEE-E4D91ECD479D}"/>
          </ac:spMkLst>
        </pc:spChg>
        <pc:spChg chg="mod">
          <ac:chgData name="Susanna Berntling" userId="3a068285-5cc7-41d5-a1b0-b9637533c9fb" providerId="ADAL" clId="{F4910658-CCB1-4089-BD55-20B1409B128E}" dt="2024-10-16T09:10:05.053" v="172" actId="2711"/>
          <ac:spMkLst>
            <pc:docMk/>
            <pc:sldMk cId="1812455611" sldId="593"/>
            <ac:spMk id="9" creationId="{60EA68CE-C2EF-4B84-98BA-20DB86597C95}"/>
          </ac:spMkLst>
        </pc:spChg>
        <pc:spChg chg="mod">
          <ac:chgData name="Susanna Berntling" userId="3a068285-5cc7-41d5-a1b0-b9637533c9fb" providerId="ADAL" clId="{F4910658-CCB1-4089-BD55-20B1409B128E}" dt="2024-10-16T09:10:05.053" v="172" actId="2711"/>
          <ac:spMkLst>
            <pc:docMk/>
            <pc:sldMk cId="1812455611" sldId="593"/>
            <ac:spMk id="10" creationId="{455A4D02-5CA7-416E-8A20-1A1F61AA21DA}"/>
          </ac:spMkLst>
        </pc:spChg>
        <pc:graphicFrameChg chg="modGraphic">
          <ac:chgData name="Susanna Berntling" userId="3a068285-5cc7-41d5-a1b0-b9637533c9fb" providerId="ADAL" clId="{F4910658-CCB1-4089-BD55-20B1409B128E}" dt="2024-10-16T09:10:42.443" v="178" actId="2711"/>
          <ac:graphicFrameMkLst>
            <pc:docMk/>
            <pc:sldMk cId="1812455611" sldId="593"/>
            <ac:graphicFrameMk id="8" creationId="{31E50E08-79AF-4A4E-A7E9-F7DE90D81714}"/>
          </ac:graphicFrameMkLst>
        </pc:graphicFrameChg>
      </pc:sldChg>
      <pc:sldChg chg="addSp delSp modSp mod setBg modClrScheme chgLayout">
        <pc:chgData name="Susanna Berntling" userId="3a068285-5cc7-41d5-a1b0-b9637533c9fb" providerId="ADAL" clId="{F4910658-CCB1-4089-BD55-20B1409B128E}" dt="2024-10-16T09:13:29.101" v="226" actId="1035"/>
        <pc:sldMkLst>
          <pc:docMk/>
          <pc:sldMk cId="3830697268" sldId="594"/>
        </pc:sldMkLst>
        <pc:spChg chg="add mod ord">
          <ac:chgData name="Susanna Berntling" userId="3a068285-5cc7-41d5-a1b0-b9637533c9fb" providerId="ADAL" clId="{F4910658-CCB1-4089-BD55-20B1409B128E}" dt="2024-10-16T09:12:57.963" v="206" actId="1076"/>
          <ac:spMkLst>
            <pc:docMk/>
            <pc:sldMk cId="3830697268" sldId="594"/>
            <ac:spMk id="2" creationId="{14803BF1-5B05-4FF1-C763-DE8A4DA7FD8A}"/>
          </ac:spMkLst>
        </pc:spChg>
        <pc:spChg chg="add del mod ord">
          <ac:chgData name="Susanna Berntling" userId="3a068285-5cc7-41d5-a1b0-b9637533c9fb" providerId="ADAL" clId="{F4910658-CCB1-4089-BD55-20B1409B128E}" dt="2024-10-16T09:11:57.632" v="185" actId="478"/>
          <ac:spMkLst>
            <pc:docMk/>
            <pc:sldMk cId="3830697268" sldId="594"/>
            <ac:spMk id="3" creationId="{3886F67F-8010-4A91-0B04-247890F6CCAD}"/>
          </ac:spMkLst>
        </pc:spChg>
        <pc:spChg chg="mod ord">
          <ac:chgData name="Susanna Berntling" userId="3a068285-5cc7-41d5-a1b0-b9637533c9fb" providerId="ADAL" clId="{F4910658-CCB1-4089-BD55-20B1409B128E}" dt="2024-10-16T09:12:38.042" v="192" actId="2711"/>
          <ac:spMkLst>
            <pc:docMk/>
            <pc:sldMk cId="3830697268" sldId="594"/>
            <ac:spMk id="541" creationId="{00000000-0000-0000-0000-000000000000}"/>
          </ac:spMkLst>
        </pc:spChg>
        <pc:spChg chg="mod">
          <ac:chgData name="Susanna Berntling" userId="3a068285-5cc7-41d5-a1b0-b9637533c9fb" providerId="ADAL" clId="{F4910658-CCB1-4089-BD55-20B1409B128E}" dt="2024-10-16T09:13:29.101" v="226" actId="1035"/>
          <ac:spMkLst>
            <pc:docMk/>
            <pc:sldMk cId="3830697268" sldId="594"/>
            <ac:spMk id="543" creationId="{00000000-0000-0000-0000-000000000000}"/>
          </ac:spMkLst>
        </pc:spChg>
      </pc:sldChg>
      <pc:sldChg chg="addSp delSp modSp del mod">
        <pc:chgData name="Susanna Berntling" userId="3a068285-5cc7-41d5-a1b0-b9637533c9fb" providerId="ADAL" clId="{F4910658-CCB1-4089-BD55-20B1409B128E}" dt="2024-10-16T09:18:33.619" v="317" actId="47"/>
        <pc:sldMkLst>
          <pc:docMk/>
          <pc:sldMk cId="2248801995" sldId="596"/>
        </pc:sldMkLst>
        <pc:spChg chg="del mod">
          <ac:chgData name="Susanna Berntling" userId="3a068285-5cc7-41d5-a1b0-b9637533c9fb" providerId="ADAL" clId="{F4910658-CCB1-4089-BD55-20B1409B128E}" dt="2024-10-16T09:16:51.552" v="269" actId="21"/>
          <ac:spMkLst>
            <pc:docMk/>
            <pc:sldMk cId="2248801995" sldId="596"/>
            <ac:spMk id="3" creationId="{7B71CE8D-0280-4DC6-A869-FD29179B27E2}"/>
          </ac:spMkLst>
        </pc:spChg>
        <pc:spChg chg="del mod">
          <ac:chgData name="Susanna Berntling" userId="3a068285-5cc7-41d5-a1b0-b9637533c9fb" providerId="ADAL" clId="{F4910658-CCB1-4089-BD55-20B1409B128E}" dt="2024-10-16T09:16:51.552" v="269" actId="21"/>
          <ac:spMkLst>
            <pc:docMk/>
            <pc:sldMk cId="2248801995" sldId="596"/>
            <ac:spMk id="4" creationId="{59E12D55-AF43-42A3-B0BE-5C66663A9DC4}"/>
          </ac:spMkLst>
        </pc:spChg>
        <pc:spChg chg="add mod">
          <ac:chgData name="Susanna Berntling" userId="3a068285-5cc7-41d5-a1b0-b9637533c9fb" providerId="ADAL" clId="{F4910658-CCB1-4089-BD55-20B1409B128E}" dt="2024-10-16T09:16:51.552" v="269" actId="21"/>
          <ac:spMkLst>
            <pc:docMk/>
            <pc:sldMk cId="2248801995" sldId="596"/>
            <ac:spMk id="6" creationId="{E7E18D6C-943F-61EC-1B6C-CB018BEE58E2}"/>
          </ac:spMkLst>
        </pc:spChg>
        <pc:spChg chg="add mod">
          <ac:chgData name="Susanna Berntling" userId="3a068285-5cc7-41d5-a1b0-b9637533c9fb" providerId="ADAL" clId="{F4910658-CCB1-4089-BD55-20B1409B128E}" dt="2024-10-16T09:16:51.552" v="269" actId="21"/>
          <ac:spMkLst>
            <pc:docMk/>
            <pc:sldMk cId="2248801995" sldId="596"/>
            <ac:spMk id="9" creationId="{9DEAE88E-3EB7-D48D-811B-7D2989715027}"/>
          </ac:spMkLst>
        </pc:spChg>
        <pc:picChg chg="del">
          <ac:chgData name="Susanna Berntling" userId="3a068285-5cc7-41d5-a1b0-b9637533c9fb" providerId="ADAL" clId="{F4910658-CCB1-4089-BD55-20B1409B128E}" dt="2024-10-16T09:17:11.039" v="275" actId="21"/>
          <ac:picMkLst>
            <pc:docMk/>
            <pc:sldMk cId="2248801995" sldId="596"/>
            <ac:picMk id="5" creationId="{913CF490-6FDE-4BFF-B836-3A02D4D4FBB1}"/>
          </ac:picMkLst>
        </pc:picChg>
      </pc:sldChg>
      <pc:sldChg chg="delSp modSp mod modClrScheme chgLayout">
        <pc:chgData name="Susanna Berntling" userId="3a068285-5cc7-41d5-a1b0-b9637533c9fb" providerId="ADAL" clId="{F4910658-CCB1-4089-BD55-20B1409B128E}" dt="2024-10-16T09:21:20.906" v="372" actId="1038"/>
        <pc:sldMkLst>
          <pc:docMk/>
          <pc:sldMk cId="1581977293" sldId="597"/>
        </pc:sldMkLst>
        <pc:spChg chg="mod ord">
          <ac:chgData name="Susanna Berntling" userId="3a068285-5cc7-41d5-a1b0-b9637533c9fb" providerId="ADAL" clId="{F4910658-CCB1-4089-BD55-20B1409B128E}" dt="2024-10-16T09:19:10.542" v="323" actId="12"/>
          <ac:spMkLst>
            <pc:docMk/>
            <pc:sldMk cId="1581977293" sldId="597"/>
            <ac:spMk id="3" creationId="{7B71CE8D-0280-4DC6-A869-FD29179B27E2}"/>
          </ac:spMkLst>
        </pc:spChg>
        <pc:spChg chg="mod ord">
          <ac:chgData name="Susanna Berntling" userId="3a068285-5cc7-41d5-a1b0-b9637533c9fb" providerId="ADAL" clId="{F4910658-CCB1-4089-BD55-20B1409B128E}" dt="2024-10-16T09:19:44.887" v="336" actId="33524"/>
          <ac:spMkLst>
            <pc:docMk/>
            <pc:sldMk cId="1581977293" sldId="597"/>
            <ac:spMk id="4" creationId="{59E12D55-AF43-42A3-B0BE-5C66663A9DC4}"/>
          </ac:spMkLst>
        </pc:spChg>
        <pc:spChg chg="del">
          <ac:chgData name="Susanna Berntling" userId="3a068285-5cc7-41d5-a1b0-b9637533c9fb" providerId="ADAL" clId="{F4910658-CCB1-4089-BD55-20B1409B128E}" dt="2024-10-16T09:19:01.287" v="320" actId="478"/>
          <ac:spMkLst>
            <pc:docMk/>
            <pc:sldMk cId="1581977293" sldId="597"/>
            <ac:spMk id="832515" creationId="{00000000-0000-0000-0000-000000000000}"/>
          </ac:spMkLst>
        </pc:spChg>
        <pc:picChg chg="mod">
          <ac:chgData name="Susanna Berntling" userId="3a068285-5cc7-41d5-a1b0-b9637533c9fb" providerId="ADAL" clId="{F4910658-CCB1-4089-BD55-20B1409B128E}" dt="2024-10-16T09:21:20.906" v="372" actId="1038"/>
          <ac:picMkLst>
            <pc:docMk/>
            <pc:sldMk cId="1581977293" sldId="597"/>
            <ac:picMk id="5" creationId="{813D184F-6D24-4707-8AEE-BA6A1322E68F}"/>
          </ac:picMkLst>
        </pc:picChg>
        <pc:picChg chg="del">
          <ac:chgData name="Susanna Berntling" userId="3a068285-5cc7-41d5-a1b0-b9637533c9fb" providerId="ADAL" clId="{F4910658-CCB1-4089-BD55-20B1409B128E}" dt="2024-10-16T09:18:53.178" v="319" actId="478"/>
          <ac:picMkLst>
            <pc:docMk/>
            <pc:sldMk cId="1581977293" sldId="597"/>
            <ac:picMk id="10" creationId="{FD09191A-0FBF-4707-9D6C-D99A19DC0B45}"/>
          </ac:picMkLst>
        </pc:picChg>
      </pc:sldChg>
      <pc:sldChg chg="delSp modSp mod modClrScheme chgLayout">
        <pc:chgData name="Susanna Berntling" userId="3a068285-5cc7-41d5-a1b0-b9637533c9fb" providerId="ADAL" clId="{F4910658-CCB1-4089-BD55-20B1409B128E}" dt="2024-10-16T09:21:05.967" v="367" actId="1036"/>
        <pc:sldMkLst>
          <pc:docMk/>
          <pc:sldMk cId="16084231" sldId="598"/>
        </pc:sldMkLst>
        <pc:spChg chg="mod ord">
          <ac:chgData name="Susanna Berntling" userId="3a068285-5cc7-41d5-a1b0-b9637533c9fb" providerId="ADAL" clId="{F4910658-CCB1-4089-BD55-20B1409B128E}" dt="2024-10-16T09:20:31.407" v="341" actId="12"/>
          <ac:spMkLst>
            <pc:docMk/>
            <pc:sldMk cId="16084231" sldId="598"/>
            <ac:spMk id="3" creationId="{7B71CE8D-0280-4DC6-A869-FD29179B27E2}"/>
          </ac:spMkLst>
        </pc:spChg>
        <pc:spChg chg="mod ord">
          <ac:chgData name="Susanna Berntling" userId="3a068285-5cc7-41d5-a1b0-b9637533c9fb" providerId="ADAL" clId="{F4910658-CCB1-4089-BD55-20B1409B128E}" dt="2024-10-16T09:21:05.967" v="367" actId="1036"/>
          <ac:spMkLst>
            <pc:docMk/>
            <pc:sldMk cId="16084231" sldId="598"/>
            <ac:spMk id="4" creationId="{59E12D55-AF43-42A3-B0BE-5C66663A9DC4}"/>
          </ac:spMkLst>
        </pc:spChg>
        <pc:picChg chg="mod">
          <ac:chgData name="Susanna Berntling" userId="3a068285-5cc7-41d5-a1b0-b9637533c9fb" providerId="ADAL" clId="{F4910658-CCB1-4089-BD55-20B1409B128E}" dt="2024-10-16T09:21:01.432" v="352" actId="1076"/>
          <ac:picMkLst>
            <pc:docMk/>
            <pc:sldMk cId="16084231" sldId="598"/>
            <ac:picMk id="5" creationId="{F5787846-BA21-45EC-A438-EC6607607D73}"/>
          </ac:picMkLst>
        </pc:picChg>
        <pc:picChg chg="del">
          <ac:chgData name="Susanna Berntling" userId="3a068285-5cc7-41d5-a1b0-b9637533c9fb" providerId="ADAL" clId="{F4910658-CCB1-4089-BD55-20B1409B128E}" dt="2024-10-16T09:20:57.396" v="351" actId="478"/>
          <ac:picMkLst>
            <pc:docMk/>
            <pc:sldMk cId="16084231" sldId="598"/>
            <ac:picMk id="8" creationId="{9AEE1990-C471-4B2E-B6C3-F76162A1EA66}"/>
          </ac:picMkLst>
        </pc:picChg>
      </pc:sldChg>
      <pc:sldChg chg="delSp modSp mod modClrScheme chgLayout">
        <pc:chgData name="Susanna Berntling" userId="3a068285-5cc7-41d5-a1b0-b9637533c9fb" providerId="ADAL" clId="{F4910658-CCB1-4089-BD55-20B1409B128E}" dt="2024-10-16T09:22:17.926" v="417" actId="1035"/>
        <pc:sldMkLst>
          <pc:docMk/>
          <pc:sldMk cId="2461592573" sldId="599"/>
        </pc:sldMkLst>
        <pc:spChg chg="mod ord">
          <ac:chgData name="Susanna Berntling" userId="3a068285-5cc7-41d5-a1b0-b9637533c9fb" providerId="ADAL" clId="{F4910658-CCB1-4089-BD55-20B1409B128E}" dt="2024-10-16T09:21:52.746" v="387" actId="2711"/>
          <ac:spMkLst>
            <pc:docMk/>
            <pc:sldMk cId="2461592573" sldId="599"/>
            <ac:spMk id="3" creationId="{7B71CE8D-0280-4DC6-A869-FD29179B27E2}"/>
          </ac:spMkLst>
        </pc:spChg>
        <pc:spChg chg="mod ord">
          <ac:chgData name="Susanna Berntling" userId="3a068285-5cc7-41d5-a1b0-b9637533c9fb" providerId="ADAL" clId="{F4910658-CCB1-4089-BD55-20B1409B128E}" dt="2024-10-16T09:22:17.926" v="417" actId="1035"/>
          <ac:spMkLst>
            <pc:docMk/>
            <pc:sldMk cId="2461592573" sldId="599"/>
            <ac:spMk id="4" creationId="{59E12D55-AF43-42A3-B0BE-5C66663A9DC4}"/>
          </ac:spMkLst>
        </pc:spChg>
        <pc:picChg chg="mod">
          <ac:chgData name="Susanna Berntling" userId="3a068285-5cc7-41d5-a1b0-b9637533c9fb" providerId="ADAL" clId="{F4910658-CCB1-4089-BD55-20B1409B128E}" dt="2024-10-16T09:21:56.828" v="388" actId="14100"/>
          <ac:picMkLst>
            <pc:docMk/>
            <pc:sldMk cId="2461592573" sldId="599"/>
            <ac:picMk id="5" creationId="{7BED67E9-88F0-4C27-9103-7D505BCA52D1}"/>
          </ac:picMkLst>
        </pc:picChg>
        <pc:picChg chg="del">
          <ac:chgData name="Susanna Berntling" userId="3a068285-5cc7-41d5-a1b0-b9637533c9fb" providerId="ADAL" clId="{F4910658-CCB1-4089-BD55-20B1409B128E}" dt="2024-10-16T09:21:40.136" v="384" actId="478"/>
          <ac:picMkLst>
            <pc:docMk/>
            <pc:sldMk cId="2461592573" sldId="599"/>
            <ac:picMk id="9" creationId="{6AFFB854-D20B-40BE-80FC-D450284B02E1}"/>
          </ac:picMkLst>
        </pc:picChg>
      </pc:sldChg>
      <pc:sldChg chg="delSp modSp mod modClrScheme chgLayout">
        <pc:chgData name="Susanna Berntling" userId="3a068285-5cc7-41d5-a1b0-b9637533c9fb" providerId="ADAL" clId="{F4910658-CCB1-4089-BD55-20B1409B128E}" dt="2024-10-16T09:23:16.305" v="432" actId="1076"/>
        <pc:sldMkLst>
          <pc:docMk/>
          <pc:sldMk cId="211903694" sldId="600"/>
        </pc:sldMkLst>
        <pc:spChg chg="mod ord">
          <ac:chgData name="Susanna Berntling" userId="3a068285-5cc7-41d5-a1b0-b9637533c9fb" providerId="ADAL" clId="{F4910658-CCB1-4089-BD55-20B1409B128E}" dt="2024-10-16T09:22:44.689" v="421" actId="2711"/>
          <ac:spMkLst>
            <pc:docMk/>
            <pc:sldMk cId="211903694" sldId="600"/>
            <ac:spMk id="3" creationId="{7B71CE8D-0280-4DC6-A869-FD29179B27E2}"/>
          </ac:spMkLst>
        </pc:spChg>
        <pc:spChg chg="mod ord">
          <ac:chgData name="Susanna Berntling" userId="3a068285-5cc7-41d5-a1b0-b9637533c9fb" providerId="ADAL" clId="{F4910658-CCB1-4089-BD55-20B1409B128E}" dt="2024-10-16T09:23:16.305" v="432" actId="1076"/>
          <ac:spMkLst>
            <pc:docMk/>
            <pc:sldMk cId="211903694" sldId="600"/>
            <ac:spMk id="4" creationId="{59E12D55-AF43-42A3-B0BE-5C66663A9DC4}"/>
          </ac:spMkLst>
        </pc:spChg>
        <pc:picChg chg="mod">
          <ac:chgData name="Susanna Berntling" userId="3a068285-5cc7-41d5-a1b0-b9637533c9fb" providerId="ADAL" clId="{F4910658-CCB1-4089-BD55-20B1409B128E}" dt="2024-10-16T09:23:00.468" v="425" actId="1076"/>
          <ac:picMkLst>
            <pc:docMk/>
            <pc:sldMk cId="211903694" sldId="600"/>
            <ac:picMk id="5" creationId="{F7B0F30C-C20E-4494-906A-57C2741EB77D}"/>
          </ac:picMkLst>
        </pc:picChg>
        <pc:picChg chg="del">
          <ac:chgData name="Susanna Berntling" userId="3a068285-5cc7-41d5-a1b0-b9637533c9fb" providerId="ADAL" clId="{F4910658-CCB1-4089-BD55-20B1409B128E}" dt="2024-10-16T09:22:33.196" v="419" actId="478"/>
          <ac:picMkLst>
            <pc:docMk/>
            <pc:sldMk cId="211903694" sldId="600"/>
            <ac:picMk id="7" creationId="{FB4021C7-0C75-4F6D-B374-2D05001E45E8}"/>
          </ac:picMkLst>
        </pc:picChg>
      </pc:sldChg>
      <pc:sldChg chg="delSp modSp mod modClrScheme chgLayout">
        <pc:chgData name="Susanna Berntling" userId="3a068285-5cc7-41d5-a1b0-b9637533c9fb" providerId="ADAL" clId="{F4910658-CCB1-4089-BD55-20B1409B128E}" dt="2024-10-16T09:24:08.574" v="447" actId="20577"/>
        <pc:sldMkLst>
          <pc:docMk/>
          <pc:sldMk cId="3261495311" sldId="601"/>
        </pc:sldMkLst>
        <pc:spChg chg="mod ord">
          <ac:chgData name="Susanna Berntling" userId="3a068285-5cc7-41d5-a1b0-b9637533c9fb" providerId="ADAL" clId="{F4910658-CCB1-4089-BD55-20B1409B128E}" dt="2024-10-16T09:23:39.800" v="436" actId="2711"/>
          <ac:spMkLst>
            <pc:docMk/>
            <pc:sldMk cId="3261495311" sldId="601"/>
            <ac:spMk id="3" creationId="{7B71CE8D-0280-4DC6-A869-FD29179B27E2}"/>
          </ac:spMkLst>
        </pc:spChg>
        <pc:spChg chg="mod ord">
          <ac:chgData name="Susanna Berntling" userId="3a068285-5cc7-41d5-a1b0-b9637533c9fb" providerId="ADAL" clId="{F4910658-CCB1-4089-BD55-20B1409B128E}" dt="2024-10-16T09:24:08.574" v="447" actId="20577"/>
          <ac:spMkLst>
            <pc:docMk/>
            <pc:sldMk cId="3261495311" sldId="601"/>
            <ac:spMk id="4" creationId="{59E12D55-AF43-42A3-B0BE-5C66663A9DC4}"/>
          </ac:spMkLst>
        </pc:spChg>
        <pc:picChg chg="mod">
          <ac:chgData name="Susanna Berntling" userId="3a068285-5cc7-41d5-a1b0-b9637533c9fb" providerId="ADAL" clId="{F4910658-CCB1-4089-BD55-20B1409B128E}" dt="2024-10-16T09:23:52.570" v="440" actId="1076"/>
          <ac:picMkLst>
            <pc:docMk/>
            <pc:sldMk cId="3261495311" sldId="601"/>
            <ac:picMk id="5" creationId="{210313DA-2FF4-4DED-B38F-13E00904400B}"/>
          </ac:picMkLst>
        </pc:picChg>
        <pc:picChg chg="del">
          <ac:chgData name="Susanna Berntling" userId="3a068285-5cc7-41d5-a1b0-b9637533c9fb" providerId="ADAL" clId="{F4910658-CCB1-4089-BD55-20B1409B128E}" dt="2024-10-16T09:23:54.245" v="441" actId="478"/>
          <ac:picMkLst>
            <pc:docMk/>
            <pc:sldMk cId="3261495311" sldId="601"/>
            <ac:picMk id="9" creationId="{D268B5C4-57AB-4318-BA3E-95B38C099311}"/>
          </ac:picMkLst>
        </pc:picChg>
      </pc:sldChg>
      <pc:sldChg chg="delSp modSp mod modClrScheme chgLayout">
        <pc:chgData name="Susanna Berntling" userId="3a068285-5cc7-41d5-a1b0-b9637533c9fb" providerId="ADAL" clId="{F4910658-CCB1-4089-BD55-20B1409B128E}" dt="2024-10-16T09:25:07.424" v="457" actId="2711"/>
        <pc:sldMkLst>
          <pc:docMk/>
          <pc:sldMk cId="2301019567" sldId="602"/>
        </pc:sldMkLst>
        <pc:spChg chg="mod ord">
          <ac:chgData name="Susanna Berntling" userId="3a068285-5cc7-41d5-a1b0-b9637533c9fb" providerId="ADAL" clId="{F4910658-CCB1-4089-BD55-20B1409B128E}" dt="2024-10-16T09:25:07.424" v="457" actId="2711"/>
          <ac:spMkLst>
            <pc:docMk/>
            <pc:sldMk cId="2301019567" sldId="602"/>
            <ac:spMk id="3" creationId="{7B71CE8D-0280-4DC6-A869-FD29179B27E2}"/>
          </ac:spMkLst>
        </pc:spChg>
        <pc:spChg chg="mod ord">
          <ac:chgData name="Susanna Berntling" userId="3a068285-5cc7-41d5-a1b0-b9637533c9fb" providerId="ADAL" clId="{F4910658-CCB1-4089-BD55-20B1409B128E}" dt="2024-10-16T09:25:03.584" v="456" actId="1076"/>
          <ac:spMkLst>
            <pc:docMk/>
            <pc:sldMk cId="2301019567" sldId="602"/>
            <ac:spMk id="4" creationId="{59E12D55-AF43-42A3-B0BE-5C66663A9DC4}"/>
          </ac:spMkLst>
        </pc:spChg>
        <pc:picChg chg="mod">
          <ac:chgData name="Susanna Berntling" userId="3a068285-5cc7-41d5-a1b0-b9637533c9fb" providerId="ADAL" clId="{F4910658-CCB1-4089-BD55-20B1409B128E}" dt="2024-10-16T09:24:57.314" v="455" actId="1076"/>
          <ac:picMkLst>
            <pc:docMk/>
            <pc:sldMk cId="2301019567" sldId="602"/>
            <ac:picMk id="5" creationId="{9411AF9C-F11C-41D2-8A3F-ED3319B594F0}"/>
          </ac:picMkLst>
        </pc:picChg>
        <pc:picChg chg="del">
          <ac:chgData name="Susanna Berntling" userId="3a068285-5cc7-41d5-a1b0-b9637533c9fb" providerId="ADAL" clId="{F4910658-CCB1-4089-BD55-20B1409B128E}" dt="2024-10-16T09:24:49.649" v="452" actId="478"/>
          <ac:picMkLst>
            <pc:docMk/>
            <pc:sldMk cId="2301019567" sldId="602"/>
            <ac:picMk id="7" creationId="{65A9D464-FEBC-4501-B34D-022AC108AAF0}"/>
          </ac:picMkLst>
        </pc:picChg>
      </pc:sldChg>
      <pc:sldChg chg="modSp mod">
        <pc:chgData name="Susanna Berntling" userId="3a068285-5cc7-41d5-a1b0-b9637533c9fb" providerId="ADAL" clId="{F4910658-CCB1-4089-BD55-20B1409B128E}" dt="2024-10-16T09:26:18.473" v="469" actId="33524"/>
        <pc:sldMkLst>
          <pc:docMk/>
          <pc:sldMk cId="399331047" sldId="603"/>
        </pc:sldMkLst>
        <pc:spChg chg="mod">
          <ac:chgData name="Susanna Berntling" userId="3a068285-5cc7-41d5-a1b0-b9637533c9fb" providerId="ADAL" clId="{F4910658-CCB1-4089-BD55-20B1409B128E}" dt="2024-10-16T09:26:04.664" v="464" actId="2711"/>
          <ac:spMkLst>
            <pc:docMk/>
            <pc:sldMk cId="399331047" sldId="603"/>
            <ac:spMk id="3" creationId="{F4FCAC54-08D2-4773-B211-5E009912E2B6}"/>
          </ac:spMkLst>
        </pc:spChg>
        <pc:spChg chg="mod">
          <ac:chgData name="Susanna Berntling" userId="3a068285-5cc7-41d5-a1b0-b9637533c9fb" providerId="ADAL" clId="{F4910658-CCB1-4089-BD55-20B1409B128E}" dt="2024-10-16T09:26:18.473" v="469" actId="33524"/>
          <ac:spMkLst>
            <pc:docMk/>
            <pc:sldMk cId="399331047" sldId="603"/>
            <ac:spMk id="7" creationId="{B2970137-46F7-44F0-9891-4022C828D312}"/>
          </ac:spMkLst>
        </pc:spChg>
        <pc:picChg chg="mod">
          <ac:chgData name="Susanna Berntling" userId="3a068285-5cc7-41d5-a1b0-b9637533c9fb" providerId="ADAL" clId="{F4910658-CCB1-4089-BD55-20B1409B128E}" dt="2024-10-16T09:26:08.814" v="465" actId="1076"/>
          <ac:picMkLst>
            <pc:docMk/>
            <pc:sldMk cId="399331047" sldId="603"/>
            <ac:picMk id="6" creationId="{207B3EC2-8165-46F8-B323-8B014C797540}"/>
          </ac:picMkLst>
        </pc:picChg>
      </pc:sldChg>
      <pc:sldChg chg="modSp mod">
        <pc:chgData name="Susanna Berntling" userId="3a068285-5cc7-41d5-a1b0-b9637533c9fb" providerId="ADAL" clId="{F4910658-CCB1-4089-BD55-20B1409B128E}" dt="2024-10-16T09:26:38.476" v="471" actId="1076"/>
        <pc:sldMkLst>
          <pc:docMk/>
          <pc:sldMk cId="4214836729" sldId="604"/>
        </pc:sldMkLst>
        <pc:spChg chg="mod">
          <ac:chgData name="Susanna Berntling" userId="3a068285-5cc7-41d5-a1b0-b9637533c9fb" providerId="ADAL" clId="{F4910658-CCB1-4089-BD55-20B1409B128E}" dt="2024-10-16T09:26:33.074" v="470" actId="2711"/>
          <ac:spMkLst>
            <pc:docMk/>
            <pc:sldMk cId="4214836729" sldId="604"/>
            <ac:spMk id="3" creationId="{F4FCAC54-08D2-4773-B211-5E009912E2B6}"/>
          </ac:spMkLst>
        </pc:spChg>
        <pc:spChg chg="mod">
          <ac:chgData name="Susanna Berntling" userId="3a068285-5cc7-41d5-a1b0-b9637533c9fb" providerId="ADAL" clId="{F4910658-CCB1-4089-BD55-20B1409B128E}" dt="2024-10-16T09:26:33.074" v="470" actId="2711"/>
          <ac:spMkLst>
            <pc:docMk/>
            <pc:sldMk cId="4214836729" sldId="604"/>
            <ac:spMk id="7" creationId="{B2970137-46F7-44F0-9891-4022C828D312}"/>
          </ac:spMkLst>
        </pc:spChg>
        <pc:picChg chg="mod">
          <ac:chgData name="Susanna Berntling" userId="3a068285-5cc7-41d5-a1b0-b9637533c9fb" providerId="ADAL" clId="{F4910658-CCB1-4089-BD55-20B1409B128E}" dt="2024-10-16T09:26:38.476" v="471" actId="1076"/>
          <ac:picMkLst>
            <pc:docMk/>
            <pc:sldMk cId="4214836729" sldId="604"/>
            <ac:picMk id="5" creationId="{1C354DAF-1767-46A4-ABCD-5F1055818F21}"/>
          </ac:picMkLst>
        </pc:picChg>
      </pc:sldChg>
      <pc:sldChg chg="modSp mod">
        <pc:chgData name="Susanna Berntling" userId="3a068285-5cc7-41d5-a1b0-b9637533c9fb" providerId="ADAL" clId="{F4910658-CCB1-4089-BD55-20B1409B128E}" dt="2024-10-16T09:26:53.935" v="473" actId="1076"/>
        <pc:sldMkLst>
          <pc:docMk/>
          <pc:sldMk cId="1612917299" sldId="605"/>
        </pc:sldMkLst>
        <pc:spChg chg="mod">
          <ac:chgData name="Susanna Berntling" userId="3a068285-5cc7-41d5-a1b0-b9637533c9fb" providerId="ADAL" clId="{F4910658-CCB1-4089-BD55-20B1409B128E}" dt="2024-10-16T09:26:49.433" v="472" actId="2711"/>
          <ac:spMkLst>
            <pc:docMk/>
            <pc:sldMk cId="1612917299" sldId="605"/>
            <ac:spMk id="3" creationId="{F4FCAC54-08D2-4773-B211-5E009912E2B6}"/>
          </ac:spMkLst>
        </pc:spChg>
        <pc:spChg chg="mod">
          <ac:chgData name="Susanna Berntling" userId="3a068285-5cc7-41d5-a1b0-b9637533c9fb" providerId="ADAL" clId="{F4910658-CCB1-4089-BD55-20B1409B128E}" dt="2024-10-16T09:26:49.433" v="472" actId="2711"/>
          <ac:spMkLst>
            <pc:docMk/>
            <pc:sldMk cId="1612917299" sldId="605"/>
            <ac:spMk id="7" creationId="{B2970137-46F7-44F0-9891-4022C828D312}"/>
          </ac:spMkLst>
        </pc:spChg>
        <pc:picChg chg="mod">
          <ac:chgData name="Susanna Berntling" userId="3a068285-5cc7-41d5-a1b0-b9637533c9fb" providerId="ADAL" clId="{F4910658-CCB1-4089-BD55-20B1409B128E}" dt="2024-10-16T09:26:53.935" v="473" actId="1076"/>
          <ac:picMkLst>
            <pc:docMk/>
            <pc:sldMk cId="1612917299" sldId="605"/>
            <ac:picMk id="6" creationId="{BABA99CE-8A18-47E9-8673-C8846DB7AB92}"/>
          </ac:picMkLst>
        </pc:picChg>
      </pc:sldChg>
      <pc:sldChg chg="modSp mod">
        <pc:chgData name="Susanna Berntling" userId="3a068285-5cc7-41d5-a1b0-b9637533c9fb" providerId="ADAL" clId="{F4910658-CCB1-4089-BD55-20B1409B128E}" dt="2024-10-16T09:27:07.333" v="475" actId="1076"/>
        <pc:sldMkLst>
          <pc:docMk/>
          <pc:sldMk cId="3616410124" sldId="606"/>
        </pc:sldMkLst>
        <pc:spChg chg="mod">
          <ac:chgData name="Susanna Berntling" userId="3a068285-5cc7-41d5-a1b0-b9637533c9fb" providerId="ADAL" clId="{F4910658-CCB1-4089-BD55-20B1409B128E}" dt="2024-10-16T09:27:02.314" v="474" actId="2711"/>
          <ac:spMkLst>
            <pc:docMk/>
            <pc:sldMk cId="3616410124" sldId="606"/>
            <ac:spMk id="3" creationId="{F4FCAC54-08D2-4773-B211-5E009912E2B6}"/>
          </ac:spMkLst>
        </pc:spChg>
        <pc:spChg chg="mod">
          <ac:chgData name="Susanna Berntling" userId="3a068285-5cc7-41d5-a1b0-b9637533c9fb" providerId="ADAL" clId="{F4910658-CCB1-4089-BD55-20B1409B128E}" dt="2024-10-16T09:27:02.314" v="474" actId="2711"/>
          <ac:spMkLst>
            <pc:docMk/>
            <pc:sldMk cId="3616410124" sldId="606"/>
            <ac:spMk id="7" creationId="{B2970137-46F7-44F0-9891-4022C828D312}"/>
          </ac:spMkLst>
        </pc:spChg>
        <pc:picChg chg="mod">
          <ac:chgData name="Susanna Berntling" userId="3a068285-5cc7-41d5-a1b0-b9637533c9fb" providerId="ADAL" clId="{F4910658-CCB1-4089-BD55-20B1409B128E}" dt="2024-10-16T09:27:07.333" v="475" actId="1076"/>
          <ac:picMkLst>
            <pc:docMk/>
            <pc:sldMk cId="3616410124" sldId="606"/>
            <ac:picMk id="5" creationId="{B30EE4FF-1653-4D50-83CA-BE6E8C6F7717}"/>
          </ac:picMkLst>
        </pc:picChg>
      </pc:sldChg>
      <pc:sldChg chg="modSp mod">
        <pc:chgData name="Susanna Berntling" userId="3a068285-5cc7-41d5-a1b0-b9637533c9fb" providerId="ADAL" clId="{F4910658-CCB1-4089-BD55-20B1409B128E}" dt="2024-10-16T09:27:20.159" v="477" actId="1076"/>
        <pc:sldMkLst>
          <pc:docMk/>
          <pc:sldMk cId="3622239055" sldId="607"/>
        </pc:sldMkLst>
        <pc:spChg chg="mod">
          <ac:chgData name="Susanna Berntling" userId="3a068285-5cc7-41d5-a1b0-b9637533c9fb" providerId="ADAL" clId="{F4910658-CCB1-4089-BD55-20B1409B128E}" dt="2024-10-16T09:27:14.573" v="476" actId="2711"/>
          <ac:spMkLst>
            <pc:docMk/>
            <pc:sldMk cId="3622239055" sldId="607"/>
            <ac:spMk id="3" creationId="{F4FCAC54-08D2-4773-B211-5E009912E2B6}"/>
          </ac:spMkLst>
        </pc:spChg>
        <pc:spChg chg="mod">
          <ac:chgData name="Susanna Berntling" userId="3a068285-5cc7-41d5-a1b0-b9637533c9fb" providerId="ADAL" clId="{F4910658-CCB1-4089-BD55-20B1409B128E}" dt="2024-10-16T09:27:14.573" v="476" actId="2711"/>
          <ac:spMkLst>
            <pc:docMk/>
            <pc:sldMk cId="3622239055" sldId="607"/>
            <ac:spMk id="7" creationId="{B2970137-46F7-44F0-9891-4022C828D312}"/>
          </ac:spMkLst>
        </pc:spChg>
        <pc:picChg chg="mod">
          <ac:chgData name="Susanna Berntling" userId="3a068285-5cc7-41d5-a1b0-b9637533c9fb" providerId="ADAL" clId="{F4910658-CCB1-4089-BD55-20B1409B128E}" dt="2024-10-16T09:27:20.159" v="477" actId="1076"/>
          <ac:picMkLst>
            <pc:docMk/>
            <pc:sldMk cId="3622239055" sldId="607"/>
            <ac:picMk id="6" creationId="{D149AC0D-0373-4BE4-9CFB-93DBE5B8F6EA}"/>
          </ac:picMkLst>
        </pc:picChg>
      </pc:sldChg>
      <pc:sldChg chg="modSp mod">
        <pc:chgData name="Susanna Berntling" userId="3a068285-5cc7-41d5-a1b0-b9637533c9fb" providerId="ADAL" clId="{F4910658-CCB1-4089-BD55-20B1409B128E}" dt="2024-10-16T09:27:32.127" v="479" actId="1076"/>
        <pc:sldMkLst>
          <pc:docMk/>
          <pc:sldMk cId="15983754" sldId="608"/>
        </pc:sldMkLst>
        <pc:spChg chg="mod">
          <ac:chgData name="Susanna Berntling" userId="3a068285-5cc7-41d5-a1b0-b9637533c9fb" providerId="ADAL" clId="{F4910658-CCB1-4089-BD55-20B1409B128E}" dt="2024-10-16T09:27:28.033" v="478" actId="2711"/>
          <ac:spMkLst>
            <pc:docMk/>
            <pc:sldMk cId="15983754" sldId="608"/>
            <ac:spMk id="3" creationId="{F4FCAC54-08D2-4773-B211-5E009912E2B6}"/>
          </ac:spMkLst>
        </pc:spChg>
        <pc:spChg chg="mod">
          <ac:chgData name="Susanna Berntling" userId="3a068285-5cc7-41d5-a1b0-b9637533c9fb" providerId="ADAL" clId="{F4910658-CCB1-4089-BD55-20B1409B128E}" dt="2024-10-16T09:27:28.033" v="478" actId="2711"/>
          <ac:spMkLst>
            <pc:docMk/>
            <pc:sldMk cId="15983754" sldId="608"/>
            <ac:spMk id="7" creationId="{B2970137-46F7-44F0-9891-4022C828D312}"/>
          </ac:spMkLst>
        </pc:spChg>
        <pc:picChg chg="mod">
          <ac:chgData name="Susanna Berntling" userId="3a068285-5cc7-41d5-a1b0-b9637533c9fb" providerId="ADAL" clId="{F4910658-CCB1-4089-BD55-20B1409B128E}" dt="2024-10-16T09:27:32.127" v="479" actId="1076"/>
          <ac:picMkLst>
            <pc:docMk/>
            <pc:sldMk cId="15983754" sldId="608"/>
            <ac:picMk id="5" creationId="{F54C757B-CDC7-46B8-BD12-33B49787E4D5}"/>
          </ac:picMkLst>
        </pc:picChg>
      </pc:sldChg>
      <pc:sldChg chg="modSp mod">
        <pc:chgData name="Susanna Berntling" userId="3a068285-5cc7-41d5-a1b0-b9637533c9fb" providerId="ADAL" clId="{F4910658-CCB1-4089-BD55-20B1409B128E}" dt="2024-10-16T09:27:45.327" v="481" actId="1076"/>
        <pc:sldMkLst>
          <pc:docMk/>
          <pc:sldMk cId="1159219371" sldId="609"/>
        </pc:sldMkLst>
        <pc:spChg chg="mod">
          <ac:chgData name="Susanna Berntling" userId="3a068285-5cc7-41d5-a1b0-b9637533c9fb" providerId="ADAL" clId="{F4910658-CCB1-4089-BD55-20B1409B128E}" dt="2024-10-16T09:27:39.392" v="480" actId="2711"/>
          <ac:spMkLst>
            <pc:docMk/>
            <pc:sldMk cId="1159219371" sldId="609"/>
            <ac:spMk id="3" creationId="{F4FCAC54-08D2-4773-B211-5E009912E2B6}"/>
          </ac:spMkLst>
        </pc:spChg>
        <pc:spChg chg="mod">
          <ac:chgData name="Susanna Berntling" userId="3a068285-5cc7-41d5-a1b0-b9637533c9fb" providerId="ADAL" clId="{F4910658-CCB1-4089-BD55-20B1409B128E}" dt="2024-10-16T09:27:39.392" v="480" actId="2711"/>
          <ac:spMkLst>
            <pc:docMk/>
            <pc:sldMk cId="1159219371" sldId="609"/>
            <ac:spMk id="7" creationId="{B2970137-46F7-44F0-9891-4022C828D312}"/>
          </ac:spMkLst>
        </pc:spChg>
        <pc:picChg chg="mod">
          <ac:chgData name="Susanna Berntling" userId="3a068285-5cc7-41d5-a1b0-b9637533c9fb" providerId="ADAL" clId="{F4910658-CCB1-4089-BD55-20B1409B128E}" dt="2024-10-16T09:27:45.327" v="481" actId="1076"/>
          <ac:picMkLst>
            <pc:docMk/>
            <pc:sldMk cId="1159219371" sldId="609"/>
            <ac:picMk id="6" creationId="{09C07C25-2434-4ECB-B75F-CAA3124830A0}"/>
          </ac:picMkLst>
        </pc:picChg>
      </pc:sldChg>
      <pc:sldChg chg="addSp delSp modSp mod">
        <pc:chgData name="Susanna Berntling" userId="3a068285-5cc7-41d5-a1b0-b9637533c9fb" providerId="ADAL" clId="{F4910658-CCB1-4089-BD55-20B1409B128E}" dt="2024-10-16T09:30:59.610" v="597" actId="20577"/>
        <pc:sldMkLst>
          <pc:docMk/>
          <pc:sldMk cId="2957800424" sldId="610"/>
        </pc:sldMkLst>
        <pc:spChg chg="del">
          <ac:chgData name="Susanna Berntling" userId="3a068285-5cc7-41d5-a1b0-b9637533c9fb" providerId="ADAL" clId="{F4910658-CCB1-4089-BD55-20B1409B128E}" dt="2024-10-16T09:30:40.655" v="592" actId="478"/>
          <ac:spMkLst>
            <pc:docMk/>
            <pc:sldMk cId="2957800424" sldId="610"/>
            <ac:spMk id="3" creationId="{A6C4D79B-AFED-4541-A036-E1242FB26420}"/>
          </ac:spMkLst>
        </pc:spChg>
        <pc:spChg chg="mod">
          <ac:chgData name="Susanna Berntling" userId="3a068285-5cc7-41d5-a1b0-b9637533c9fb" providerId="ADAL" clId="{F4910658-CCB1-4089-BD55-20B1409B128E}" dt="2024-10-16T09:30:59.610" v="597" actId="20577"/>
          <ac:spMkLst>
            <pc:docMk/>
            <pc:sldMk cId="2957800424" sldId="610"/>
            <ac:spMk id="4" creationId="{4F61DB68-94C2-4E16-9DE0-C8230173913C}"/>
          </ac:spMkLst>
        </pc:spChg>
        <pc:spChg chg="add del mod">
          <ac:chgData name="Susanna Berntling" userId="3a068285-5cc7-41d5-a1b0-b9637533c9fb" providerId="ADAL" clId="{F4910658-CCB1-4089-BD55-20B1409B128E}" dt="2024-10-16T09:30:42.860" v="593" actId="478"/>
          <ac:spMkLst>
            <pc:docMk/>
            <pc:sldMk cId="2957800424" sldId="610"/>
            <ac:spMk id="5" creationId="{0317B846-E4FF-ADFE-7784-4E670F24E113}"/>
          </ac:spMkLst>
        </pc:spChg>
        <pc:spChg chg="mod">
          <ac:chgData name="Susanna Berntling" userId="3a068285-5cc7-41d5-a1b0-b9637533c9fb" providerId="ADAL" clId="{F4910658-CCB1-4089-BD55-20B1409B128E}" dt="2024-10-16T09:30:51.120" v="594" actId="2711"/>
          <ac:spMkLst>
            <pc:docMk/>
            <pc:sldMk cId="2957800424" sldId="610"/>
            <ac:spMk id="37891" creationId="{00000000-0000-0000-0000-000000000000}"/>
          </ac:spMkLst>
        </pc:spChg>
      </pc:sldChg>
      <pc:sldChg chg="modSp mod">
        <pc:chgData name="Susanna Berntling" userId="3a068285-5cc7-41d5-a1b0-b9637533c9fb" providerId="ADAL" clId="{F4910658-CCB1-4089-BD55-20B1409B128E}" dt="2024-10-16T09:31:31.044" v="603" actId="2711"/>
        <pc:sldMkLst>
          <pc:docMk/>
          <pc:sldMk cId="4083464074" sldId="611"/>
        </pc:sldMkLst>
        <pc:spChg chg="mod">
          <ac:chgData name="Susanna Berntling" userId="3a068285-5cc7-41d5-a1b0-b9637533c9fb" providerId="ADAL" clId="{F4910658-CCB1-4089-BD55-20B1409B128E}" dt="2024-10-16T09:31:25.961" v="602" actId="2711"/>
          <ac:spMkLst>
            <pc:docMk/>
            <pc:sldMk cId="4083464074" sldId="611"/>
            <ac:spMk id="4" creationId="{4F61DB68-94C2-4E16-9DE0-C8230173913C}"/>
          </ac:spMkLst>
        </pc:spChg>
        <pc:spChg chg="mod">
          <ac:chgData name="Susanna Berntling" userId="3a068285-5cc7-41d5-a1b0-b9637533c9fb" providerId="ADAL" clId="{F4910658-CCB1-4089-BD55-20B1409B128E}" dt="2024-10-16T09:31:31.044" v="603" actId="2711"/>
          <ac:spMkLst>
            <pc:docMk/>
            <pc:sldMk cId="4083464074" sldId="611"/>
            <ac:spMk id="37891" creationId="{00000000-0000-0000-0000-000000000000}"/>
          </ac:spMkLst>
        </pc:spChg>
      </pc:sldChg>
      <pc:sldChg chg="modSp mod setBg modClrScheme chgLayout">
        <pc:chgData name="Susanna Berntling" userId="3a068285-5cc7-41d5-a1b0-b9637533c9fb" providerId="ADAL" clId="{F4910658-CCB1-4089-BD55-20B1409B128E}" dt="2024-10-16T09:29:05.521" v="518" actId="403"/>
        <pc:sldMkLst>
          <pc:docMk/>
          <pc:sldMk cId="975537140" sldId="612"/>
        </pc:sldMkLst>
        <pc:spChg chg="mod">
          <ac:chgData name="Susanna Berntling" userId="3a068285-5cc7-41d5-a1b0-b9637533c9fb" providerId="ADAL" clId="{F4910658-CCB1-4089-BD55-20B1409B128E}" dt="2024-10-16T09:29:05.521" v="518" actId="403"/>
          <ac:spMkLst>
            <pc:docMk/>
            <pc:sldMk cId="975537140" sldId="612"/>
            <ac:spMk id="2" creationId="{F54387F9-BD52-4EF3-BFEB-DACA8AEE0E3F}"/>
          </ac:spMkLst>
        </pc:spChg>
      </pc:sldChg>
      <pc:sldChg chg="addSp delSp modSp add mod">
        <pc:chgData name="Susanna Berntling" userId="3a068285-5cc7-41d5-a1b0-b9637533c9fb" providerId="ADAL" clId="{F4910658-CCB1-4089-BD55-20B1409B128E}" dt="2024-10-16T09:21:26.306" v="382" actId="1036"/>
        <pc:sldMkLst>
          <pc:docMk/>
          <pc:sldMk cId="1836357716" sldId="613"/>
        </pc:sldMkLst>
        <pc:spChg chg="add mod">
          <ac:chgData name="Susanna Berntling" userId="3a068285-5cc7-41d5-a1b0-b9637533c9fb" providerId="ADAL" clId="{F4910658-CCB1-4089-BD55-20B1409B128E}" dt="2024-10-16T09:16:56.429" v="271"/>
          <ac:spMkLst>
            <pc:docMk/>
            <pc:sldMk cId="1836357716" sldId="613"/>
            <ac:spMk id="2" creationId="{7B71CE8D-0280-4DC6-A869-FD29179B27E2}"/>
          </ac:spMkLst>
        </pc:spChg>
        <pc:spChg chg="del">
          <ac:chgData name="Susanna Berntling" userId="3a068285-5cc7-41d5-a1b0-b9637533c9fb" providerId="ADAL" clId="{F4910658-CCB1-4089-BD55-20B1409B128E}" dt="2024-10-16T09:16:57.839" v="272" actId="478"/>
          <ac:spMkLst>
            <pc:docMk/>
            <pc:sldMk cId="1836357716" sldId="613"/>
            <ac:spMk id="3" creationId="{CD46C9DE-8D1A-31F5-0D3E-E073FA7AF0E6}"/>
          </ac:spMkLst>
        </pc:spChg>
        <pc:spChg chg="del">
          <ac:chgData name="Susanna Berntling" userId="3a068285-5cc7-41d5-a1b0-b9637533c9fb" providerId="ADAL" clId="{F4910658-CCB1-4089-BD55-20B1409B128E}" dt="2024-10-16T09:16:57.839" v="272" actId="478"/>
          <ac:spMkLst>
            <pc:docMk/>
            <pc:sldMk cId="1836357716" sldId="613"/>
            <ac:spMk id="4" creationId="{6E109B30-11EE-A455-3D82-7F9A1ABAE82A}"/>
          </ac:spMkLst>
        </pc:spChg>
        <pc:spChg chg="add mod">
          <ac:chgData name="Susanna Berntling" userId="3a068285-5cc7-41d5-a1b0-b9637533c9fb" providerId="ADAL" clId="{F4910658-CCB1-4089-BD55-20B1409B128E}" dt="2024-10-16T09:16:56.429" v="271"/>
          <ac:spMkLst>
            <pc:docMk/>
            <pc:sldMk cId="1836357716" sldId="613"/>
            <ac:spMk id="6" creationId="{59E12D55-AF43-42A3-B0BE-5C66663A9DC4}"/>
          </ac:spMkLst>
        </pc:spChg>
        <pc:spChg chg="add del mod">
          <ac:chgData name="Susanna Berntling" userId="3a068285-5cc7-41d5-a1b0-b9637533c9fb" providerId="ADAL" clId="{F4910658-CCB1-4089-BD55-20B1409B128E}" dt="2024-10-16T09:17:28.966" v="280" actId="478"/>
          <ac:spMkLst>
            <pc:docMk/>
            <pc:sldMk cId="1836357716" sldId="613"/>
            <ac:spMk id="8" creationId="{CD190BC6-DAD8-117C-4AA1-92037C27B375}"/>
          </ac:spMkLst>
        </pc:spChg>
        <pc:spChg chg="add del mod">
          <ac:chgData name="Susanna Berntling" userId="3a068285-5cc7-41d5-a1b0-b9637533c9fb" providerId="ADAL" clId="{F4910658-CCB1-4089-BD55-20B1409B128E}" dt="2024-10-16T09:17:16.741" v="278" actId="478"/>
          <ac:spMkLst>
            <pc:docMk/>
            <pc:sldMk cId="1836357716" sldId="613"/>
            <ac:spMk id="10" creationId="{88484924-3B1E-261C-0F6F-02492C30217A}"/>
          </ac:spMkLst>
        </pc:spChg>
        <pc:spChg chg="add mod">
          <ac:chgData name="Susanna Berntling" userId="3a068285-5cc7-41d5-a1b0-b9637533c9fb" providerId="ADAL" clId="{F4910658-CCB1-4089-BD55-20B1409B128E}" dt="2024-10-16T09:18:22.538" v="302" actId="1035"/>
          <ac:spMkLst>
            <pc:docMk/>
            <pc:sldMk cId="1836357716" sldId="613"/>
            <ac:spMk id="11" creationId="{099F6211-BD90-4AB8-1080-286721508235}"/>
          </ac:spMkLst>
        </pc:spChg>
        <pc:spChg chg="add mod">
          <ac:chgData name="Susanna Berntling" userId="3a068285-5cc7-41d5-a1b0-b9637533c9fb" providerId="ADAL" clId="{F4910658-CCB1-4089-BD55-20B1409B128E}" dt="2024-10-16T09:18:28.828" v="316" actId="1035"/>
          <ac:spMkLst>
            <pc:docMk/>
            <pc:sldMk cId="1836357716" sldId="613"/>
            <ac:spMk id="12" creationId="{4AE82B90-0618-13DA-4A37-9223F6AA12C2}"/>
          </ac:spMkLst>
        </pc:spChg>
        <pc:picChg chg="del">
          <ac:chgData name="Susanna Berntling" userId="3a068285-5cc7-41d5-a1b0-b9637533c9fb" providerId="ADAL" clId="{F4910658-CCB1-4089-BD55-20B1409B128E}" dt="2024-10-16T09:17:07.640" v="274" actId="478"/>
          <ac:picMkLst>
            <pc:docMk/>
            <pc:sldMk cId="1836357716" sldId="613"/>
            <ac:picMk id="5" creationId="{2FE8E288-00AE-AC72-414F-59A140207B6F}"/>
          </ac:picMkLst>
        </pc:picChg>
        <pc:picChg chg="add mod">
          <ac:chgData name="Susanna Berntling" userId="3a068285-5cc7-41d5-a1b0-b9637533c9fb" providerId="ADAL" clId="{F4910658-CCB1-4089-BD55-20B1409B128E}" dt="2024-10-16T09:21:26.306" v="382" actId="1036"/>
          <ac:picMkLst>
            <pc:docMk/>
            <pc:sldMk cId="1836357716" sldId="613"/>
            <ac:picMk id="13" creationId="{913CF490-6FDE-4BFF-B836-3A02D4D4FBB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1E068B-B778-4246-8B4D-18E37CDFDC40}"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sv-SE"/>
        </a:p>
      </dgm:t>
    </dgm:pt>
    <dgm:pt modelId="{28A17002-B767-4713-B00A-6977BD13B6AD}">
      <dgm:prSet phldrT="[Text]"/>
      <dgm:spPr/>
      <dgm:t>
        <a:bodyPr/>
        <a:lstStyle/>
        <a:p>
          <a:endParaRPr lang="sv-SE" dirty="0">
            <a:latin typeface="Raleway" pitchFamily="2" charset="0"/>
          </a:endParaRPr>
        </a:p>
        <a:p>
          <a:r>
            <a:rPr lang="sv-SE" dirty="0">
              <a:latin typeface="Raleway" pitchFamily="2" charset="0"/>
            </a:rPr>
            <a:t>team </a:t>
          </a:r>
          <a:r>
            <a:rPr lang="sv-SE" dirty="0" err="1">
              <a:latin typeface="Raleway" pitchFamily="2" charset="0"/>
            </a:rPr>
            <a:t>role</a:t>
          </a:r>
          <a:r>
            <a:rPr lang="sv-SE" dirty="0">
              <a:latin typeface="Raleway" pitchFamily="2" charset="0"/>
            </a:rPr>
            <a:t> </a:t>
          </a:r>
          <a:r>
            <a:rPr lang="sv-SE" dirty="0" err="1">
              <a:latin typeface="Raleway" pitchFamily="2" charset="0"/>
            </a:rPr>
            <a:t>behavior</a:t>
          </a:r>
          <a:r>
            <a:rPr lang="sv-SE" dirty="0">
              <a:latin typeface="Raleway" pitchFamily="2" charset="0"/>
            </a:rPr>
            <a:t>
</a:t>
          </a:r>
        </a:p>
      </dgm:t>
    </dgm:pt>
    <dgm:pt modelId="{A4E97766-AA74-474C-A447-C769AA6C0A7D}" type="parTrans" cxnId="{62E0B3D7-29BF-4711-A568-2FCD7B88B25C}">
      <dgm:prSet/>
      <dgm:spPr/>
      <dgm:t>
        <a:bodyPr/>
        <a:lstStyle/>
        <a:p>
          <a:endParaRPr lang="sv-SE">
            <a:latin typeface="Raleway" pitchFamily="2" charset="0"/>
          </a:endParaRPr>
        </a:p>
      </dgm:t>
    </dgm:pt>
    <dgm:pt modelId="{C65C5906-EFEE-4B8A-8E97-20B1591AD7AE}" type="sibTrans" cxnId="{62E0B3D7-29BF-4711-A568-2FCD7B88B25C}">
      <dgm:prSet/>
      <dgm:spPr/>
      <dgm:t>
        <a:bodyPr/>
        <a:lstStyle/>
        <a:p>
          <a:endParaRPr lang="sv-SE">
            <a:latin typeface="Raleway" pitchFamily="2" charset="0"/>
          </a:endParaRPr>
        </a:p>
      </dgm:t>
    </dgm:pt>
    <dgm:pt modelId="{85676BE6-D05A-42D8-A9E4-1DEF787A4DB6}">
      <dgm:prSet phldrT="[Text]" custT="1"/>
      <dgm:spPr>
        <a:solidFill>
          <a:srgbClr val="FFC000"/>
        </a:solidFill>
      </dgm:spPr>
      <dgm:t>
        <a:bodyPr/>
        <a:lstStyle/>
        <a:p>
          <a:r>
            <a:rPr lang="sv-SE" sz="1000" dirty="0">
              <a:latin typeface="Raleway" pitchFamily="2" charset="0"/>
            </a:rPr>
            <a:t>personality</a:t>
          </a:r>
          <a:endParaRPr lang="sv-SE" sz="900" dirty="0">
            <a:latin typeface="Raleway" pitchFamily="2" charset="0"/>
          </a:endParaRPr>
        </a:p>
      </dgm:t>
    </dgm:pt>
    <dgm:pt modelId="{E2B5B775-D9F1-4D15-AC40-796568B4F762}" type="parTrans" cxnId="{3453CD5C-02A3-4221-B0D8-2F641122194F}">
      <dgm:prSet/>
      <dgm:spPr>
        <a:solidFill>
          <a:srgbClr val="FFC000"/>
        </a:solidFill>
      </dgm:spPr>
      <dgm:t>
        <a:bodyPr/>
        <a:lstStyle/>
        <a:p>
          <a:endParaRPr lang="sv-SE">
            <a:latin typeface="Raleway" pitchFamily="2" charset="0"/>
          </a:endParaRPr>
        </a:p>
      </dgm:t>
    </dgm:pt>
    <dgm:pt modelId="{1EB3FA8F-DE7F-441E-A621-7770761E4C75}" type="sibTrans" cxnId="{3453CD5C-02A3-4221-B0D8-2F641122194F}">
      <dgm:prSet/>
      <dgm:spPr/>
      <dgm:t>
        <a:bodyPr/>
        <a:lstStyle/>
        <a:p>
          <a:endParaRPr lang="sv-SE">
            <a:latin typeface="Raleway" pitchFamily="2" charset="0"/>
          </a:endParaRPr>
        </a:p>
      </dgm:t>
    </dgm:pt>
    <dgm:pt modelId="{B5684ECB-FC7D-4594-BE37-7D3030BF6C68}">
      <dgm:prSet phldrT="[Text]" custT="1"/>
      <dgm:spPr/>
      <dgm:t>
        <a:bodyPr/>
        <a:lstStyle/>
        <a:p>
          <a:r>
            <a:rPr lang="sv-SE" sz="1000" dirty="0" err="1">
              <a:latin typeface="Raleway" pitchFamily="2" charset="0"/>
            </a:rPr>
            <a:t>role</a:t>
          </a:r>
          <a:r>
            <a:rPr lang="sv-SE" sz="1000" dirty="0">
              <a:latin typeface="Raleway" pitchFamily="2" charset="0"/>
            </a:rPr>
            <a:t> </a:t>
          </a:r>
          <a:r>
            <a:rPr lang="sv-SE" sz="1000" dirty="0" err="1">
              <a:latin typeface="Raleway" pitchFamily="2" charset="0"/>
            </a:rPr>
            <a:t>learning</a:t>
          </a:r>
          <a:endParaRPr lang="sv-SE" sz="1000" dirty="0">
            <a:latin typeface="Raleway" pitchFamily="2" charset="0"/>
          </a:endParaRPr>
        </a:p>
      </dgm:t>
    </dgm:pt>
    <dgm:pt modelId="{149AB6A7-6377-4A64-BF20-5F5C64F0D6D2}" type="parTrans" cxnId="{34F3C5CA-B4D5-454C-97BE-6079D32C8163}">
      <dgm:prSet/>
      <dgm:spPr/>
      <dgm:t>
        <a:bodyPr/>
        <a:lstStyle/>
        <a:p>
          <a:endParaRPr lang="sv-SE">
            <a:latin typeface="Raleway" pitchFamily="2" charset="0"/>
          </a:endParaRPr>
        </a:p>
      </dgm:t>
    </dgm:pt>
    <dgm:pt modelId="{7FD5CDD5-2AE6-44F8-BF8C-A8BA34C63D66}" type="sibTrans" cxnId="{34F3C5CA-B4D5-454C-97BE-6079D32C8163}">
      <dgm:prSet/>
      <dgm:spPr/>
      <dgm:t>
        <a:bodyPr/>
        <a:lstStyle/>
        <a:p>
          <a:endParaRPr lang="sv-SE">
            <a:latin typeface="Raleway" pitchFamily="2" charset="0"/>
          </a:endParaRPr>
        </a:p>
      </dgm:t>
    </dgm:pt>
    <dgm:pt modelId="{A12EA21E-5616-43D0-9DC8-0B6D09C9EFA5}">
      <dgm:prSet phldrT="[Text]" custT="1"/>
      <dgm:spPr>
        <a:solidFill>
          <a:schemeClr val="accent3">
            <a:lumMod val="60000"/>
            <a:lumOff val="40000"/>
          </a:schemeClr>
        </a:solidFill>
      </dgm:spPr>
      <dgm:t>
        <a:bodyPr/>
        <a:lstStyle/>
        <a:p>
          <a:r>
            <a:rPr lang="sv-SE" sz="1050" dirty="0" err="1">
              <a:latin typeface="Raleway" pitchFamily="2" charset="0"/>
            </a:rPr>
            <a:t>values</a:t>
          </a:r>
          <a:endParaRPr lang="sv-SE" sz="800" dirty="0">
            <a:latin typeface="Raleway" pitchFamily="2" charset="0"/>
          </a:endParaRPr>
        </a:p>
      </dgm:t>
    </dgm:pt>
    <dgm:pt modelId="{9D5D3950-E9F0-4BD1-BA44-E5AF5C183725}" type="parTrans" cxnId="{8C7AFAC6-B9D6-4CB3-8DE8-D253083D9CA5}">
      <dgm:prSet/>
      <dgm:spPr>
        <a:solidFill>
          <a:schemeClr val="accent3">
            <a:lumMod val="60000"/>
            <a:lumOff val="40000"/>
          </a:schemeClr>
        </a:solidFill>
      </dgm:spPr>
      <dgm:t>
        <a:bodyPr/>
        <a:lstStyle/>
        <a:p>
          <a:endParaRPr lang="sv-SE">
            <a:latin typeface="Raleway" pitchFamily="2" charset="0"/>
          </a:endParaRPr>
        </a:p>
      </dgm:t>
    </dgm:pt>
    <dgm:pt modelId="{ABBD5671-0CC3-4972-9FDF-026601AD6C32}" type="sibTrans" cxnId="{8C7AFAC6-B9D6-4CB3-8DE8-D253083D9CA5}">
      <dgm:prSet/>
      <dgm:spPr/>
      <dgm:t>
        <a:bodyPr/>
        <a:lstStyle/>
        <a:p>
          <a:endParaRPr lang="sv-SE">
            <a:latin typeface="Raleway" pitchFamily="2" charset="0"/>
          </a:endParaRPr>
        </a:p>
      </dgm:t>
    </dgm:pt>
    <dgm:pt modelId="{973C6392-4558-4DF6-9E1A-BCEC06F402BD}">
      <dgm:prSet phldrT="[Text]" custT="1"/>
      <dgm:spPr/>
      <dgm:t>
        <a:bodyPr/>
        <a:lstStyle/>
        <a:p>
          <a:endParaRPr lang="sv-SE" sz="800" dirty="0">
            <a:latin typeface="Raleway" pitchFamily="2" charset="0"/>
          </a:endParaRPr>
        </a:p>
        <a:p>
          <a:r>
            <a:rPr lang="sv-SE" sz="1000" dirty="0" err="1">
              <a:latin typeface="Raleway" pitchFamily="2" charset="0"/>
            </a:rPr>
            <a:t>intellectual</a:t>
          </a:r>
          <a:r>
            <a:rPr lang="sv-SE" sz="1000" dirty="0">
              <a:latin typeface="Raleway" pitchFamily="2" charset="0"/>
            </a:rPr>
            <a:t> </a:t>
          </a:r>
          <a:r>
            <a:rPr lang="sv-SE" sz="1000" dirty="0" err="1">
              <a:latin typeface="Raleway" pitchFamily="2" charset="0"/>
            </a:rPr>
            <a:t>ability</a:t>
          </a:r>
          <a:r>
            <a:rPr lang="sv-SE" sz="800" dirty="0">
              <a:latin typeface="Raleway" pitchFamily="2" charset="0"/>
            </a:rPr>
            <a:t>
</a:t>
          </a:r>
        </a:p>
      </dgm:t>
    </dgm:pt>
    <dgm:pt modelId="{B7046619-6821-4740-90CF-654BFD88B24E}" type="parTrans" cxnId="{88D58CB4-C051-4DF0-B891-00D0B8CB2DBA}">
      <dgm:prSet/>
      <dgm:spPr/>
      <dgm:t>
        <a:bodyPr/>
        <a:lstStyle/>
        <a:p>
          <a:endParaRPr lang="sv-SE">
            <a:latin typeface="Raleway" pitchFamily="2" charset="0"/>
          </a:endParaRPr>
        </a:p>
      </dgm:t>
    </dgm:pt>
    <dgm:pt modelId="{20745F33-B346-4A2A-A84E-DC985FA2F232}" type="sibTrans" cxnId="{88D58CB4-C051-4DF0-B891-00D0B8CB2DBA}">
      <dgm:prSet/>
      <dgm:spPr/>
      <dgm:t>
        <a:bodyPr/>
        <a:lstStyle/>
        <a:p>
          <a:endParaRPr lang="sv-SE">
            <a:latin typeface="Raleway" pitchFamily="2" charset="0"/>
          </a:endParaRPr>
        </a:p>
      </dgm:t>
    </dgm:pt>
    <dgm:pt modelId="{252F1638-B43E-4E28-A9BB-E782013668C9}">
      <dgm:prSet phldrT="[Text]" custT="1"/>
      <dgm:spPr>
        <a:solidFill>
          <a:schemeClr val="tx1">
            <a:lumMod val="75000"/>
          </a:schemeClr>
        </a:solidFill>
      </dgm:spPr>
      <dgm:t>
        <a:bodyPr/>
        <a:lstStyle/>
        <a:p>
          <a:endParaRPr lang="sv-SE" sz="800" dirty="0">
            <a:latin typeface="Raleway" pitchFamily="2" charset="0"/>
          </a:endParaRPr>
        </a:p>
        <a:p>
          <a:r>
            <a:rPr lang="sv-SE" sz="1000" dirty="0" err="1">
              <a:latin typeface="Raleway" pitchFamily="2" charset="0"/>
            </a:rPr>
            <a:t>experiences</a:t>
          </a:r>
          <a:r>
            <a:rPr lang="sv-SE" sz="1000" dirty="0">
              <a:latin typeface="Raleway" pitchFamily="2" charset="0"/>
            </a:rPr>
            <a:t> and </a:t>
          </a:r>
          <a:r>
            <a:rPr lang="sv-SE" sz="1000" dirty="0" err="1">
              <a:latin typeface="Raleway" pitchFamily="2" charset="0"/>
            </a:rPr>
            <a:t>attitudes</a:t>
          </a:r>
          <a:r>
            <a:rPr lang="sv-SE" sz="1000" dirty="0">
              <a:latin typeface="Raleway" pitchFamily="2" charset="0"/>
            </a:rPr>
            <a:t>
</a:t>
          </a:r>
        </a:p>
      </dgm:t>
    </dgm:pt>
    <dgm:pt modelId="{2301D0AB-A9E7-4FF9-B79F-289CECCFF793}" type="parTrans" cxnId="{4E790498-8A0F-4325-9760-39061EF9EF7D}">
      <dgm:prSet/>
      <dgm:spPr>
        <a:solidFill>
          <a:schemeClr val="tx1">
            <a:lumMod val="75000"/>
          </a:schemeClr>
        </a:solidFill>
      </dgm:spPr>
      <dgm:t>
        <a:bodyPr/>
        <a:lstStyle/>
        <a:p>
          <a:endParaRPr lang="sv-SE">
            <a:latin typeface="Raleway" pitchFamily="2" charset="0"/>
          </a:endParaRPr>
        </a:p>
      </dgm:t>
    </dgm:pt>
    <dgm:pt modelId="{B40B70C3-3D5F-45D4-B70A-4C75E384D417}" type="sibTrans" cxnId="{4E790498-8A0F-4325-9760-39061EF9EF7D}">
      <dgm:prSet/>
      <dgm:spPr/>
      <dgm:t>
        <a:bodyPr/>
        <a:lstStyle/>
        <a:p>
          <a:endParaRPr lang="sv-SE">
            <a:latin typeface="Raleway" pitchFamily="2" charset="0"/>
          </a:endParaRPr>
        </a:p>
      </dgm:t>
    </dgm:pt>
    <dgm:pt modelId="{EABE47CE-251B-4F5A-9856-AED243D14EFB}">
      <dgm:prSet phldrT="[Text]"/>
      <dgm:spPr/>
      <dgm:t>
        <a:bodyPr/>
        <a:lstStyle/>
        <a:p>
          <a:endParaRPr lang="en-US" dirty="0">
            <a:latin typeface="Raleway" pitchFamily="2" charset="0"/>
          </a:endParaRPr>
        </a:p>
        <a:p>
          <a:r>
            <a:rPr lang="en-US" dirty="0">
              <a:latin typeface="Raleway" pitchFamily="2" charset="0"/>
            </a:rPr>
            <a:t>relation to the outside world
</a:t>
          </a:r>
          <a:endParaRPr lang="sv-SE" dirty="0">
            <a:latin typeface="Raleway" pitchFamily="2" charset="0"/>
          </a:endParaRPr>
        </a:p>
      </dgm:t>
    </dgm:pt>
    <dgm:pt modelId="{6B49BE6E-FD4A-4389-8403-51FBCEAB4B00}" type="parTrans" cxnId="{A892FF89-AE05-448A-AEAD-59E0551CBD33}">
      <dgm:prSet/>
      <dgm:spPr/>
      <dgm:t>
        <a:bodyPr/>
        <a:lstStyle/>
        <a:p>
          <a:endParaRPr lang="sv-SE">
            <a:latin typeface="Raleway" pitchFamily="2" charset="0"/>
          </a:endParaRPr>
        </a:p>
      </dgm:t>
    </dgm:pt>
    <dgm:pt modelId="{3F46E4A0-7BA5-4F79-BA37-42EC9D20BBD9}" type="sibTrans" cxnId="{A892FF89-AE05-448A-AEAD-59E0551CBD33}">
      <dgm:prSet/>
      <dgm:spPr/>
      <dgm:t>
        <a:bodyPr/>
        <a:lstStyle/>
        <a:p>
          <a:endParaRPr lang="sv-SE">
            <a:latin typeface="Raleway" pitchFamily="2" charset="0"/>
          </a:endParaRPr>
        </a:p>
      </dgm:t>
    </dgm:pt>
    <dgm:pt modelId="{F383C63C-0736-494A-B50D-8670CB15706C}" type="pres">
      <dgm:prSet presAssocID="{701E068B-B778-4246-8B4D-18E37CDFDC40}" presName="Name0" presStyleCnt="0">
        <dgm:presLayoutVars>
          <dgm:chMax val="1"/>
          <dgm:dir/>
          <dgm:animLvl val="ctr"/>
          <dgm:resizeHandles val="exact"/>
        </dgm:presLayoutVars>
      </dgm:prSet>
      <dgm:spPr/>
    </dgm:pt>
    <dgm:pt modelId="{B58723E0-A031-43B4-AE91-DA54B6424F12}" type="pres">
      <dgm:prSet presAssocID="{28A17002-B767-4713-B00A-6977BD13B6AD}" presName="centerShape" presStyleLbl="node0" presStyleIdx="0" presStyleCnt="1"/>
      <dgm:spPr/>
    </dgm:pt>
    <dgm:pt modelId="{E2A4D624-5EA4-4362-8DAB-0BBF88BA0041}" type="pres">
      <dgm:prSet presAssocID="{E2B5B775-D9F1-4D15-AC40-796568B4F762}" presName="parTrans" presStyleLbl="sibTrans2D1" presStyleIdx="0" presStyleCnt="6"/>
      <dgm:spPr/>
    </dgm:pt>
    <dgm:pt modelId="{F2BA7F24-1958-4079-9772-C1B35E580B22}" type="pres">
      <dgm:prSet presAssocID="{E2B5B775-D9F1-4D15-AC40-796568B4F762}" presName="connectorText" presStyleLbl="sibTrans2D1" presStyleIdx="0" presStyleCnt="6"/>
      <dgm:spPr/>
    </dgm:pt>
    <dgm:pt modelId="{2F23E7EC-E956-4210-867E-F0EBDD24A0F1}" type="pres">
      <dgm:prSet presAssocID="{85676BE6-D05A-42D8-A9E4-1DEF787A4DB6}" presName="node" presStyleLbl="node1" presStyleIdx="0" presStyleCnt="6">
        <dgm:presLayoutVars>
          <dgm:bulletEnabled val="1"/>
        </dgm:presLayoutVars>
      </dgm:prSet>
      <dgm:spPr/>
    </dgm:pt>
    <dgm:pt modelId="{B1AB8AA4-A858-41B7-9816-D9A51AA53BC5}" type="pres">
      <dgm:prSet presAssocID="{149AB6A7-6377-4A64-BF20-5F5C64F0D6D2}" presName="parTrans" presStyleLbl="sibTrans2D1" presStyleIdx="1" presStyleCnt="6"/>
      <dgm:spPr/>
    </dgm:pt>
    <dgm:pt modelId="{5F0D3864-BA45-4AC2-B00A-F17E842EC480}" type="pres">
      <dgm:prSet presAssocID="{149AB6A7-6377-4A64-BF20-5F5C64F0D6D2}" presName="connectorText" presStyleLbl="sibTrans2D1" presStyleIdx="1" presStyleCnt="6"/>
      <dgm:spPr/>
    </dgm:pt>
    <dgm:pt modelId="{2E60B110-4D5E-47D9-BAFE-F995F4F959EC}" type="pres">
      <dgm:prSet presAssocID="{B5684ECB-FC7D-4594-BE37-7D3030BF6C68}" presName="node" presStyleLbl="node1" presStyleIdx="1" presStyleCnt="6">
        <dgm:presLayoutVars>
          <dgm:bulletEnabled val="1"/>
        </dgm:presLayoutVars>
      </dgm:prSet>
      <dgm:spPr/>
    </dgm:pt>
    <dgm:pt modelId="{79F06A43-B7CA-46DB-8DCD-2D117EB72ABC}" type="pres">
      <dgm:prSet presAssocID="{2301D0AB-A9E7-4FF9-B79F-289CECCFF793}" presName="parTrans" presStyleLbl="sibTrans2D1" presStyleIdx="2" presStyleCnt="6"/>
      <dgm:spPr/>
    </dgm:pt>
    <dgm:pt modelId="{EC5B03F4-E046-4287-A0D7-E17820B92C2E}" type="pres">
      <dgm:prSet presAssocID="{2301D0AB-A9E7-4FF9-B79F-289CECCFF793}" presName="connectorText" presStyleLbl="sibTrans2D1" presStyleIdx="2" presStyleCnt="6"/>
      <dgm:spPr/>
    </dgm:pt>
    <dgm:pt modelId="{B8757A03-8EA0-4DF5-995E-2EC88465BF90}" type="pres">
      <dgm:prSet presAssocID="{252F1638-B43E-4E28-A9BB-E782013668C9}" presName="node" presStyleLbl="node1" presStyleIdx="2" presStyleCnt="6">
        <dgm:presLayoutVars>
          <dgm:bulletEnabled val="1"/>
        </dgm:presLayoutVars>
      </dgm:prSet>
      <dgm:spPr/>
    </dgm:pt>
    <dgm:pt modelId="{5A061FE7-C751-4848-A3E6-9F35C7495314}" type="pres">
      <dgm:prSet presAssocID="{6B49BE6E-FD4A-4389-8403-51FBCEAB4B00}" presName="parTrans" presStyleLbl="sibTrans2D1" presStyleIdx="3" presStyleCnt="6"/>
      <dgm:spPr/>
    </dgm:pt>
    <dgm:pt modelId="{023DC228-09DB-4C2F-8079-C46720C12BA3}" type="pres">
      <dgm:prSet presAssocID="{6B49BE6E-FD4A-4389-8403-51FBCEAB4B00}" presName="connectorText" presStyleLbl="sibTrans2D1" presStyleIdx="3" presStyleCnt="6"/>
      <dgm:spPr/>
    </dgm:pt>
    <dgm:pt modelId="{F06F8BF2-4FB4-4F7C-9B24-C594FFF8D022}" type="pres">
      <dgm:prSet presAssocID="{EABE47CE-251B-4F5A-9856-AED243D14EFB}" presName="node" presStyleLbl="node1" presStyleIdx="3" presStyleCnt="6">
        <dgm:presLayoutVars>
          <dgm:bulletEnabled val="1"/>
        </dgm:presLayoutVars>
      </dgm:prSet>
      <dgm:spPr/>
    </dgm:pt>
    <dgm:pt modelId="{53ED1AEB-B172-4988-94EC-E8C2B06AFD10}" type="pres">
      <dgm:prSet presAssocID="{9D5D3950-E9F0-4BD1-BA44-E5AF5C183725}" presName="parTrans" presStyleLbl="sibTrans2D1" presStyleIdx="4" presStyleCnt="6"/>
      <dgm:spPr/>
    </dgm:pt>
    <dgm:pt modelId="{8875D6B7-258C-45C8-A0C4-7092E8F2485D}" type="pres">
      <dgm:prSet presAssocID="{9D5D3950-E9F0-4BD1-BA44-E5AF5C183725}" presName="connectorText" presStyleLbl="sibTrans2D1" presStyleIdx="4" presStyleCnt="6"/>
      <dgm:spPr/>
    </dgm:pt>
    <dgm:pt modelId="{8212E4BC-DD31-48AE-80B4-F394F3CB4FA9}" type="pres">
      <dgm:prSet presAssocID="{A12EA21E-5616-43D0-9DC8-0B6D09C9EFA5}" presName="node" presStyleLbl="node1" presStyleIdx="4" presStyleCnt="6">
        <dgm:presLayoutVars>
          <dgm:bulletEnabled val="1"/>
        </dgm:presLayoutVars>
      </dgm:prSet>
      <dgm:spPr/>
    </dgm:pt>
    <dgm:pt modelId="{C63372D7-A65E-4A03-B1DF-6C86471AF6F5}" type="pres">
      <dgm:prSet presAssocID="{B7046619-6821-4740-90CF-654BFD88B24E}" presName="parTrans" presStyleLbl="sibTrans2D1" presStyleIdx="5" presStyleCnt="6"/>
      <dgm:spPr/>
    </dgm:pt>
    <dgm:pt modelId="{B7297737-AFCA-44D2-8D42-C7F9C82CE29A}" type="pres">
      <dgm:prSet presAssocID="{B7046619-6821-4740-90CF-654BFD88B24E}" presName="connectorText" presStyleLbl="sibTrans2D1" presStyleIdx="5" presStyleCnt="6"/>
      <dgm:spPr/>
    </dgm:pt>
    <dgm:pt modelId="{6FEF4C3F-CECF-46B7-BA6F-204B0B26FBF7}" type="pres">
      <dgm:prSet presAssocID="{973C6392-4558-4DF6-9E1A-BCEC06F402BD}" presName="node" presStyleLbl="node1" presStyleIdx="5" presStyleCnt="6">
        <dgm:presLayoutVars>
          <dgm:bulletEnabled val="1"/>
        </dgm:presLayoutVars>
      </dgm:prSet>
      <dgm:spPr/>
    </dgm:pt>
  </dgm:ptLst>
  <dgm:cxnLst>
    <dgm:cxn modelId="{4FE6170A-E54B-4FAB-80C4-11F6DD586C06}" type="presOf" srcId="{B7046619-6821-4740-90CF-654BFD88B24E}" destId="{C63372D7-A65E-4A03-B1DF-6C86471AF6F5}" srcOrd="0" destOrd="0" presId="urn:microsoft.com/office/officeart/2005/8/layout/radial5"/>
    <dgm:cxn modelId="{06B93817-E0EA-4B0D-9249-9B0C1A9B15D8}" type="presOf" srcId="{6B49BE6E-FD4A-4389-8403-51FBCEAB4B00}" destId="{023DC228-09DB-4C2F-8079-C46720C12BA3}" srcOrd="1" destOrd="0" presId="urn:microsoft.com/office/officeart/2005/8/layout/radial5"/>
    <dgm:cxn modelId="{0E1A3722-0F20-4669-8D2F-E5D753AEB228}" type="presOf" srcId="{701E068B-B778-4246-8B4D-18E37CDFDC40}" destId="{F383C63C-0736-494A-B50D-8670CB15706C}" srcOrd="0" destOrd="0" presId="urn:microsoft.com/office/officeart/2005/8/layout/radial5"/>
    <dgm:cxn modelId="{9451E723-8ED9-4C6C-AD5D-4EC07835C4EE}" type="presOf" srcId="{E2B5B775-D9F1-4D15-AC40-796568B4F762}" destId="{F2BA7F24-1958-4079-9772-C1B35E580B22}" srcOrd="1" destOrd="0" presId="urn:microsoft.com/office/officeart/2005/8/layout/radial5"/>
    <dgm:cxn modelId="{55754E29-BC0F-4CAB-A8AB-E8FD86FD117C}" type="presOf" srcId="{973C6392-4558-4DF6-9E1A-BCEC06F402BD}" destId="{6FEF4C3F-CECF-46B7-BA6F-204B0B26FBF7}" srcOrd="0" destOrd="0" presId="urn:microsoft.com/office/officeart/2005/8/layout/radial5"/>
    <dgm:cxn modelId="{C58FE129-FC22-4310-8DE0-02961E807F56}" type="presOf" srcId="{E2B5B775-D9F1-4D15-AC40-796568B4F762}" destId="{E2A4D624-5EA4-4362-8DAB-0BBF88BA0041}" srcOrd="0" destOrd="0" presId="urn:microsoft.com/office/officeart/2005/8/layout/radial5"/>
    <dgm:cxn modelId="{48D4CF31-544A-4E22-B0A5-F794E9D49A73}" type="presOf" srcId="{28A17002-B767-4713-B00A-6977BD13B6AD}" destId="{B58723E0-A031-43B4-AE91-DA54B6424F12}" srcOrd="0" destOrd="0" presId="urn:microsoft.com/office/officeart/2005/8/layout/radial5"/>
    <dgm:cxn modelId="{4CD3F833-804F-4EEA-8AB3-A9E15E6A1727}" type="presOf" srcId="{85676BE6-D05A-42D8-A9E4-1DEF787A4DB6}" destId="{2F23E7EC-E956-4210-867E-F0EBDD24A0F1}" srcOrd="0" destOrd="0" presId="urn:microsoft.com/office/officeart/2005/8/layout/radial5"/>
    <dgm:cxn modelId="{3453CD5C-02A3-4221-B0D8-2F641122194F}" srcId="{28A17002-B767-4713-B00A-6977BD13B6AD}" destId="{85676BE6-D05A-42D8-A9E4-1DEF787A4DB6}" srcOrd="0" destOrd="0" parTransId="{E2B5B775-D9F1-4D15-AC40-796568B4F762}" sibTransId="{1EB3FA8F-DE7F-441E-A621-7770761E4C75}"/>
    <dgm:cxn modelId="{89035665-1A61-4BE8-93FD-7BA854157388}" type="presOf" srcId="{EABE47CE-251B-4F5A-9856-AED243D14EFB}" destId="{F06F8BF2-4FB4-4F7C-9B24-C594FFF8D022}" srcOrd="0" destOrd="0" presId="urn:microsoft.com/office/officeart/2005/8/layout/radial5"/>
    <dgm:cxn modelId="{3F32B967-FA08-458A-AC80-4AE2F078E2AD}" type="presOf" srcId="{B7046619-6821-4740-90CF-654BFD88B24E}" destId="{B7297737-AFCA-44D2-8D42-C7F9C82CE29A}" srcOrd="1" destOrd="0" presId="urn:microsoft.com/office/officeart/2005/8/layout/radial5"/>
    <dgm:cxn modelId="{73C5236F-9D62-4C05-934B-1C446BCF37D6}" type="presOf" srcId="{2301D0AB-A9E7-4FF9-B79F-289CECCFF793}" destId="{79F06A43-B7CA-46DB-8DCD-2D117EB72ABC}" srcOrd="0" destOrd="0" presId="urn:microsoft.com/office/officeart/2005/8/layout/radial5"/>
    <dgm:cxn modelId="{15E17152-6A2F-4B0F-94F0-94327C9D1009}" type="presOf" srcId="{A12EA21E-5616-43D0-9DC8-0B6D09C9EFA5}" destId="{8212E4BC-DD31-48AE-80B4-F394F3CB4FA9}" srcOrd="0" destOrd="0" presId="urn:microsoft.com/office/officeart/2005/8/layout/radial5"/>
    <dgm:cxn modelId="{7470D859-5324-48C8-90ED-E1F6ECC73CD2}" type="presOf" srcId="{6B49BE6E-FD4A-4389-8403-51FBCEAB4B00}" destId="{5A061FE7-C751-4848-A3E6-9F35C7495314}" srcOrd="0" destOrd="0" presId="urn:microsoft.com/office/officeart/2005/8/layout/radial5"/>
    <dgm:cxn modelId="{0F435785-9C77-43D6-92AA-FFDEB9C9D798}" type="presOf" srcId="{149AB6A7-6377-4A64-BF20-5F5C64F0D6D2}" destId="{B1AB8AA4-A858-41B7-9816-D9A51AA53BC5}" srcOrd="0" destOrd="0" presId="urn:microsoft.com/office/officeart/2005/8/layout/radial5"/>
    <dgm:cxn modelId="{A892FF89-AE05-448A-AEAD-59E0551CBD33}" srcId="{28A17002-B767-4713-B00A-6977BD13B6AD}" destId="{EABE47CE-251B-4F5A-9856-AED243D14EFB}" srcOrd="3" destOrd="0" parTransId="{6B49BE6E-FD4A-4389-8403-51FBCEAB4B00}" sibTransId="{3F46E4A0-7BA5-4F79-BA37-42EC9D20BBD9}"/>
    <dgm:cxn modelId="{5EE8458B-DC12-4E43-A040-BDB51ABA3F6A}" type="presOf" srcId="{9D5D3950-E9F0-4BD1-BA44-E5AF5C183725}" destId="{8875D6B7-258C-45C8-A0C4-7092E8F2485D}" srcOrd="1" destOrd="0" presId="urn:microsoft.com/office/officeart/2005/8/layout/radial5"/>
    <dgm:cxn modelId="{4E790498-8A0F-4325-9760-39061EF9EF7D}" srcId="{28A17002-B767-4713-B00A-6977BD13B6AD}" destId="{252F1638-B43E-4E28-A9BB-E782013668C9}" srcOrd="2" destOrd="0" parTransId="{2301D0AB-A9E7-4FF9-B79F-289CECCFF793}" sibTransId="{B40B70C3-3D5F-45D4-B70A-4C75E384D417}"/>
    <dgm:cxn modelId="{337A3FAB-EE7E-42B7-B644-40DE19A18ABA}" type="presOf" srcId="{149AB6A7-6377-4A64-BF20-5F5C64F0D6D2}" destId="{5F0D3864-BA45-4AC2-B00A-F17E842EC480}" srcOrd="1" destOrd="0" presId="urn:microsoft.com/office/officeart/2005/8/layout/radial5"/>
    <dgm:cxn modelId="{77C8FAAD-E175-4CE5-81EB-C11BEC95F633}" type="presOf" srcId="{9D5D3950-E9F0-4BD1-BA44-E5AF5C183725}" destId="{53ED1AEB-B172-4988-94EC-E8C2B06AFD10}" srcOrd="0" destOrd="0" presId="urn:microsoft.com/office/officeart/2005/8/layout/radial5"/>
    <dgm:cxn modelId="{88D58CB4-C051-4DF0-B891-00D0B8CB2DBA}" srcId="{28A17002-B767-4713-B00A-6977BD13B6AD}" destId="{973C6392-4558-4DF6-9E1A-BCEC06F402BD}" srcOrd="5" destOrd="0" parTransId="{B7046619-6821-4740-90CF-654BFD88B24E}" sibTransId="{20745F33-B346-4A2A-A84E-DC985FA2F232}"/>
    <dgm:cxn modelId="{2FC518BE-E7A1-4116-8531-B902EBAA985B}" type="presOf" srcId="{2301D0AB-A9E7-4FF9-B79F-289CECCFF793}" destId="{EC5B03F4-E046-4287-A0D7-E17820B92C2E}" srcOrd="1" destOrd="0" presId="urn:microsoft.com/office/officeart/2005/8/layout/radial5"/>
    <dgm:cxn modelId="{8C7AFAC6-B9D6-4CB3-8DE8-D253083D9CA5}" srcId="{28A17002-B767-4713-B00A-6977BD13B6AD}" destId="{A12EA21E-5616-43D0-9DC8-0B6D09C9EFA5}" srcOrd="4" destOrd="0" parTransId="{9D5D3950-E9F0-4BD1-BA44-E5AF5C183725}" sibTransId="{ABBD5671-0CC3-4972-9FDF-026601AD6C32}"/>
    <dgm:cxn modelId="{04583FC7-772D-4F2E-89C7-4325850924DB}" type="presOf" srcId="{B5684ECB-FC7D-4594-BE37-7D3030BF6C68}" destId="{2E60B110-4D5E-47D9-BAFE-F995F4F959EC}" srcOrd="0" destOrd="0" presId="urn:microsoft.com/office/officeart/2005/8/layout/radial5"/>
    <dgm:cxn modelId="{34F3C5CA-B4D5-454C-97BE-6079D32C8163}" srcId="{28A17002-B767-4713-B00A-6977BD13B6AD}" destId="{B5684ECB-FC7D-4594-BE37-7D3030BF6C68}" srcOrd="1" destOrd="0" parTransId="{149AB6A7-6377-4A64-BF20-5F5C64F0D6D2}" sibTransId="{7FD5CDD5-2AE6-44F8-BF8C-A8BA34C63D66}"/>
    <dgm:cxn modelId="{3A8089CF-DBF9-473B-88B4-5F6D9456D698}" type="presOf" srcId="{252F1638-B43E-4E28-A9BB-E782013668C9}" destId="{B8757A03-8EA0-4DF5-995E-2EC88465BF90}" srcOrd="0" destOrd="0" presId="urn:microsoft.com/office/officeart/2005/8/layout/radial5"/>
    <dgm:cxn modelId="{62E0B3D7-29BF-4711-A568-2FCD7B88B25C}" srcId="{701E068B-B778-4246-8B4D-18E37CDFDC40}" destId="{28A17002-B767-4713-B00A-6977BD13B6AD}" srcOrd="0" destOrd="0" parTransId="{A4E97766-AA74-474C-A447-C769AA6C0A7D}" sibTransId="{C65C5906-EFEE-4B8A-8E97-20B1591AD7AE}"/>
    <dgm:cxn modelId="{A69088C8-D0B7-439F-B395-6C69AEE9ED95}" type="presParOf" srcId="{F383C63C-0736-494A-B50D-8670CB15706C}" destId="{B58723E0-A031-43B4-AE91-DA54B6424F12}" srcOrd="0" destOrd="0" presId="urn:microsoft.com/office/officeart/2005/8/layout/radial5"/>
    <dgm:cxn modelId="{660938B8-8C28-4F1A-ADDC-9E189C5B4642}" type="presParOf" srcId="{F383C63C-0736-494A-B50D-8670CB15706C}" destId="{E2A4D624-5EA4-4362-8DAB-0BBF88BA0041}" srcOrd="1" destOrd="0" presId="urn:microsoft.com/office/officeart/2005/8/layout/radial5"/>
    <dgm:cxn modelId="{84ED2180-D414-4564-8FC8-5C7EBA502860}" type="presParOf" srcId="{E2A4D624-5EA4-4362-8DAB-0BBF88BA0041}" destId="{F2BA7F24-1958-4079-9772-C1B35E580B22}" srcOrd="0" destOrd="0" presId="urn:microsoft.com/office/officeart/2005/8/layout/radial5"/>
    <dgm:cxn modelId="{EB6698A7-470D-440E-8FB6-238887E2BACC}" type="presParOf" srcId="{F383C63C-0736-494A-B50D-8670CB15706C}" destId="{2F23E7EC-E956-4210-867E-F0EBDD24A0F1}" srcOrd="2" destOrd="0" presId="urn:microsoft.com/office/officeart/2005/8/layout/radial5"/>
    <dgm:cxn modelId="{6619C15D-5AB2-400E-841E-C4721E11183E}" type="presParOf" srcId="{F383C63C-0736-494A-B50D-8670CB15706C}" destId="{B1AB8AA4-A858-41B7-9816-D9A51AA53BC5}" srcOrd="3" destOrd="0" presId="urn:microsoft.com/office/officeart/2005/8/layout/radial5"/>
    <dgm:cxn modelId="{C7BADBF9-5345-407B-92A5-8D81D095E080}" type="presParOf" srcId="{B1AB8AA4-A858-41B7-9816-D9A51AA53BC5}" destId="{5F0D3864-BA45-4AC2-B00A-F17E842EC480}" srcOrd="0" destOrd="0" presId="urn:microsoft.com/office/officeart/2005/8/layout/radial5"/>
    <dgm:cxn modelId="{BA778AEF-906D-44C6-A78C-5ABF9ACC7526}" type="presParOf" srcId="{F383C63C-0736-494A-B50D-8670CB15706C}" destId="{2E60B110-4D5E-47D9-BAFE-F995F4F959EC}" srcOrd="4" destOrd="0" presId="urn:microsoft.com/office/officeart/2005/8/layout/radial5"/>
    <dgm:cxn modelId="{2BEE100D-A07D-4A9B-8FC3-E916A3C138D7}" type="presParOf" srcId="{F383C63C-0736-494A-B50D-8670CB15706C}" destId="{79F06A43-B7CA-46DB-8DCD-2D117EB72ABC}" srcOrd="5" destOrd="0" presId="urn:microsoft.com/office/officeart/2005/8/layout/radial5"/>
    <dgm:cxn modelId="{4DE701D4-DD0B-4023-A544-33CED99D880A}" type="presParOf" srcId="{79F06A43-B7CA-46DB-8DCD-2D117EB72ABC}" destId="{EC5B03F4-E046-4287-A0D7-E17820B92C2E}" srcOrd="0" destOrd="0" presId="urn:microsoft.com/office/officeart/2005/8/layout/radial5"/>
    <dgm:cxn modelId="{B9E69776-DAE8-4F11-B0B0-D4EA4E3FF7A0}" type="presParOf" srcId="{F383C63C-0736-494A-B50D-8670CB15706C}" destId="{B8757A03-8EA0-4DF5-995E-2EC88465BF90}" srcOrd="6" destOrd="0" presId="urn:microsoft.com/office/officeart/2005/8/layout/radial5"/>
    <dgm:cxn modelId="{598B8D9B-E500-480C-885B-667847858B12}" type="presParOf" srcId="{F383C63C-0736-494A-B50D-8670CB15706C}" destId="{5A061FE7-C751-4848-A3E6-9F35C7495314}" srcOrd="7" destOrd="0" presId="urn:microsoft.com/office/officeart/2005/8/layout/radial5"/>
    <dgm:cxn modelId="{F9B9C016-378B-48EA-8462-640459372F16}" type="presParOf" srcId="{5A061FE7-C751-4848-A3E6-9F35C7495314}" destId="{023DC228-09DB-4C2F-8079-C46720C12BA3}" srcOrd="0" destOrd="0" presId="urn:microsoft.com/office/officeart/2005/8/layout/radial5"/>
    <dgm:cxn modelId="{10DA0335-9E83-4328-AEF1-ED787F045158}" type="presParOf" srcId="{F383C63C-0736-494A-B50D-8670CB15706C}" destId="{F06F8BF2-4FB4-4F7C-9B24-C594FFF8D022}" srcOrd="8" destOrd="0" presId="urn:microsoft.com/office/officeart/2005/8/layout/radial5"/>
    <dgm:cxn modelId="{5AFBD2C2-AF89-4B8B-B74E-FB81A922C41B}" type="presParOf" srcId="{F383C63C-0736-494A-B50D-8670CB15706C}" destId="{53ED1AEB-B172-4988-94EC-E8C2B06AFD10}" srcOrd="9" destOrd="0" presId="urn:microsoft.com/office/officeart/2005/8/layout/radial5"/>
    <dgm:cxn modelId="{DE578592-3C77-45F2-995C-D8757CD3D4FF}" type="presParOf" srcId="{53ED1AEB-B172-4988-94EC-E8C2B06AFD10}" destId="{8875D6B7-258C-45C8-A0C4-7092E8F2485D}" srcOrd="0" destOrd="0" presId="urn:microsoft.com/office/officeart/2005/8/layout/radial5"/>
    <dgm:cxn modelId="{F12ECE00-1430-4EDF-AF54-0471B7E980F3}" type="presParOf" srcId="{F383C63C-0736-494A-B50D-8670CB15706C}" destId="{8212E4BC-DD31-48AE-80B4-F394F3CB4FA9}" srcOrd="10" destOrd="0" presId="urn:microsoft.com/office/officeart/2005/8/layout/radial5"/>
    <dgm:cxn modelId="{53675A71-BD68-4F0A-BE8E-997820B970C4}" type="presParOf" srcId="{F383C63C-0736-494A-B50D-8670CB15706C}" destId="{C63372D7-A65E-4A03-B1DF-6C86471AF6F5}" srcOrd="11" destOrd="0" presId="urn:microsoft.com/office/officeart/2005/8/layout/radial5"/>
    <dgm:cxn modelId="{FF837A6C-82A7-440B-8D9D-7EB6D1D6AD06}" type="presParOf" srcId="{C63372D7-A65E-4A03-B1DF-6C86471AF6F5}" destId="{B7297737-AFCA-44D2-8D42-C7F9C82CE29A}" srcOrd="0" destOrd="0" presId="urn:microsoft.com/office/officeart/2005/8/layout/radial5"/>
    <dgm:cxn modelId="{FE945BB5-354C-4766-9A1C-1603B3E5525A}" type="presParOf" srcId="{F383C63C-0736-494A-B50D-8670CB15706C}" destId="{6FEF4C3F-CECF-46B7-BA6F-204B0B26FBF7}"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B1389A-89C9-4785-B31E-B95782CA0279}"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1C334E89-7ED9-4D91-B652-B5DDB506860D}">
      <dgm:prSet phldrT="[Text]"/>
      <dgm:spPr>
        <a:solidFill>
          <a:schemeClr val="accent2"/>
        </a:solidFill>
      </dgm:spPr>
      <dgm:t>
        <a:bodyPr/>
        <a:lstStyle/>
        <a:p>
          <a:r>
            <a:rPr lang="sv-SE" dirty="0" err="1">
              <a:latin typeface="Calibri" panose="020F0502020204030204" pitchFamily="34" charset="0"/>
              <a:cs typeface="Calibri" panose="020F0502020204030204" pitchFamily="34" charset="0"/>
            </a:rPr>
            <a:t>strength</a:t>
          </a:r>
          <a:endParaRPr lang="sv-SE" dirty="0">
            <a:latin typeface="Calibri" panose="020F0502020204030204" pitchFamily="34" charset="0"/>
            <a:cs typeface="Calibri" panose="020F0502020204030204" pitchFamily="34" charset="0"/>
          </a:endParaRPr>
        </a:p>
      </dgm:t>
    </dgm:pt>
    <dgm:pt modelId="{66A03213-B58D-4696-9F0C-CBD8271EAB30}" type="parTrans" cxnId="{422903DE-7FE8-495C-B3B1-F483D20687E3}">
      <dgm:prSet/>
      <dgm:spPr/>
      <dgm:t>
        <a:bodyPr/>
        <a:lstStyle/>
        <a:p>
          <a:endParaRPr lang="sv-SE">
            <a:latin typeface="Calibri" panose="020F0502020204030204" pitchFamily="34" charset="0"/>
            <a:cs typeface="Calibri" panose="020F0502020204030204" pitchFamily="34" charset="0"/>
          </a:endParaRPr>
        </a:p>
      </dgm:t>
    </dgm:pt>
    <dgm:pt modelId="{B24B42E3-1DCF-47EF-BA56-4F5F48CF966A}" type="sibTrans" cxnId="{422903DE-7FE8-495C-B3B1-F483D20687E3}">
      <dgm:prSet/>
      <dgm:spPr/>
      <dgm:t>
        <a:bodyPr/>
        <a:lstStyle/>
        <a:p>
          <a:endParaRPr lang="sv-SE">
            <a:latin typeface="Calibri" panose="020F0502020204030204" pitchFamily="34" charset="0"/>
            <a:cs typeface="Calibri" panose="020F0502020204030204" pitchFamily="34" charset="0"/>
          </a:endParaRPr>
        </a:p>
      </dgm:t>
    </dgm:pt>
    <dgm:pt modelId="{E97E1ED3-30D8-4AE9-AB02-F372D8739375}">
      <dgm:prSet phldrT="[Text]"/>
      <dgm:spPr>
        <a:solidFill>
          <a:schemeClr val="accent6">
            <a:lumMod val="75000"/>
          </a:schemeClr>
        </a:solidFill>
      </dgm:spPr>
      <dgm:t>
        <a:bodyPr/>
        <a:lstStyle/>
        <a:p>
          <a:r>
            <a:rPr lang="sv-SE" dirty="0" err="1">
              <a:latin typeface="Calibri" panose="020F0502020204030204" pitchFamily="34" charset="0"/>
              <a:cs typeface="Calibri" panose="020F0502020204030204" pitchFamily="34" charset="0"/>
            </a:rPr>
            <a:t>pitfall</a:t>
          </a:r>
          <a:endParaRPr lang="sv-SE" dirty="0">
            <a:latin typeface="Calibri" panose="020F0502020204030204" pitchFamily="34" charset="0"/>
            <a:cs typeface="Calibri" panose="020F0502020204030204" pitchFamily="34" charset="0"/>
          </a:endParaRPr>
        </a:p>
      </dgm:t>
    </dgm:pt>
    <dgm:pt modelId="{C3D404F4-C30A-4341-B75C-6CC74261D36D}" type="parTrans" cxnId="{67AC10EA-67DE-4E83-B315-2B8EA875028C}">
      <dgm:prSet/>
      <dgm:spPr/>
      <dgm:t>
        <a:bodyPr/>
        <a:lstStyle/>
        <a:p>
          <a:endParaRPr lang="sv-SE">
            <a:latin typeface="Calibri" panose="020F0502020204030204" pitchFamily="34" charset="0"/>
            <a:cs typeface="Calibri" panose="020F0502020204030204" pitchFamily="34" charset="0"/>
          </a:endParaRPr>
        </a:p>
      </dgm:t>
    </dgm:pt>
    <dgm:pt modelId="{E3507C59-090A-4DE0-8AF5-71FC1952A628}" type="sibTrans" cxnId="{67AC10EA-67DE-4E83-B315-2B8EA875028C}">
      <dgm:prSet/>
      <dgm:spPr/>
      <dgm:t>
        <a:bodyPr/>
        <a:lstStyle/>
        <a:p>
          <a:endParaRPr lang="sv-SE">
            <a:latin typeface="Calibri" panose="020F0502020204030204" pitchFamily="34" charset="0"/>
            <a:cs typeface="Calibri" panose="020F0502020204030204" pitchFamily="34" charset="0"/>
          </a:endParaRPr>
        </a:p>
      </dgm:t>
    </dgm:pt>
    <dgm:pt modelId="{6BE918E0-CBF7-4B57-AD14-F54973BD92E1}">
      <dgm:prSet phldrT="[Text]"/>
      <dgm:spPr>
        <a:solidFill>
          <a:srgbClr val="92D050"/>
        </a:solidFill>
      </dgm:spPr>
      <dgm:t>
        <a:bodyPr/>
        <a:lstStyle/>
        <a:p>
          <a:r>
            <a:rPr lang="sv-SE" dirty="0" err="1">
              <a:latin typeface="Calibri" panose="020F0502020204030204" pitchFamily="34" charset="0"/>
              <a:cs typeface="Calibri" panose="020F0502020204030204" pitchFamily="34" charset="0"/>
            </a:rPr>
            <a:t>Development</a:t>
          </a:r>
          <a:r>
            <a:rPr lang="sv-SE" dirty="0">
              <a:latin typeface="Calibri" panose="020F0502020204030204" pitchFamily="34" charset="0"/>
              <a:cs typeface="Calibri" panose="020F0502020204030204" pitchFamily="34" charset="0"/>
            </a:rPr>
            <a:t> </a:t>
          </a:r>
          <a:r>
            <a:rPr lang="sv-SE" dirty="0" err="1">
              <a:latin typeface="Calibri" panose="020F0502020204030204" pitchFamily="34" charset="0"/>
              <a:cs typeface="Calibri" panose="020F0502020204030204" pitchFamily="34" charset="0"/>
            </a:rPr>
            <a:t>measure</a:t>
          </a:r>
          <a:endParaRPr lang="sv-SE" dirty="0">
            <a:latin typeface="Calibri" panose="020F0502020204030204" pitchFamily="34" charset="0"/>
            <a:cs typeface="Calibri" panose="020F0502020204030204" pitchFamily="34" charset="0"/>
          </a:endParaRPr>
        </a:p>
      </dgm:t>
    </dgm:pt>
    <dgm:pt modelId="{79CFDE70-6904-4633-A0BA-DD2855978F8D}" type="parTrans" cxnId="{10D3C7F8-340D-408D-A31B-A12559129ADD}">
      <dgm:prSet/>
      <dgm:spPr/>
      <dgm:t>
        <a:bodyPr/>
        <a:lstStyle/>
        <a:p>
          <a:endParaRPr lang="sv-SE">
            <a:latin typeface="Calibri" panose="020F0502020204030204" pitchFamily="34" charset="0"/>
            <a:cs typeface="Calibri" panose="020F0502020204030204" pitchFamily="34" charset="0"/>
          </a:endParaRPr>
        </a:p>
      </dgm:t>
    </dgm:pt>
    <dgm:pt modelId="{2121DF24-FD5D-4B08-9992-AB0E508A4C8C}" type="sibTrans" cxnId="{10D3C7F8-340D-408D-A31B-A12559129ADD}">
      <dgm:prSet/>
      <dgm:spPr/>
      <dgm:t>
        <a:bodyPr/>
        <a:lstStyle/>
        <a:p>
          <a:endParaRPr lang="sv-SE">
            <a:latin typeface="Calibri" panose="020F0502020204030204" pitchFamily="34" charset="0"/>
            <a:cs typeface="Calibri" panose="020F0502020204030204" pitchFamily="34" charset="0"/>
          </a:endParaRPr>
        </a:p>
      </dgm:t>
    </dgm:pt>
    <dgm:pt modelId="{52510DE1-1F7B-4A23-9481-FD5CDCA2226D}" type="pres">
      <dgm:prSet presAssocID="{9BB1389A-89C9-4785-B31E-B95782CA0279}" presName="cycle" presStyleCnt="0">
        <dgm:presLayoutVars>
          <dgm:dir/>
          <dgm:resizeHandles val="exact"/>
        </dgm:presLayoutVars>
      </dgm:prSet>
      <dgm:spPr/>
    </dgm:pt>
    <dgm:pt modelId="{EDF6B8B0-5BCC-42DF-A001-7A94E7231B89}" type="pres">
      <dgm:prSet presAssocID="{1C334E89-7ED9-4D91-B652-B5DDB506860D}" presName="node" presStyleLbl="node1" presStyleIdx="0" presStyleCnt="3">
        <dgm:presLayoutVars>
          <dgm:bulletEnabled val="1"/>
        </dgm:presLayoutVars>
      </dgm:prSet>
      <dgm:spPr/>
    </dgm:pt>
    <dgm:pt modelId="{EEF4A4BF-8CC8-4188-A60B-FBEEB781E40C}" type="pres">
      <dgm:prSet presAssocID="{1C334E89-7ED9-4D91-B652-B5DDB506860D}" presName="spNode" presStyleCnt="0"/>
      <dgm:spPr/>
    </dgm:pt>
    <dgm:pt modelId="{FFE7EBBC-7A9B-4F4A-97DA-2CC4B4273699}" type="pres">
      <dgm:prSet presAssocID="{B24B42E3-1DCF-47EF-BA56-4F5F48CF966A}" presName="sibTrans" presStyleLbl="sibTrans1D1" presStyleIdx="0" presStyleCnt="3"/>
      <dgm:spPr/>
    </dgm:pt>
    <dgm:pt modelId="{EC03D865-3412-4B12-8A93-AE21E3EA8222}" type="pres">
      <dgm:prSet presAssocID="{E97E1ED3-30D8-4AE9-AB02-F372D8739375}" presName="node" presStyleLbl="node1" presStyleIdx="1" presStyleCnt="3">
        <dgm:presLayoutVars>
          <dgm:bulletEnabled val="1"/>
        </dgm:presLayoutVars>
      </dgm:prSet>
      <dgm:spPr/>
    </dgm:pt>
    <dgm:pt modelId="{28F8D653-8874-47A6-999C-A2B22E237696}" type="pres">
      <dgm:prSet presAssocID="{E97E1ED3-30D8-4AE9-AB02-F372D8739375}" presName="spNode" presStyleCnt="0"/>
      <dgm:spPr/>
    </dgm:pt>
    <dgm:pt modelId="{55B68807-FDFA-49AE-BDEB-989237D72761}" type="pres">
      <dgm:prSet presAssocID="{E3507C59-090A-4DE0-8AF5-71FC1952A628}" presName="sibTrans" presStyleLbl="sibTrans1D1" presStyleIdx="1" presStyleCnt="3"/>
      <dgm:spPr/>
    </dgm:pt>
    <dgm:pt modelId="{A18240B3-50C4-4436-B323-E9EC4D8F048D}" type="pres">
      <dgm:prSet presAssocID="{6BE918E0-CBF7-4B57-AD14-F54973BD92E1}" presName="node" presStyleLbl="node1" presStyleIdx="2" presStyleCnt="3">
        <dgm:presLayoutVars>
          <dgm:bulletEnabled val="1"/>
        </dgm:presLayoutVars>
      </dgm:prSet>
      <dgm:spPr/>
    </dgm:pt>
    <dgm:pt modelId="{20FA22F8-C74B-4233-9940-F9BD5EBE0FAC}" type="pres">
      <dgm:prSet presAssocID="{6BE918E0-CBF7-4B57-AD14-F54973BD92E1}" presName="spNode" presStyleCnt="0"/>
      <dgm:spPr/>
    </dgm:pt>
    <dgm:pt modelId="{A2689B56-99FD-4766-BDC2-1AE38CDF345D}" type="pres">
      <dgm:prSet presAssocID="{2121DF24-FD5D-4B08-9992-AB0E508A4C8C}" presName="sibTrans" presStyleLbl="sibTrans1D1" presStyleIdx="2" presStyleCnt="3"/>
      <dgm:spPr/>
    </dgm:pt>
  </dgm:ptLst>
  <dgm:cxnLst>
    <dgm:cxn modelId="{84F6A72D-4D4B-421E-B47C-575CB36DD474}" type="presOf" srcId="{2121DF24-FD5D-4B08-9992-AB0E508A4C8C}" destId="{A2689B56-99FD-4766-BDC2-1AE38CDF345D}" srcOrd="0" destOrd="0" presId="urn:microsoft.com/office/officeart/2005/8/layout/cycle5"/>
    <dgm:cxn modelId="{2B69F68E-7032-43EF-BF77-1F3B72E0099D}" type="presOf" srcId="{9BB1389A-89C9-4785-B31E-B95782CA0279}" destId="{52510DE1-1F7B-4A23-9481-FD5CDCA2226D}" srcOrd="0" destOrd="0" presId="urn:microsoft.com/office/officeart/2005/8/layout/cycle5"/>
    <dgm:cxn modelId="{7D8DECA4-526D-49D3-B0B4-0012EE2E4A54}" type="presOf" srcId="{E3507C59-090A-4DE0-8AF5-71FC1952A628}" destId="{55B68807-FDFA-49AE-BDEB-989237D72761}" srcOrd="0" destOrd="0" presId="urn:microsoft.com/office/officeart/2005/8/layout/cycle5"/>
    <dgm:cxn modelId="{2FE182C4-4ACA-4E7F-8BA3-090F24CE6D84}" type="presOf" srcId="{1C334E89-7ED9-4D91-B652-B5DDB506860D}" destId="{EDF6B8B0-5BCC-42DF-A001-7A94E7231B89}" srcOrd="0" destOrd="0" presId="urn:microsoft.com/office/officeart/2005/8/layout/cycle5"/>
    <dgm:cxn modelId="{422903DE-7FE8-495C-B3B1-F483D20687E3}" srcId="{9BB1389A-89C9-4785-B31E-B95782CA0279}" destId="{1C334E89-7ED9-4D91-B652-B5DDB506860D}" srcOrd="0" destOrd="0" parTransId="{66A03213-B58D-4696-9F0C-CBD8271EAB30}" sibTransId="{B24B42E3-1DCF-47EF-BA56-4F5F48CF966A}"/>
    <dgm:cxn modelId="{A3D569E5-B242-4E73-B81B-726BA374F4A8}" type="presOf" srcId="{6BE918E0-CBF7-4B57-AD14-F54973BD92E1}" destId="{A18240B3-50C4-4436-B323-E9EC4D8F048D}" srcOrd="0" destOrd="0" presId="urn:microsoft.com/office/officeart/2005/8/layout/cycle5"/>
    <dgm:cxn modelId="{CD7096E8-A739-423E-B99A-FBEC22E365C4}" type="presOf" srcId="{B24B42E3-1DCF-47EF-BA56-4F5F48CF966A}" destId="{FFE7EBBC-7A9B-4F4A-97DA-2CC4B4273699}" srcOrd="0" destOrd="0" presId="urn:microsoft.com/office/officeart/2005/8/layout/cycle5"/>
    <dgm:cxn modelId="{67AC10EA-67DE-4E83-B315-2B8EA875028C}" srcId="{9BB1389A-89C9-4785-B31E-B95782CA0279}" destId="{E97E1ED3-30D8-4AE9-AB02-F372D8739375}" srcOrd="1" destOrd="0" parTransId="{C3D404F4-C30A-4341-B75C-6CC74261D36D}" sibTransId="{E3507C59-090A-4DE0-8AF5-71FC1952A628}"/>
    <dgm:cxn modelId="{5682F4F4-239F-4847-87E0-626845ED8784}" type="presOf" srcId="{E97E1ED3-30D8-4AE9-AB02-F372D8739375}" destId="{EC03D865-3412-4B12-8A93-AE21E3EA8222}" srcOrd="0" destOrd="0" presId="urn:microsoft.com/office/officeart/2005/8/layout/cycle5"/>
    <dgm:cxn modelId="{10D3C7F8-340D-408D-A31B-A12559129ADD}" srcId="{9BB1389A-89C9-4785-B31E-B95782CA0279}" destId="{6BE918E0-CBF7-4B57-AD14-F54973BD92E1}" srcOrd="2" destOrd="0" parTransId="{79CFDE70-6904-4633-A0BA-DD2855978F8D}" sibTransId="{2121DF24-FD5D-4B08-9992-AB0E508A4C8C}"/>
    <dgm:cxn modelId="{64AD2803-FCBF-452F-9DE7-2D28E07286C4}" type="presParOf" srcId="{52510DE1-1F7B-4A23-9481-FD5CDCA2226D}" destId="{EDF6B8B0-5BCC-42DF-A001-7A94E7231B89}" srcOrd="0" destOrd="0" presId="urn:microsoft.com/office/officeart/2005/8/layout/cycle5"/>
    <dgm:cxn modelId="{657D6483-327C-49A0-8B54-72ADE3BF1165}" type="presParOf" srcId="{52510DE1-1F7B-4A23-9481-FD5CDCA2226D}" destId="{EEF4A4BF-8CC8-4188-A60B-FBEEB781E40C}" srcOrd="1" destOrd="0" presId="urn:microsoft.com/office/officeart/2005/8/layout/cycle5"/>
    <dgm:cxn modelId="{4FE98F4E-A7F4-4F13-9F24-5B33250285F2}" type="presParOf" srcId="{52510DE1-1F7B-4A23-9481-FD5CDCA2226D}" destId="{FFE7EBBC-7A9B-4F4A-97DA-2CC4B4273699}" srcOrd="2" destOrd="0" presId="urn:microsoft.com/office/officeart/2005/8/layout/cycle5"/>
    <dgm:cxn modelId="{E1294EF4-EC62-4BC5-A780-7F8DEEACFB4B}" type="presParOf" srcId="{52510DE1-1F7B-4A23-9481-FD5CDCA2226D}" destId="{EC03D865-3412-4B12-8A93-AE21E3EA8222}" srcOrd="3" destOrd="0" presId="urn:microsoft.com/office/officeart/2005/8/layout/cycle5"/>
    <dgm:cxn modelId="{4BF93471-D96D-4B70-9A56-6A118898A33D}" type="presParOf" srcId="{52510DE1-1F7B-4A23-9481-FD5CDCA2226D}" destId="{28F8D653-8874-47A6-999C-A2B22E237696}" srcOrd="4" destOrd="0" presId="urn:microsoft.com/office/officeart/2005/8/layout/cycle5"/>
    <dgm:cxn modelId="{B9FBAE45-FA19-48FE-89A4-3280E13A319E}" type="presParOf" srcId="{52510DE1-1F7B-4A23-9481-FD5CDCA2226D}" destId="{55B68807-FDFA-49AE-BDEB-989237D72761}" srcOrd="5" destOrd="0" presId="urn:microsoft.com/office/officeart/2005/8/layout/cycle5"/>
    <dgm:cxn modelId="{63C8717F-5278-4BE4-93D9-1FD9B322DB7E}" type="presParOf" srcId="{52510DE1-1F7B-4A23-9481-FD5CDCA2226D}" destId="{A18240B3-50C4-4436-B323-E9EC4D8F048D}" srcOrd="6" destOrd="0" presId="urn:microsoft.com/office/officeart/2005/8/layout/cycle5"/>
    <dgm:cxn modelId="{7341A946-A638-451C-B74A-7414BDA1E9AD}" type="presParOf" srcId="{52510DE1-1F7B-4A23-9481-FD5CDCA2226D}" destId="{20FA22F8-C74B-4233-9940-F9BD5EBE0FAC}" srcOrd="7" destOrd="0" presId="urn:microsoft.com/office/officeart/2005/8/layout/cycle5"/>
    <dgm:cxn modelId="{5E300B21-F2FC-4184-9FE9-AEDD8F94498E}" type="presParOf" srcId="{52510DE1-1F7B-4A23-9481-FD5CDCA2226D}" destId="{A2689B56-99FD-4766-BDC2-1AE38CDF345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522898-98E7-4332-8D44-A38E7D3A24E1}"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BF3048E6-2DF2-4A1B-8CA9-C24A333F75B9}">
      <dgm:prSet phldrT="[Text]"/>
      <dgm:spPr>
        <a:solidFill>
          <a:srgbClr val="00B0F0"/>
        </a:solidFill>
      </dgm:spPr>
      <dgm:t>
        <a:bodyPr/>
        <a:lstStyle/>
        <a:p>
          <a:r>
            <a:rPr lang="sv-SE" dirty="0"/>
            <a:t>STRENGTH:</a:t>
          </a:r>
        </a:p>
        <a:p>
          <a:r>
            <a:rPr lang="sv-SE" dirty="0" err="1"/>
            <a:t>Energetic</a:t>
          </a:r>
          <a:endParaRPr lang="sv-SE" dirty="0"/>
        </a:p>
      </dgm:t>
    </dgm:pt>
    <dgm:pt modelId="{32E9E628-92D1-49C9-BCF6-ED85EE55682A}" type="parTrans" cxnId="{A9E22B3A-81CE-426E-B8D7-54BEFF77D15E}">
      <dgm:prSet/>
      <dgm:spPr/>
      <dgm:t>
        <a:bodyPr/>
        <a:lstStyle/>
        <a:p>
          <a:endParaRPr lang="sv-SE"/>
        </a:p>
      </dgm:t>
    </dgm:pt>
    <dgm:pt modelId="{F1B1A8C9-C225-4C42-A831-9F21D8830654}" type="sibTrans" cxnId="{A9E22B3A-81CE-426E-B8D7-54BEFF77D15E}">
      <dgm:prSet/>
      <dgm:spPr/>
      <dgm:t>
        <a:bodyPr/>
        <a:lstStyle/>
        <a:p>
          <a:endParaRPr lang="sv-SE"/>
        </a:p>
      </dgm:t>
    </dgm:pt>
    <dgm:pt modelId="{356E3D41-DCF4-41F2-9A99-0DFEE1EBD324}">
      <dgm:prSet phldrT="[Text]"/>
      <dgm:spPr>
        <a:solidFill>
          <a:srgbClr val="FF0000"/>
        </a:solidFill>
      </dgm:spPr>
      <dgm:t>
        <a:bodyPr/>
        <a:lstStyle/>
        <a:p>
          <a:r>
            <a:rPr lang="sv-SE" dirty="0"/>
            <a:t>PITFALL:</a:t>
          </a:r>
        </a:p>
        <a:p>
          <a:r>
            <a:rPr lang="sv-SE" dirty="0" err="1"/>
            <a:t>Doting</a:t>
          </a:r>
          <a:endParaRPr lang="sv-SE" dirty="0"/>
        </a:p>
      </dgm:t>
    </dgm:pt>
    <dgm:pt modelId="{9B23965F-28BC-4855-80C3-A91E553090F8}" type="parTrans" cxnId="{FA99DDD1-F558-467E-991E-F86F6195D8E3}">
      <dgm:prSet/>
      <dgm:spPr/>
      <dgm:t>
        <a:bodyPr/>
        <a:lstStyle/>
        <a:p>
          <a:endParaRPr lang="sv-SE"/>
        </a:p>
      </dgm:t>
    </dgm:pt>
    <dgm:pt modelId="{A1B52677-31F3-4401-B7C1-FB3598A9A6EB}" type="sibTrans" cxnId="{FA99DDD1-F558-467E-991E-F86F6195D8E3}">
      <dgm:prSet/>
      <dgm:spPr/>
      <dgm:t>
        <a:bodyPr/>
        <a:lstStyle/>
        <a:p>
          <a:endParaRPr lang="sv-SE"/>
        </a:p>
      </dgm:t>
    </dgm:pt>
    <dgm:pt modelId="{AD41F7C2-AB3B-46B8-8EDB-70E34EDC54D3}">
      <dgm:prSet phldrT="[Text]"/>
      <dgm:spPr>
        <a:solidFill>
          <a:srgbClr val="92D050"/>
        </a:solidFill>
      </dgm:spPr>
      <dgm:t>
        <a:bodyPr/>
        <a:lstStyle/>
        <a:p>
          <a:r>
            <a:rPr lang="sv-SE" dirty="0"/>
            <a:t>DEVELOPMENT MEASURE:</a:t>
          </a:r>
        </a:p>
        <a:p>
          <a:r>
            <a:rPr lang="en-US" dirty="0"/>
            <a:t>Get others with you to get the most action
</a:t>
          </a:r>
          <a:endParaRPr lang="sv-SE" dirty="0"/>
        </a:p>
      </dgm:t>
    </dgm:pt>
    <dgm:pt modelId="{478366F8-037E-4203-848C-74CF979790EE}" type="parTrans" cxnId="{9BBFFAC0-3D2D-4060-A35B-FE96022D27AD}">
      <dgm:prSet/>
      <dgm:spPr/>
      <dgm:t>
        <a:bodyPr/>
        <a:lstStyle/>
        <a:p>
          <a:endParaRPr lang="sv-SE"/>
        </a:p>
      </dgm:t>
    </dgm:pt>
    <dgm:pt modelId="{C99279F7-432F-4E8B-8155-2ACC6919F869}" type="sibTrans" cxnId="{9BBFFAC0-3D2D-4060-A35B-FE96022D27AD}">
      <dgm:prSet/>
      <dgm:spPr/>
      <dgm:t>
        <a:bodyPr/>
        <a:lstStyle/>
        <a:p>
          <a:endParaRPr lang="sv-SE"/>
        </a:p>
      </dgm:t>
    </dgm:pt>
    <dgm:pt modelId="{4CF39B5D-0E4F-403D-A021-90E05928A422}" type="pres">
      <dgm:prSet presAssocID="{51522898-98E7-4332-8D44-A38E7D3A24E1}" presName="cycle" presStyleCnt="0">
        <dgm:presLayoutVars>
          <dgm:dir/>
          <dgm:resizeHandles val="exact"/>
        </dgm:presLayoutVars>
      </dgm:prSet>
      <dgm:spPr/>
    </dgm:pt>
    <dgm:pt modelId="{C5063DA1-6F63-458E-8A8E-6F4979C69254}" type="pres">
      <dgm:prSet presAssocID="{BF3048E6-2DF2-4A1B-8CA9-C24A333F75B9}" presName="node" presStyleLbl="node1" presStyleIdx="0" presStyleCnt="3">
        <dgm:presLayoutVars>
          <dgm:bulletEnabled val="1"/>
        </dgm:presLayoutVars>
      </dgm:prSet>
      <dgm:spPr/>
    </dgm:pt>
    <dgm:pt modelId="{B4718917-2A23-44E1-B811-6E659D94FF14}" type="pres">
      <dgm:prSet presAssocID="{BF3048E6-2DF2-4A1B-8CA9-C24A333F75B9}" presName="spNode" presStyleCnt="0"/>
      <dgm:spPr/>
    </dgm:pt>
    <dgm:pt modelId="{10DB22FE-10DF-40BE-9C90-9F0F28446D46}" type="pres">
      <dgm:prSet presAssocID="{F1B1A8C9-C225-4C42-A831-9F21D8830654}" presName="sibTrans" presStyleLbl="sibTrans1D1" presStyleIdx="0" presStyleCnt="3"/>
      <dgm:spPr/>
    </dgm:pt>
    <dgm:pt modelId="{71358D0D-92E8-4464-B7FE-B1200F31CD20}" type="pres">
      <dgm:prSet presAssocID="{356E3D41-DCF4-41F2-9A99-0DFEE1EBD324}" presName="node" presStyleLbl="node1" presStyleIdx="1" presStyleCnt="3">
        <dgm:presLayoutVars>
          <dgm:bulletEnabled val="1"/>
        </dgm:presLayoutVars>
      </dgm:prSet>
      <dgm:spPr/>
    </dgm:pt>
    <dgm:pt modelId="{3BF15C36-C20A-4371-8848-AB3EA8AE2883}" type="pres">
      <dgm:prSet presAssocID="{356E3D41-DCF4-41F2-9A99-0DFEE1EBD324}" presName="spNode" presStyleCnt="0"/>
      <dgm:spPr/>
    </dgm:pt>
    <dgm:pt modelId="{9C4DE1B1-7491-4196-A238-738FE73E782B}" type="pres">
      <dgm:prSet presAssocID="{A1B52677-31F3-4401-B7C1-FB3598A9A6EB}" presName="sibTrans" presStyleLbl="sibTrans1D1" presStyleIdx="1" presStyleCnt="3"/>
      <dgm:spPr/>
    </dgm:pt>
    <dgm:pt modelId="{E199DC61-94F2-450C-9B52-6B5078389459}" type="pres">
      <dgm:prSet presAssocID="{AD41F7C2-AB3B-46B8-8EDB-70E34EDC54D3}" presName="node" presStyleLbl="node1" presStyleIdx="2" presStyleCnt="3">
        <dgm:presLayoutVars>
          <dgm:bulletEnabled val="1"/>
        </dgm:presLayoutVars>
      </dgm:prSet>
      <dgm:spPr/>
    </dgm:pt>
    <dgm:pt modelId="{90958605-AB11-498F-8D2D-E5505775069F}" type="pres">
      <dgm:prSet presAssocID="{AD41F7C2-AB3B-46B8-8EDB-70E34EDC54D3}" presName="spNode" presStyleCnt="0"/>
      <dgm:spPr/>
    </dgm:pt>
    <dgm:pt modelId="{53D395C5-2E54-4C6C-AB3C-75FCEF288115}" type="pres">
      <dgm:prSet presAssocID="{C99279F7-432F-4E8B-8155-2ACC6919F869}" presName="sibTrans" presStyleLbl="sibTrans1D1" presStyleIdx="2" presStyleCnt="3"/>
      <dgm:spPr/>
    </dgm:pt>
  </dgm:ptLst>
  <dgm:cxnLst>
    <dgm:cxn modelId="{A9E22B3A-81CE-426E-B8D7-54BEFF77D15E}" srcId="{51522898-98E7-4332-8D44-A38E7D3A24E1}" destId="{BF3048E6-2DF2-4A1B-8CA9-C24A333F75B9}" srcOrd="0" destOrd="0" parTransId="{32E9E628-92D1-49C9-BCF6-ED85EE55682A}" sibTransId="{F1B1A8C9-C225-4C42-A831-9F21D8830654}"/>
    <dgm:cxn modelId="{A6CAB646-6C38-4B05-B694-3C02889888E3}" type="presOf" srcId="{F1B1A8C9-C225-4C42-A831-9F21D8830654}" destId="{10DB22FE-10DF-40BE-9C90-9F0F28446D46}" srcOrd="0" destOrd="0" presId="urn:microsoft.com/office/officeart/2005/8/layout/cycle5"/>
    <dgm:cxn modelId="{4EB6CF71-8621-4AF7-B511-A4E19A24D596}" type="presOf" srcId="{A1B52677-31F3-4401-B7C1-FB3598A9A6EB}" destId="{9C4DE1B1-7491-4196-A238-738FE73E782B}" srcOrd="0" destOrd="0" presId="urn:microsoft.com/office/officeart/2005/8/layout/cycle5"/>
    <dgm:cxn modelId="{B8E94652-3859-48C3-ADEC-3888E8D7C4DD}" type="presOf" srcId="{51522898-98E7-4332-8D44-A38E7D3A24E1}" destId="{4CF39B5D-0E4F-403D-A021-90E05928A422}" srcOrd="0" destOrd="0" presId="urn:microsoft.com/office/officeart/2005/8/layout/cycle5"/>
    <dgm:cxn modelId="{7B6F8985-61D5-4FEA-BB15-B71AC2DB6C6F}" type="presOf" srcId="{C99279F7-432F-4E8B-8155-2ACC6919F869}" destId="{53D395C5-2E54-4C6C-AB3C-75FCEF288115}" srcOrd="0" destOrd="0" presId="urn:microsoft.com/office/officeart/2005/8/layout/cycle5"/>
    <dgm:cxn modelId="{9BBFFAC0-3D2D-4060-A35B-FE96022D27AD}" srcId="{51522898-98E7-4332-8D44-A38E7D3A24E1}" destId="{AD41F7C2-AB3B-46B8-8EDB-70E34EDC54D3}" srcOrd="2" destOrd="0" parTransId="{478366F8-037E-4203-848C-74CF979790EE}" sibTransId="{C99279F7-432F-4E8B-8155-2ACC6919F869}"/>
    <dgm:cxn modelId="{FA3EEECA-3DEA-48D6-86E8-A013943468B5}" type="presOf" srcId="{BF3048E6-2DF2-4A1B-8CA9-C24A333F75B9}" destId="{C5063DA1-6F63-458E-8A8E-6F4979C69254}" srcOrd="0" destOrd="0" presId="urn:microsoft.com/office/officeart/2005/8/layout/cycle5"/>
    <dgm:cxn modelId="{FA99DDD1-F558-467E-991E-F86F6195D8E3}" srcId="{51522898-98E7-4332-8D44-A38E7D3A24E1}" destId="{356E3D41-DCF4-41F2-9A99-0DFEE1EBD324}" srcOrd="1" destOrd="0" parTransId="{9B23965F-28BC-4855-80C3-A91E553090F8}" sibTransId="{A1B52677-31F3-4401-B7C1-FB3598A9A6EB}"/>
    <dgm:cxn modelId="{27BE30D2-E09A-48BF-A9BB-FC48A6958AEE}" type="presOf" srcId="{356E3D41-DCF4-41F2-9A99-0DFEE1EBD324}" destId="{71358D0D-92E8-4464-B7FE-B1200F31CD20}" srcOrd="0" destOrd="0" presId="urn:microsoft.com/office/officeart/2005/8/layout/cycle5"/>
    <dgm:cxn modelId="{052DC2F9-C798-4A46-AC5C-A65C74543979}" type="presOf" srcId="{AD41F7C2-AB3B-46B8-8EDB-70E34EDC54D3}" destId="{E199DC61-94F2-450C-9B52-6B5078389459}" srcOrd="0" destOrd="0" presId="urn:microsoft.com/office/officeart/2005/8/layout/cycle5"/>
    <dgm:cxn modelId="{06281578-0065-4E60-AB9F-2FE6B3C7AB64}" type="presParOf" srcId="{4CF39B5D-0E4F-403D-A021-90E05928A422}" destId="{C5063DA1-6F63-458E-8A8E-6F4979C69254}" srcOrd="0" destOrd="0" presId="urn:microsoft.com/office/officeart/2005/8/layout/cycle5"/>
    <dgm:cxn modelId="{048778DD-6658-4D5D-BC8C-BD03890EACD2}" type="presParOf" srcId="{4CF39B5D-0E4F-403D-A021-90E05928A422}" destId="{B4718917-2A23-44E1-B811-6E659D94FF14}" srcOrd="1" destOrd="0" presId="urn:microsoft.com/office/officeart/2005/8/layout/cycle5"/>
    <dgm:cxn modelId="{226EA6EE-B7AB-4B07-A53B-7897CB06C7FA}" type="presParOf" srcId="{4CF39B5D-0E4F-403D-A021-90E05928A422}" destId="{10DB22FE-10DF-40BE-9C90-9F0F28446D46}" srcOrd="2" destOrd="0" presId="urn:microsoft.com/office/officeart/2005/8/layout/cycle5"/>
    <dgm:cxn modelId="{3C2BE046-3647-4071-BD0E-92E73A16E468}" type="presParOf" srcId="{4CF39B5D-0E4F-403D-A021-90E05928A422}" destId="{71358D0D-92E8-4464-B7FE-B1200F31CD20}" srcOrd="3" destOrd="0" presId="urn:microsoft.com/office/officeart/2005/8/layout/cycle5"/>
    <dgm:cxn modelId="{86EDD68B-6C4B-4510-AFDD-E8B49EAF79A4}" type="presParOf" srcId="{4CF39B5D-0E4F-403D-A021-90E05928A422}" destId="{3BF15C36-C20A-4371-8848-AB3EA8AE2883}" srcOrd="4" destOrd="0" presId="urn:microsoft.com/office/officeart/2005/8/layout/cycle5"/>
    <dgm:cxn modelId="{CE1B000C-C410-4F83-8390-160DCA87624F}" type="presParOf" srcId="{4CF39B5D-0E4F-403D-A021-90E05928A422}" destId="{9C4DE1B1-7491-4196-A238-738FE73E782B}" srcOrd="5" destOrd="0" presId="urn:microsoft.com/office/officeart/2005/8/layout/cycle5"/>
    <dgm:cxn modelId="{53C00FAE-7681-4D46-935D-EBC24F837BA5}" type="presParOf" srcId="{4CF39B5D-0E4F-403D-A021-90E05928A422}" destId="{E199DC61-94F2-450C-9B52-6B5078389459}" srcOrd="6" destOrd="0" presId="urn:microsoft.com/office/officeart/2005/8/layout/cycle5"/>
    <dgm:cxn modelId="{945D1A99-4307-4275-89AD-B101A2E4B6E7}" type="presParOf" srcId="{4CF39B5D-0E4F-403D-A021-90E05928A422}" destId="{90958605-AB11-498F-8D2D-E5505775069F}" srcOrd="7" destOrd="0" presId="urn:microsoft.com/office/officeart/2005/8/layout/cycle5"/>
    <dgm:cxn modelId="{232EBBEC-AE25-48A4-A116-1B48A5C8F948}" type="presParOf" srcId="{4CF39B5D-0E4F-403D-A021-90E05928A422}" destId="{53D395C5-2E54-4C6C-AB3C-75FCEF288115}"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99ED8C7-B296-4374-BF80-AEDE8847233C}"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da-DK"/>
        </a:p>
      </dgm:t>
    </dgm:pt>
    <dgm:pt modelId="{56522E85-70B1-417B-82F3-55E0E9071724}">
      <dgm:prSet phldrT="[Tekst]" custT="1"/>
      <dgm:spPr>
        <a:ln>
          <a:solidFill>
            <a:srgbClr val="00B0F0"/>
          </a:solidFill>
        </a:ln>
      </dgm:spPr>
      <dgm:t>
        <a:bodyPr anchor="t"/>
        <a:lstStyle/>
        <a:p>
          <a:pPr algn="l" defTabSz="914400">
            <a:buNone/>
          </a:pPr>
          <a:r>
            <a:rPr lang="da-DK" sz="1600" b="0" i="0" dirty="0">
              <a:latin typeface="Calibri" panose="020F0502020204030204" pitchFamily="34" charset="0"/>
              <a:ea typeface="+mn-ea"/>
              <a:cs typeface="Calibri" panose="020F0502020204030204" pitchFamily="34" charset="0"/>
            </a:rPr>
            <a:t>Strength</a:t>
          </a:r>
        </a:p>
      </dgm:t>
    </dgm:pt>
    <dgm:pt modelId="{024AFF1C-DE44-416A-AC6F-FB07360E21A0}" type="parTrans" cxnId="{FDCF33D7-AD55-4841-A283-DD71A4A2B4EE}">
      <dgm:prSet/>
      <dgm:spPr/>
      <dgm:t>
        <a:bodyPr/>
        <a:lstStyle/>
        <a:p>
          <a:endParaRPr lang="da-DK">
            <a:latin typeface="Calibri" panose="020F0502020204030204" pitchFamily="34" charset="0"/>
            <a:cs typeface="Calibri" panose="020F0502020204030204" pitchFamily="34" charset="0"/>
          </a:endParaRPr>
        </a:p>
      </dgm:t>
    </dgm:pt>
    <dgm:pt modelId="{EE90B5AD-1F97-4B07-A13B-D6B04E9345BC}" type="sibTrans" cxnId="{FDCF33D7-AD55-4841-A283-DD71A4A2B4EE}">
      <dgm:prSet/>
      <dgm:spPr/>
      <dgm:t>
        <a:bodyPr/>
        <a:lstStyle/>
        <a:p>
          <a:endParaRPr lang="da-DK">
            <a:latin typeface="Calibri" panose="020F0502020204030204" pitchFamily="34" charset="0"/>
            <a:cs typeface="Calibri" panose="020F0502020204030204" pitchFamily="34" charset="0"/>
          </a:endParaRPr>
        </a:p>
      </dgm:t>
    </dgm:pt>
    <dgm:pt modelId="{A238C2CF-82E5-440A-BBEA-86F7234DEC7F}">
      <dgm:prSet phldrT="[Tekst]" custT="1"/>
      <dgm:spPr>
        <a:ln>
          <a:solidFill>
            <a:schemeClr val="accent6">
              <a:lumMod val="75000"/>
            </a:schemeClr>
          </a:solidFill>
        </a:ln>
      </dgm:spPr>
      <dgm:t>
        <a:bodyPr anchor="t"/>
        <a:lstStyle/>
        <a:p>
          <a:pPr algn="l" defTabSz="914400">
            <a:buNone/>
          </a:pPr>
          <a:r>
            <a:rPr lang="da-DK" sz="1600" b="0" i="0" dirty="0">
              <a:latin typeface="Calibri" panose="020F0502020204030204" pitchFamily="34" charset="0"/>
              <a:ea typeface="+mn-ea"/>
              <a:cs typeface="Calibri" panose="020F0502020204030204" pitchFamily="34" charset="0"/>
            </a:rPr>
            <a:t>Pitfall</a:t>
          </a:r>
        </a:p>
      </dgm:t>
    </dgm:pt>
    <dgm:pt modelId="{6951CFA7-42F1-4E0D-9560-517546A28874}" type="parTrans" cxnId="{CE128044-5ECC-4A61-8D33-3803DA97A723}">
      <dgm:prSet/>
      <dgm:spPr/>
      <dgm:t>
        <a:bodyPr/>
        <a:lstStyle/>
        <a:p>
          <a:endParaRPr lang="da-DK">
            <a:latin typeface="Calibri" panose="020F0502020204030204" pitchFamily="34" charset="0"/>
            <a:cs typeface="Calibri" panose="020F0502020204030204" pitchFamily="34" charset="0"/>
          </a:endParaRPr>
        </a:p>
      </dgm:t>
    </dgm:pt>
    <dgm:pt modelId="{E0ED813E-7B35-4A8A-801C-95133E938113}" type="sibTrans" cxnId="{CE128044-5ECC-4A61-8D33-3803DA97A723}">
      <dgm:prSet/>
      <dgm:spPr/>
      <dgm:t>
        <a:bodyPr/>
        <a:lstStyle/>
        <a:p>
          <a:endParaRPr lang="da-DK">
            <a:latin typeface="Calibri" panose="020F0502020204030204" pitchFamily="34" charset="0"/>
            <a:cs typeface="Calibri" panose="020F0502020204030204" pitchFamily="34" charset="0"/>
          </a:endParaRPr>
        </a:p>
      </dgm:t>
    </dgm:pt>
    <dgm:pt modelId="{F8D13F84-CB9D-4B17-9CBE-5651FE189737}">
      <dgm:prSet phldrT="[Tekst]" custT="1"/>
      <dgm:spPr>
        <a:ln>
          <a:solidFill>
            <a:srgbClr val="92D050"/>
          </a:solidFill>
        </a:ln>
      </dgm:spPr>
      <dgm:t>
        <a:bodyPr anchor="t"/>
        <a:lstStyle/>
        <a:p>
          <a:pPr algn="l" defTabSz="914400">
            <a:buNone/>
          </a:pPr>
          <a:r>
            <a:rPr lang="da-DK" sz="1600" b="0" i="0" dirty="0">
              <a:latin typeface="Calibri" panose="020F0502020204030204" pitchFamily="34" charset="0"/>
              <a:ea typeface="+mn-ea"/>
              <a:cs typeface="Calibri" panose="020F0502020204030204" pitchFamily="34" charset="0"/>
            </a:rPr>
            <a:t>Development measure</a:t>
          </a:r>
        </a:p>
      </dgm:t>
    </dgm:pt>
    <dgm:pt modelId="{D131DB7B-30CC-47E2-BC4F-2297F179330C}" type="parTrans" cxnId="{559694C9-DFFF-458E-A887-9C5DB26C0F2F}">
      <dgm:prSet/>
      <dgm:spPr/>
      <dgm:t>
        <a:bodyPr/>
        <a:lstStyle/>
        <a:p>
          <a:endParaRPr lang="da-DK">
            <a:latin typeface="Calibri" panose="020F0502020204030204" pitchFamily="34" charset="0"/>
            <a:cs typeface="Calibri" panose="020F0502020204030204" pitchFamily="34" charset="0"/>
          </a:endParaRPr>
        </a:p>
      </dgm:t>
    </dgm:pt>
    <dgm:pt modelId="{962AE63B-BF08-41CB-8CFC-7F6BEEC02182}" type="sibTrans" cxnId="{559694C9-DFFF-458E-A887-9C5DB26C0F2F}">
      <dgm:prSet/>
      <dgm:spPr/>
      <dgm:t>
        <a:bodyPr/>
        <a:lstStyle/>
        <a:p>
          <a:endParaRPr lang="da-DK">
            <a:latin typeface="Calibri" panose="020F0502020204030204" pitchFamily="34" charset="0"/>
            <a:cs typeface="Calibri" panose="020F0502020204030204" pitchFamily="34" charset="0"/>
          </a:endParaRPr>
        </a:p>
      </dgm:t>
    </dgm:pt>
    <dgm:pt modelId="{2EBC7A0C-5727-4504-BEA5-6A69F7433500}" type="pres">
      <dgm:prSet presAssocID="{099ED8C7-B296-4374-BF80-AEDE8847233C}" presName="Name0" presStyleCnt="0">
        <dgm:presLayoutVars>
          <dgm:dir/>
          <dgm:resizeHandles val="exact"/>
        </dgm:presLayoutVars>
      </dgm:prSet>
      <dgm:spPr/>
    </dgm:pt>
    <dgm:pt modelId="{2E791D56-3DA5-4E1C-902B-4B274E627477}" type="pres">
      <dgm:prSet presAssocID="{099ED8C7-B296-4374-BF80-AEDE8847233C}" presName="cycle" presStyleCnt="0"/>
      <dgm:spPr/>
    </dgm:pt>
    <dgm:pt modelId="{0C61CC94-4D97-43E0-A5E7-986833CC78FC}" type="pres">
      <dgm:prSet presAssocID="{56522E85-70B1-417B-82F3-55E0E9071724}" presName="nodeFirstNode" presStyleLbl="node1" presStyleIdx="0" presStyleCnt="3" custScaleX="73490" custScaleY="146084" custRadScaleRad="90805" custRadScaleInc="-1061">
        <dgm:presLayoutVars>
          <dgm:bulletEnabled val="1"/>
        </dgm:presLayoutVars>
      </dgm:prSet>
      <dgm:spPr/>
    </dgm:pt>
    <dgm:pt modelId="{6FC8D93B-D686-4AC5-B599-D7272AD35247}" type="pres">
      <dgm:prSet presAssocID="{EE90B5AD-1F97-4B07-A13B-D6B04E9345BC}" presName="sibTransFirstNode" presStyleLbl="bgShp" presStyleIdx="0" presStyleCnt="1" custScaleX="125950" custLinFactNeighborY="-9125"/>
      <dgm:spPr/>
    </dgm:pt>
    <dgm:pt modelId="{74A37329-5B1B-4EA7-9067-A53A4B09EFDD}" type="pres">
      <dgm:prSet presAssocID="{A238C2CF-82E5-440A-BBEA-86F7234DEC7F}" presName="nodeFollowingNodes" presStyleLbl="node1" presStyleIdx="1" presStyleCnt="3" custScaleX="73490" custScaleY="150059" custRadScaleRad="122104" custRadScaleInc="-6476">
        <dgm:presLayoutVars>
          <dgm:bulletEnabled val="1"/>
        </dgm:presLayoutVars>
      </dgm:prSet>
      <dgm:spPr/>
    </dgm:pt>
    <dgm:pt modelId="{36D98796-680F-4E2A-B604-522D1BE34DA1}" type="pres">
      <dgm:prSet presAssocID="{F8D13F84-CB9D-4B17-9CBE-5651FE189737}" presName="nodeFollowingNodes" presStyleLbl="node1" presStyleIdx="2" presStyleCnt="3" custScaleX="76231" custScaleY="151624" custRadScaleRad="126302" custRadScaleInc="7032">
        <dgm:presLayoutVars>
          <dgm:bulletEnabled val="1"/>
        </dgm:presLayoutVars>
      </dgm:prSet>
      <dgm:spPr/>
    </dgm:pt>
  </dgm:ptLst>
  <dgm:cxnLst>
    <dgm:cxn modelId="{2BC9C412-ACE0-438E-ADEF-22422FCBE672}" type="presOf" srcId="{F8D13F84-CB9D-4B17-9CBE-5651FE189737}" destId="{36D98796-680F-4E2A-B604-522D1BE34DA1}" srcOrd="0" destOrd="0" presId="urn:microsoft.com/office/officeart/2005/8/layout/cycle3"/>
    <dgm:cxn modelId="{F1F9ED5E-6BF6-41BB-A6C8-AD8899AFE739}" type="presOf" srcId="{A238C2CF-82E5-440A-BBEA-86F7234DEC7F}" destId="{74A37329-5B1B-4EA7-9067-A53A4B09EFDD}" srcOrd="0" destOrd="0" presId="urn:microsoft.com/office/officeart/2005/8/layout/cycle3"/>
    <dgm:cxn modelId="{64B8DB60-5EC7-4F25-8C2D-02D1745B20DA}" type="presOf" srcId="{099ED8C7-B296-4374-BF80-AEDE8847233C}" destId="{2EBC7A0C-5727-4504-BEA5-6A69F7433500}" srcOrd="0" destOrd="0" presId="urn:microsoft.com/office/officeart/2005/8/layout/cycle3"/>
    <dgm:cxn modelId="{CE128044-5ECC-4A61-8D33-3803DA97A723}" srcId="{099ED8C7-B296-4374-BF80-AEDE8847233C}" destId="{A238C2CF-82E5-440A-BBEA-86F7234DEC7F}" srcOrd="1" destOrd="0" parTransId="{6951CFA7-42F1-4E0D-9560-517546A28874}" sibTransId="{E0ED813E-7B35-4A8A-801C-95133E938113}"/>
    <dgm:cxn modelId="{9EBE4F6D-C2EE-4CA9-B8BC-5AEF006C3FE9}" type="presOf" srcId="{EE90B5AD-1F97-4B07-A13B-D6B04E9345BC}" destId="{6FC8D93B-D686-4AC5-B599-D7272AD35247}" srcOrd="0" destOrd="0" presId="urn:microsoft.com/office/officeart/2005/8/layout/cycle3"/>
    <dgm:cxn modelId="{079A9D6F-DB32-460C-A783-C23FF2FCC335}" type="presOf" srcId="{56522E85-70B1-417B-82F3-55E0E9071724}" destId="{0C61CC94-4D97-43E0-A5E7-986833CC78FC}" srcOrd="0" destOrd="0" presId="urn:microsoft.com/office/officeart/2005/8/layout/cycle3"/>
    <dgm:cxn modelId="{559694C9-DFFF-458E-A887-9C5DB26C0F2F}" srcId="{099ED8C7-B296-4374-BF80-AEDE8847233C}" destId="{F8D13F84-CB9D-4B17-9CBE-5651FE189737}" srcOrd="2" destOrd="0" parTransId="{D131DB7B-30CC-47E2-BC4F-2297F179330C}" sibTransId="{962AE63B-BF08-41CB-8CFC-7F6BEEC02182}"/>
    <dgm:cxn modelId="{FDCF33D7-AD55-4841-A283-DD71A4A2B4EE}" srcId="{099ED8C7-B296-4374-BF80-AEDE8847233C}" destId="{56522E85-70B1-417B-82F3-55E0E9071724}" srcOrd="0" destOrd="0" parTransId="{024AFF1C-DE44-416A-AC6F-FB07360E21A0}" sibTransId="{EE90B5AD-1F97-4B07-A13B-D6B04E9345BC}"/>
    <dgm:cxn modelId="{55791ED0-EFFB-43DB-86A2-86D7CC699286}" type="presParOf" srcId="{2EBC7A0C-5727-4504-BEA5-6A69F7433500}" destId="{2E791D56-3DA5-4E1C-902B-4B274E627477}" srcOrd="0" destOrd="0" presId="urn:microsoft.com/office/officeart/2005/8/layout/cycle3"/>
    <dgm:cxn modelId="{FDA60B65-D688-43CC-890F-597122FB1D83}" type="presParOf" srcId="{2E791D56-3DA5-4E1C-902B-4B274E627477}" destId="{0C61CC94-4D97-43E0-A5E7-986833CC78FC}" srcOrd="0" destOrd="0" presId="urn:microsoft.com/office/officeart/2005/8/layout/cycle3"/>
    <dgm:cxn modelId="{42EE99B5-CBAB-4B62-B4DA-C83579F2A3A8}" type="presParOf" srcId="{2E791D56-3DA5-4E1C-902B-4B274E627477}" destId="{6FC8D93B-D686-4AC5-B599-D7272AD35247}" srcOrd="1" destOrd="0" presId="urn:microsoft.com/office/officeart/2005/8/layout/cycle3"/>
    <dgm:cxn modelId="{4468D6B3-1059-4F65-AD1C-16AA05427E79}" type="presParOf" srcId="{2E791D56-3DA5-4E1C-902B-4B274E627477}" destId="{74A37329-5B1B-4EA7-9067-A53A4B09EFDD}" srcOrd="2" destOrd="0" presId="urn:microsoft.com/office/officeart/2005/8/layout/cycle3"/>
    <dgm:cxn modelId="{99A42628-1544-4657-9765-8028A6253D4D}" type="presParOf" srcId="{2E791D56-3DA5-4E1C-902B-4B274E627477}" destId="{36D98796-680F-4E2A-B604-522D1BE34DA1}"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723E0-A031-43B4-AE91-DA54B6424F12}">
      <dsp:nvSpPr>
        <dsp:cNvPr id="0" name=""/>
        <dsp:cNvSpPr/>
      </dsp:nvSpPr>
      <dsp:spPr>
        <a:xfrm>
          <a:off x="2103680" y="1401821"/>
          <a:ext cx="832588" cy="8325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sv-SE" sz="800" kern="1200" dirty="0">
            <a:latin typeface="Raleway" pitchFamily="2" charset="0"/>
          </a:endParaRPr>
        </a:p>
        <a:p>
          <a:pPr marL="0" lvl="0" indent="0" algn="ctr" defTabSz="355600">
            <a:lnSpc>
              <a:spcPct val="90000"/>
            </a:lnSpc>
            <a:spcBef>
              <a:spcPct val="0"/>
            </a:spcBef>
            <a:spcAft>
              <a:spcPct val="35000"/>
            </a:spcAft>
            <a:buNone/>
          </a:pPr>
          <a:r>
            <a:rPr lang="sv-SE" sz="800" kern="1200" dirty="0">
              <a:latin typeface="Raleway" pitchFamily="2" charset="0"/>
            </a:rPr>
            <a:t>team </a:t>
          </a:r>
          <a:r>
            <a:rPr lang="sv-SE" sz="800" kern="1200" dirty="0" err="1">
              <a:latin typeface="Raleway" pitchFamily="2" charset="0"/>
            </a:rPr>
            <a:t>role</a:t>
          </a:r>
          <a:r>
            <a:rPr lang="sv-SE" sz="800" kern="1200" dirty="0">
              <a:latin typeface="Raleway" pitchFamily="2" charset="0"/>
            </a:rPr>
            <a:t> </a:t>
          </a:r>
          <a:r>
            <a:rPr lang="sv-SE" sz="800" kern="1200" dirty="0" err="1">
              <a:latin typeface="Raleway" pitchFamily="2" charset="0"/>
            </a:rPr>
            <a:t>behavior</a:t>
          </a:r>
          <a:r>
            <a:rPr lang="sv-SE" sz="800" kern="1200" dirty="0">
              <a:latin typeface="Raleway" pitchFamily="2" charset="0"/>
            </a:rPr>
            <a:t>
</a:t>
          </a:r>
        </a:p>
      </dsp:txBody>
      <dsp:txXfrm>
        <a:off x="2225610" y="1523751"/>
        <a:ext cx="588728" cy="588728"/>
      </dsp:txXfrm>
    </dsp:sp>
    <dsp:sp modelId="{E2A4D624-5EA4-4362-8DAB-0BBF88BA0041}">
      <dsp:nvSpPr>
        <dsp:cNvPr id="0" name=""/>
        <dsp:cNvSpPr/>
      </dsp:nvSpPr>
      <dsp:spPr>
        <a:xfrm rot="16200000">
          <a:off x="2424682" y="1085877"/>
          <a:ext cx="190585" cy="283080"/>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sv-SE" sz="600" kern="1200">
            <a:latin typeface="Raleway" pitchFamily="2" charset="0"/>
          </a:endParaRPr>
        </a:p>
      </dsp:txBody>
      <dsp:txXfrm>
        <a:off x="2453270" y="1171081"/>
        <a:ext cx="133410" cy="169848"/>
      </dsp:txXfrm>
    </dsp:sp>
    <dsp:sp modelId="{2F23E7EC-E956-4210-867E-F0EBDD24A0F1}">
      <dsp:nvSpPr>
        <dsp:cNvPr id="0" name=""/>
        <dsp:cNvSpPr/>
      </dsp:nvSpPr>
      <dsp:spPr>
        <a:xfrm>
          <a:off x="1999607" y="1490"/>
          <a:ext cx="1040735" cy="1040735"/>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dirty="0">
              <a:latin typeface="Raleway" pitchFamily="2" charset="0"/>
            </a:rPr>
            <a:t>personality</a:t>
          </a:r>
          <a:endParaRPr lang="sv-SE" sz="900" kern="1200" dirty="0">
            <a:latin typeface="Raleway" pitchFamily="2" charset="0"/>
          </a:endParaRPr>
        </a:p>
      </dsp:txBody>
      <dsp:txXfrm>
        <a:off x="2152019" y="153902"/>
        <a:ext cx="735911" cy="735911"/>
      </dsp:txXfrm>
    </dsp:sp>
    <dsp:sp modelId="{B1AB8AA4-A858-41B7-9816-D9A51AA53BC5}">
      <dsp:nvSpPr>
        <dsp:cNvPr id="0" name=""/>
        <dsp:cNvSpPr/>
      </dsp:nvSpPr>
      <dsp:spPr>
        <a:xfrm rot="19800000">
          <a:off x="2936241" y="1381226"/>
          <a:ext cx="190585" cy="28308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sv-SE" sz="600" kern="1200">
            <a:latin typeface="Raleway" pitchFamily="2" charset="0"/>
          </a:endParaRPr>
        </a:p>
      </dsp:txBody>
      <dsp:txXfrm>
        <a:off x="2940071" y="1452136"/>
        <a:ext cx="133410" cy="169848"/>
      </dsp:txXfrm>
    </dsp:sp>
    <dsp:sp modelId="{2E60B110-4D5E-47D9-BAFE-F995F4F959EC}">
      <dsp:nvSpPr>
        <dsp:cNvPr id="0" name=""/>
        <dsp:cNvSpPr/>
      </dsp:nvSpPr>
      <dsp:spPr>
        <a:xfrm>
          <a:off x="3122199" y="649618"/>
          <a:ext cx="1040735" cy="104073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v-SE" sz="1000" kern="1200" dirty="0" err="1">
              <a:latin typeface="Raleway" pitchFamily="2" charset="0"/>
            </a:rPr>
            <a:t>role</a:t>
          </a:r>
          <a:r>
            <a:rPr lang="sv-SE" sz="1000" kern="1200" dirty="0">
              <a:latin typeface="Raleway" pitchFamily="2" charset="0"/>
            </a:rPr>
            <a:t> </a:t>
          </a:r>
          <a:r>
            <a:rPr lang="sv-SE" sz="1000" kern="1200" dirty="0" err="1">
              <a:latin typeface="Raleway" pitchFamily="2" charset="0"/>
            </a:rPr>
            <a:t>learning</a:t>
          </a:r>
          <a:endParaRPr lang="sv-SE" sz="1000" kern="1200" dirty="0">
            <a:latin typeface="Raleway" pitchFamily="2" charset="0"/>
          </a:endParaRPr>
        </a:p>
      </dsp:txBody>
      <dsp:txXfrm>
        <a:off x="3274611" y="802030"/>
        <a:ext cx="735911" cy="735911"/>
      </dsp:txXfrm>
    </dsp:sp>
    <dsp:sp modelId="{79F06A43-B7CA-46DB-8DCD-2D117EB72ABC}">
      <dsp:nvSpPr>
        <dsp:cNvPr id="0" name=""/>
        <dsp:cNvSpPr/>
      </dsp:nvSpPr>
      <dsp:spPr>
        <a:xfrm rot="1800000">
          <a:off x="2936241" y="1971924"/>
          <a:ext cx="190585" cy="283080"/>
        </a:xfrm>
        <a:prstGeom prst="rightArrow">
          <a:avLst>
            <a:gd name="adj1" fmla="val 60000"/>
            <a:gd name="adj2" fmla="val 50000"/>
          </a:avLst>
        </a:prstGeom>
        <a:solidFill>
          <a:schemeClr val="tx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sv-SE" sz="600" kern="1200">
            <a:latin typeface="Raleway" pitchFamily="2" charset="0"/>
          </a:endParaRPr>
        </a:p>
      </dsp:txBody>
      <dsp:txXfrm>
        <a:off x="2940071" y="2014246"/>
        <a:ext cx="133410" cy="169848"/>
      </dsp:txXfrm>
    </dsp:sp>
    <dsp:sp modelId="{B8757A03-8EA0-4DF5-995E-2EC88465BF90}">
      <dsp:nvSpPr>
        <dsp:cNvPr id="0" name=""/>
        <dsp:cNvSpPr/>
      </dsp:nvSpPr>
      <dsp:spPr>
        <a:xfrm>
          <a:off x="3122199" y="1945876"/>
          <a:ext cx="1040735" cy="1040735"/>
        </a:xfrm>
        <a:prstGeom prst="ellipse">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sv-SE" sz="800" kern="1200" dirty="0">
            <a:latin typeface="Raleway" pitchFamily="2" charset="0"/>
          </a:endParaRPr>
        </a:p>
        <a:p>
          <a:pPr marL="0" lvl="0" indent="0" algn="ctr" defTabSz="355600">
            <a:lnSpc>
              <a:spcPct val="90000"/>
            </a:lnSpc>
            <a:spcBef>
              <a:spcPct val="0"/>
            </a:spcBef>
            <a:spcAft>
              <a:spcPct val="35000"/>
            </a:spcAft>
            <a:buNone/>
          </a:pPr>
          <a:r>
            <a:rPr lang="sv-SE" sz="1000" kern="1200" dirty="0" err="1">
              <a:latin typeface="Raleway" pitchFamily="2" charset="0"/>
            </a:rPr>
            <a:t>experiences</a:t>
          </a:r>
          <a:r>
            <a:rPr lang="sv-SE" sz="1000" kern="1200" dirty="0">
              <a:latin typeface="Raleway" pitchFamily="2" charset="0"/>
            </a:rPr>
            <a:t> and </a:t>
          </a:r>
          <a:r>
            <a:rPr lang="sv-SE" sz="1000" kern="1200" dirty="0" err="1">
              <a:latin typeface="Raleway" pitchFamily="2" charset="0"/>
            </a:rPr>
            <a:t>attitudes</a:t>
          </a:r>
          <a:r>
            <a:rPr lang="sv-SE" sz="1000" kern="1200" dirty="0">
              <a:latin typeface="Raleway" pitchFamily="2" charset="0"/>
            </a:rPr>
            <a:t>
</a:t>
          </a:r>
        </a:p>
      </dsp:txBody>
      <dsp:txXfrm>
        <a:off x="3274611" y="2098288"/>
        <a:ext cx="735911" cy="735911"/>
      </dsp:txXfrm>
    </dsp:sp>
    <dsp:sp modelId="{5A061FE7-C751-4848-A3E6-9F35C7495314}">
      <dsp:nvSpPr>
        <dsp:cNvPr id="0" name=""/>
        <dsp:cNvSpPr/>
      </dsp:nvSpPr>
      <dsp:spPr>
        <a:xfrm rot="5400000">
          <a:off x="2424682" y="2267273"/>
          <a:ext cx="190585" cy="28308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sv-SE" sz="600" kern="1200">
            <a:latin typeface="Raleway" pitchFamily="2" charset="0"/>
          </a:endParaRPr>
        </a:p>
      </dsp:txBody>
      <dsp:txXfrm>
        <a:off x="2453270" y="2295302"/>
        <a:ext cx="133410" cy="169848"/>
      </dsp:txXfrm>
    </dsp:sp>
    <dsp:sp modelId="{F06F8BF2-4FB4-4F7C-9B24-C594FFF8D022}">
      <dsp:nvSpPr>
        <dsp:cNvPr id="0" name=""/>
        <dsp:cNvSpPr/>
      </dsp:nvSpPr>
      <dsp:spPr>
        <a:xfrm>
          <a:off x="1999607" y="2594005"/>
          <a:ext cx="1040735" cy="104073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latin typeface="Raleway" pitchFamily="2" charset="0"/>
          </a:endParaRPr>
        </a:p>
        <a:p>
          <a:pPr marL="0" lvl="0" indent="0" algn="ctr" defTabSz="355600">
            <a:lnSpc>
              <a:spcPct val="90000"/>
            </a:lnSpc>
            <a:spcBef>
              <a:spcPct val="0"/>
            </a:spcBef>
            <a:spcAft>
              <a:spcPct val="35000"/>
            </a:spcAft>
            <a:buNone/>
          </a:pPr>
          <a:r>
            <a:rPr lang="en-US" sz="800" kern="1200" dirty="0">
              <a:latin typeface="Raleway" pitchFamily="2" charset="0"/>
            </a:rPr>
            <a:t>relation to the outside world
</a:t>
          </a:r>
          <a:endParaRPr lang="sv-SE" sz="800" kern="1200" dirty="0">
            <a:latin typeface="Raleway" pitchFamily="2" charset="0"/>
          </a:endParaRPr>
        </a:p>
      </dsp:txBody>
      <dsp:txXfrm>
        <a:off x="2152019" y="2746417"/>
        <a:ext cx="735911" cy="735911"/>
      </dsp:txXfrm>
    </dsp:sp>
    <dsp:sp modelId="{53ED1AEB-B172-4988-94EC-E8C2B06AFD10}">
      <dsp:nvSpPr>
        <dsp:cNvPr id="0" name=""/>
        <dsp:cNvSpPr/>
      </dsp:nvSpPr>
      <dsp:spPr>
        <a:xfrm rot="9000000">
          <a:off x="1913122" y="1971924"/>
          <a:ext cx="190585" cy="28308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sv-SE" sz="600" kern="1200">
            <a:latin typeface="Raleway" pitchFamily="2" charset="0"/>
          </a:endParaRPr>
        </a:p>
      </dsp:txBody>
      <dsp:txXfrm rot="10800000">
        <a:off x="1966467" y="2014246"/>
        <a:ext cx="133410" cy="169848"/>
      </dsp:txXfrm>
    </dsp:sp>
    <dsp:sp modelId="{8212E4BC-DD31-48AE-80B4-F394F3CB4FA9}">
      <dsp:nvSpPr>
        <dsp:cNvPr id="0" name=""/>
        <dsp:cNvSpPr/>
      </dsp:nvSpPr>
      <dsp:spPr>
        <a:xfrm>
          <a:off x="877015" y="1945876"/>
          <a:ext cx="1040735" cy="1040735"/>
        </a:xfrm>
        <a:prstGeom prst="ellips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sv-SE" sz="1050" kern="1200" dirty="0" err="1">
              <a:latin typeface="Raleway" pitchFamily="2" charset="0"/>
            </a:rPr>
            <a:t>values</a:t>
          </a:r>
          <a:endParaRPr lang="sv-SE" sz="800" kern="1200" dirty="0">
            <a:latin typeface="Raleway" pitchFamily="2" charset="0"/>
          </a:endParaRPr>
        </a:p>
      </dsp:txBody>
      <dsp:txXfrm>
        <a:off x="1029427" y="2098288"/>
        <a:ext cx="735911" cy="735911"/>
      </dsp:txXfrm>
    </dsp:sp>
    <dsp:sp modelId="{C63372D7-A65E-4A03-B1DF-6C86471AF6F5}">
      <dsp:nvSpPr>
        <dsp:cNvPr id="0" name=""/>
        <dsp:cNvSpPr/>
      </dsp:nvSpPr>
      <dsp:spPr>
        <a:xfrm rot="12600000">
          <a:off x="1913122" y="1381226"/>
          <a:ext cx="190585" cy="28308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sv-SE" sz="600" kern="1200">
            <a:latin typeface="Raleway" pitchFamily="2" charset="0"/>
          </a:endParaRPr>
        </a:p>
      </dsp:txBody>
      <dsp:txXfrm rot="10800000">
        <a:off x="1966467" y="1452136"/>
        <a:ext cx="133410" cy="169848"/>
      </dsp:txXfrm>
    </dsp:sp>
    <dsp:sp modelId="{6FEF4C3F-CECF-46B7-BA6F-204B0B26FBF7}">
      <dsp:nvSpPr>
        <dsp:cNvPr id="0" name=""/>
        <dsp:cNvSpPr/>
      </dsp:nvSpPr>
      <dsp:spPr>
        <a:xfrm>
          <a:off x="877015" y="649618"/>
          <a:ext cx="1040735" cy="104073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sv-SE" sz="800" kern="1200" dirty="0">
            <a:latin typeface="Raleway" pitchFamily="2" charset="0"/>
          </a:endParaRPr>
        </a:p>
        <a:p>
          <a:pPr marL="0" lvl="0" indent="0" algn="ctr" defTabSz="355600">
            <a:lnSpc>
              <a:spcPct val="90000"/>
            </a:lnSpc>
            <a:spcBef>
              <a:spcPct val="0"/>
            </a:spcBef>
            <a:spcAft>
              <a:spcPct val="35000"/>
            </a:spcAft>
            <a:buNone/>
          </a:pPr>
          <a:r>
            <a:rPr lang="sv-SE" sz="1000" kern="1200" dirty="0" err="1">
              <a:latin typeface="Raleway" pitchFamily="2" charset="0"/>
            </a:rPr>
            <a:t>intellectual</a:t>
          </a:r>
          <a:r>
            <a:rPr lang="sv-SE" sz="1000" kern="1200" dirty="0">
              <a:latin typeface="Raleway" pitchFamily="2" charset="0"/>
            </a:rPr>
            <a:t> </a:t>
          </a:r>
          <a:r>
            <a:rPr lang="sv-SE" sz="1000" kern="1200" dirty="0" err="1">
              <a:latin typeface="Raleway" pitchFamily="2" charset="0"/>
            </a:rPr>
            <a:t>ability</a:t>
          </a:r>
          <a:r>
            <a:rPr lang="sv-SE" sz="800" kern="1200" dirty="0">
              <a:latin typeface="Raleway" pitchFamily="2" charset="0"/>
            </a:rPr>
            <a:t>
</a:t>
          </a:r>
        </a:p>
      </dsp:txBody>
      <dsp:txXfrm>
        <a:off x="1029427" y="802030"/>
        <a:ext cx="735911" cy="735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6B8B0-5BCC-42DF-A001-7A94E7231B89}">
      <dsp:nvSpPr>
        <dsp:cNvPr id="0" name=""/>
        <dsp:cNvSpPr/>
      </dsp:nvSpPr>
      <dsp:spPr>
        <a:xfrm>
          <a:off x="1179821" y="253"/>
          <a:ext cx="853487" cy="554766"/>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err="1">
              <a:latin typeface="Calibri" panose="020F0502020204030204" pitchFamily="34" charset="0"/>
              <a:cs typeface="Calibri" panose="020F0502020204030204" pitchFamily="34" charset="0"/>
            </a:rPr>
            <a:t>strength</a:t>
          </a:r>
          <a:endParaRPr lang="sv-SE" sz="1000" kern="1200" dirty="0">
            <a:latin typeface="Calibri" panose="020F0502020204030204" pitchFamily="34" charset="0"/>
            <a:cs typeface="Calibri" panose="020F0502020204030204" pitchFamily="34" charset="0"/>
          </a:endParaRPr>
        </a:p>
      </dsp:txBody>
      <dsp:txXfrm>
        <a:off x="1206902" y="27334"/>
        <a:ext cx="799325" cy="500604"/>
      </dsp:txXfrm>
    </dsp:sp>
    <dsp:sp modelId="{FFE7EBBC-7A9B-4F4A-97DA-2CC4B4273699}">
      <dsp:nvSpPr>
        <dsp:cNvPr id="0" name=""/>
        <dsp:cNvSpPr/>
      </dsp:nvSpPr>
      <dsp:spPr>
        <a:xfrm>
          <a:off x="865562" y="277636"/>
          <a:ext cx="1482004" cy="1482004"/>
        </a:xfrm>
        <a:custGeom>
          <a:avLst/>
          <a:gdLst/>
          <a:ahLst/>
          <a:cxnLst/>
          <a:rect l="0" t="0" r="0" b="0"/>
          <a:pathLst>
            <a:path>
              <a:moveTo>
                <a:pt x="1282726" y="235414"/>
              </a:moveTo>
              <a:arcTo wR="741002" hR="741002" stAng="19018573" swAng="2305766"/>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3D865-3412-4B12-8A93-AE21E3EA8222}">
      <dsp:nvSpPr>
        <dsp:cNvPr id="0" name=""/>
        <dsp:cNvSpPr/>
      </dsp:nvSpPr>
      <dsp:spPr>
        <a:xfrm>
          <a:off x="1821547" y="1111756"/>
          <a:ext cx="853487" cy="554766"/>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err="1">
              <a:latin typeface="Calibri" panose="020F0502020204030204" pitchFamily="34" charset="0"/>
              <a:cs typeface="Calibri" panose="020F0502020204030204" pitchFamily="34" charset="0"/>
            </a:rPr>
            <a:t>pitfall</a:t>
          </a:r>
          <a:endParaRPr lang="sv-SE" sz="1000" kern="1200" dirty="0">
            <a:latin typeface="Calibri" panose="020F0502020204030204" pitchFamily="34" charset="0"/>
            <a:cs typeface="Calibri" panose="020F0502020204030204" pitchFamily="34" charset="0"/>
          </a:endParaRPr>
        </a:p>
      </dsp:txBody>
      <dsp:txXfrm>
        <a:off x="1848628" y="1138837"/>
        <a:ext cx="799325" cy="500604"/>
      </dsp:txXfrm>
    </dsp:sp>
    <dsp:sp modelId="{55B68807-FDFA-49AE-BDEB-989237D72761}">
      <dsp:nvSpPr>
        <dsp:cNvPr id="0" name=""/>
        <dsp:cNvSpPr/>
      </dsp:nvSpPr>
      <dsp:spPr>
        <a:xfrm>
          <a:off x="865562" y="277636"/>
          <a:ext cx="1482004" cy="1482004"/>
        </a:xfrm>
        <a:custGeom>
          <a:avLst/>
          <a:gdLst/>
          <a:ahLst/>
          <a:cxnLst/>
          <a:rect l="0" t="0" r="0" b="0"/>
          <a:pathLst>
            <a:path>
              <a:moveTo>
                <a:pt x="968886" y="1446092"/>
              </a:moveTo>
              <a:arcTo wR="741002" hR="741002" stAng="4325352" swAng="2149296"/>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18240B3-50C4-4436-B323-E9EC4D8F048D}">
      <dsp:nvSpPr>
        <dsp:cNvPr id="0" name=""/>
        <dsp:cNvSpPr/>
      </dsp:nvSpPr>
      <dsp:spPr>
        <a:xfrm>
          <a:off x="538094" y="1111756"/>
          <a:ext cx="853487" cy="554766"/>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err="1">
              <a:latin typeface="Calibri" panose="020F0502020204030204" pitchFamily="34" charset="0"/>
              <a:cs typeface="Calibri" panose="020F0502020204030204" pitchFamily="34" charset="0"/>
            </a:rPr>
            <a:t>Development</a:t>
          </a:r>
          <a:r>
            <a:rPr lang="sv-SE" sz="1000" kern="1200" dirty="0">
              <a:latin typeface="Calibri" panose="020F0502020204030204" pitchFamily="34" charset="0"/>
              <a:cs typeface="Calibri" panose="020F0502020204030204" pitchFamily="34" charset="0"/>
            </a:rPr>
            <a:t> </a:t>
          </a:r>
          <a:r>
            <a:rPr lang="sv-SE" sz="1000" kern="1200" dirty="0" err="1">
              <a:latin typeface="Calibri" panose="020F0502020204030204" pitchFamily="34" charset="0"/>
              <a:cs typeface="Calibri" panose="020F0502020204030204" pitchFamily="34" charset="0"/>
            </a:rPr>
            <a:t>measure</a:t>
          </a:r>
          <a:endParaRPr lang="sv-SE" sz="1000" kern="1200" dirty="0">
            <a:latin typeface="Calibri" panose="020F0502020204030204" pitchFamily="34" charset="0"/>
            <a:cs typeface="Calibri" panose="020F0502020204030204" pitchFamily="34" charset="0"/>
          </a:endParaRPr>
        </a:p>
      </dsp:txBody>
      <dsp:txXfrm>
        <a:off x="565175" y="1138837"/>
        <a:ext cx="799325" cy="500604"/>
      </dsp:txXfrm>
    </dsp:sp>
    <dsp:sp modelId="{A2689B56-99FD-4766-BDC2-1AE38CDF345D}">
      <dsp:nvSpPr>
        <dsp:cNvPr id="0" name=""/>
        <dsp:cNvSpPr/>
      </dsp:nvSpPr>
      <dsp:spPr>
        <a:xfrm>
          <a:off x="865562" y="277636"/>
          <a:ext cx="1482004" cy="1482004"/>
        </a:xfrm>
        <a:custGeom>
          <a:avLst/>
          <a:gdLst/>
          <a:ahLst/>
          <a:cxnLst/>
          <a:rect l="0" t="0" r="0" b="0"/>
          <a:pathLst>
            <a:path>
              <a:moveTo>
                <a:pt x="2380" y="681647"/>
              </a:moveTo>
              <a:arcTo wR="741002" hR="741002" stAng="11075661" swAng="2305766"/>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63DA1-6F63-458E-8A8E-6F4979C69254}">
      <dsp:nvSpPr>
        <dsp:cNvPr id="0" name=""/>
        <dsp:cNvSpPr/>
      </dsp:nvSpPr>
      <dsp:spPr>
        <a:xfrm>
          <a:off x="1904397" y="752"/>
          <a:ext cx="1615691" cy="1050199"/>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dirty="0"/>
            <a:t>STRENGTH:</a:t>
          </a:r>
        </a:p>
        <a:p>
          <a:pPr marL="0" lvl="0" indent="0" algn="ctr" defTabSz="488950">
            <a:lnSpc>
              <a:spcPct val="90000"/>
            </a:lnSpc>
            <a:spcBef>
              <a:spcPct val="0"/>
            </a:spcBef>
            <a:spcAft>
              <a:spcPct val="35000"/>
            </a:spcAft>
            <a:buNone/>
          </a:pPr>
          <a:r>
            <a:rPr lang="sv-SE" sz="1100" kern="1200" dirty="0" err="1"/>
            <a:t>Energetic</a:t>
          </a:r>
          <a:endParaRPr lang="sv-SE" sz="1100" kern="1200" dirty="0"/>
        </a:p>
      </dsp:txBody>
      <dsp:txXfrm>
        <a:off x="1955663" y="52018"/>
        <a:ext cx="1513159" cy="947667"/>
      </dsp:txXfrm>
    </dsp:sp>
    <dsp:sp modelId="{10DB22FE-10DF-40BE-9C90-9F0F28446D46}">
      <dsp:nvSpPr>
        <dsp:cNvPr id="0" name=""/>
        <dsp:cNvSpPr/>
      </dsp:nvSpPr>
      <dsp:spPr>
        <a:xfrm>
          <a:off x="1312742" y="525851"/>
          <a:ext cx="2799001" cy="2799001"/>
        </a:xfrm>
        <a:custGeom>
          <a:avLst/>
          <a:gdLst/>
          <a:ahLst/>
          <a:cxnLst/>
          <a:rect l="0" t="0" r="0" b="0"/>
          <a:pathLst>
            <a:path>
              <a:moveTo>
                <a:pt x="2423785" y="445853"/>
              </a:moveTo>
              <a:arcTo wR="1399500" hR="1399500" stAng="19022720" swAng="2300088"/>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1358D0D-92E8-4464-B7FE-B1200F31CD20}">
      <dsp:nvSpPr>
        <dsp:cNvPr id="0" name=""/>
        <dsp:cNvSpPr/>
      </dsp:nvSpPr>
      <dsp:spPr>
        <a:xfrm>
          <a:off x="3116400" y="2100002"/>
          <a:ext cx="1615691" cy="1050199"/>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dirty="0"/>
            <a:t>PITFALL:</a:t>
          </a:r>
        </a:p>
        <a:p>
          <a:pPr marL="0" lvl="0" indent="0" algn="ctr" defTabSz="488950">
            <a:lnSpc>
              <a:spcPct val="90000"/>
            </a:lnSpc>
            <a:spcBef>
              <a:spcPct val="0"/>
            </a:spcBef>
            <a:spcAft>
              <a:spcPct val="35000"/>
            </a:spcAft>
            <a:buNone/>
          </a:pPr>
          <a:r>
            <a:rPr lang="sv-SE" sz="1100" kern="1200" dirty="0" err="1"/>
            <a:t>Doting</a:t>
          </a:r>
          <a:endParaRPr lang="sv-SE" sz="1100" kern="1200" dirty="0"/>
        </a:p>
      </dsp:txBody>
      <dsp:txXfrm>
        <a:off x="3167666" y="2151268"/>
        <a:ext cx="1513159" cy="947667"/>
      </dsp:txXfrm>
    </dsp:sp>
    <dsp:sp modelId="{9C4DE1B1-7491-4196-A238-738FE73E782B}">
      <dsp:nvSpPr>
        <dsp:cNvPr id="0" name=""/>
        <dsp:cNvSpPr/>
      </dsp:nvSpPr>
      <dsp:spPr>
        <a:xfrm>
          <a:off x="1312742" y="525851"/>
          <a:ext cx="2799001" cy="2799001"/>
        </a:xfrm>
        <a:custGeom>
          <a:avLst/>
          <a:gdLst/>
          <a:ahLst/>
          <a:cxnLst/>
          <a:rect l="0" t="0" r="0" b="0"/>
          <a:pathLst>
            <a:path>
              <a:moveTo>
                <a:pt x="1828343" y="2731677"/>
              </a:moveTo>
              <a:arcTo wR="1399500" hR="1399500" stAng="4329363" swAng="2141274"/>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99DC61-94F2-450C-9B52-6B5078389459}">
      <dsp:nvSpPr>
        <dsp:cNvPr id="0" name=""/>
        <dsp:cNvSpPr/>
      </dsp:nvSpPr>
      <dsp:spPr>
        <a:xfrm>
          <a:off x="692394" y="2100002"/>
          <a:ext cx="1615691" cy="105019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dirty="0"/>
            <a:t>DEVELOPMENT MEASURE:</a:t>
          </a:r>
        </a:p>
        <a:p>
          <a:pPr marL="0" lvl="0" indent="0" algn="ctr" defTabSz="488950">
            <a:lnSpc>
              <a:spcPct val="90000"/>
            </a:lnSpc>
            <a:spcBef>
              <a:spcPct val="0"/>
            </a:spcBef>
            <a:spcAft>
              <a:spcPct val="35000"/>
            </a:spcAft>
            <a:buNone/>
          </a:pPr>
          <a:r>
            <a:rPr lang="en-US" sz="1100" kern="1200" dirty="0"/>
            <a:t>Get others with you to get the most action
</a:t>
          </a:r>
          <a:endParaRPr lang="sv-SE" sz="1100" kern="1200" dirty="0"/>
        </a:p>
      </dsp:txBody>
      <dsp:txXfrm>
        <a:off x="743660" y="2151268"/>
        <a:ext cx="1513159" cy="947667"/>
      </dsp:txXfrm>
    </dsp:sp>
    <dsp:sp modelId="{53D395C5-2E54-4C6C-AB3C-75FCEF288115}">
      <dsp:nvSpPr>
        <dsp:cNvPr id="0" name=""/>
        <dsp:cNvSpPr/>
      </dsp:nvSpPr>
      <dsp:spPr>
        <a:xfrm>
          <a:off x="1312742" y="525851"/>
          <a:ext cx="2799001" cy="2799001"/>
        </a:xfrm>
        <a:custGeom>
          <a:avLst/>
          <a:gdLst/>
          <a:ahLst/>
          <a:cxnLst/>
          <a:rect l="0" t="0" r="0" b="0"/>
          <a:pathLst>
            <a:path>
              <a:moveTo>
                <a:pt x="4546" y="1286778"/>
              </a:moveTo>
              <a:arcTo wR="1399500" hR="1399500" stAng="11077192" swAng="2300088"/>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8D93B-D686-4AC5-B599-D7272AD35247}">
      <dsp:nvSpPr>
        <dsp:cNvPr id="0" name=""/>
        <dsp:cNvSpPr/>
      </dsp:nvSpPr>
      <dsp:spPr>
        <a:xfrm>
          <a:off x="1483681" y="-81759"/>
          <a:ext cx="4826729" cy="3832258"/>
        </a:xfrm>
        <a:prstGeom prst="circularArrow">
          <a:avLst>
            <a:gd name="adj1" fmla="val 5689"/>
            <a:gd name="adj2" fmla="val 340510"/>
            <a:gd name="adj3" fmla="val 13496475"/>
            <a:gd name="adj4" fmla="val 17552331"/>
            <a:gd name="adj5" fmla="val 5908"/>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61CC94-4D97-43E0-A5E7-986833CC78FC}">
      <dsp:nvSpPr>
        <dsp:cNvPr id="0" name=""/>
        <dsp:cNvSpPr/>
      </dsp:nvSpPr>
      <dsp:spPr>
        <a:xfrm>
          <a:off x="2901041" y="-176015"/>
          <a:ext cx="1992008" cy="1979865"/>
        </a:xfrm>
        <a:prstGeom prst="round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a:latin typeface="Calibri" panose="020F0502020204030204" pitchFamily="34" charset="0"/>
              <a:ea typeface="+mn-ea"/>
              <a:cs typeface="Calibri" panose="020F0502020204030204" pitchFamily="34" charset="0"/>
            </a:rPr>
            <a:t>Strength</a:t>
          </a:r>
        </a:p>
      </dsp:txBody>
      <dsp:txXfrm>
        <a:off x="2997690" y="-79366"/>
        <a:ext cx="1798710" cy="1786567"/>
      </dsp:txXfrm>
    </dsp:sp>
    <dsp:sp modelId="{74A37329-5B1B-4EA7-9067-A53A4B09EFDD}">
      <dsp:nvSpPr>
        <dsp:cNvPr id="0" name=""/>
        <dsp:cNvSpPr/>
      </dsp:nvSpPr>
      <dsp:spPr>
        <a:xfrm>
          <a:off x="4794723" y="2158295"/>
          <a:ext cx="1992008" cy="2033737"/>
        </a:xfrm>
        <a:prstGeom prst="roundRect">
          <a:avLst/>
        </a:prstGeom>
        <a:solidFill>
          <a:schemeClr val="lt1">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a:latin typeface="Calibri" panose="020F0502020204030204" pitchFamily="34" charset="0"/>
              <a:ea typeface="+mn-ea"/>
              <a:cs typeface="Calibri" panose="020F0502020204030204" pitchFamily="34" charset="0"/>
            </a:rPr>
            <a:t>Pitfall</a:t>
          </a:r>
        </a:p>
      </dsp:txBody>
      <dsp:txXfrm>
        <a:off x="4891965" y="2255537"/>
        <a:ext cx="1797524" cy="1839253"/>
      </dsp:txXfrm>
    </dsp:sp>
    <dsp:sp modelId="{36D98796-680F-4E2A-B604-522D1BE34DA1}">
      <dsp:nvSpPr>
        <dsp:cNvPr id="0" name=""/>
        <dsp:cNvSpPr/>
      </dsp:nvSpPr>
      <dsp:spPr>
        <a:xfrm>
          <a:off x="949236" y="2147723"/>
          <a:ext cx="2066305" cy="2054948"/>
        </a:xfrm>
        <a:prstGeom prst="roundRect">
          <a:avLst/>
        </a:prstGeom>
        <a:solidFill>
          <a:schemeClr val="lt1">
            <a:hueOff val="0"/>
            <a:satOff val="0"/>
            <a:lumOff val="0"/>
            <a:alphaOff val="0"/>
          </a:schemeClr>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a:latin typeface="Calibri" panose="020F0502020204030204" pitchFamily="34" charset="0"/>
              <a:ea typeface="+mn-ea"/>
              <a:cs typeface="Calibri" panose="020F0502020204030204" pitchFamily="34" charset="0"/>
            </a:rPr>
            <a:t>Development measure</a:t>
          </a:r>
        </a:p>
      </dsp:txBody>
      <dsp:txXfrm>
        <a:off x="1049550" y="2248037"/>
        <a:ext cx="1865677" cy="185432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6113687-D4D8-4062-9ADA-00228D0CB52F}" type="slidenum">
              <a:rPr lang="sv-SE" smtClean="0"/>
              <a:pPr/>
              <a:t>15</a:t>
            </a:fld>
            <a:endParaRPr lang="sv-SE"/>
          </a:p>
        </p:txBody>
      </p:sp>
      <p:sp>
        <p:nvSpPr>
          <p:cNvPr id="56323" name="Rectangle 2"/>
          <p:cNvSpPr>
            <a:spLocks noGrp="1" noRot="1" noChangeAspect="1" noChangeArrowheads="1" noTextEdit="1"/>
          </p:cNvSpPr>
          <p:nvPr>
            <p:ph type="sldImg"/>
          </p:nvPr>
        </p:nvSpPr>
        <p:spPr>
          <a:xfrm>
            <a:off x="4191000" y="382588"/>
            <a:ext cx="2860675" cy="1609725"/>
          </a:xfrm>
          <a:ln/>
        </p:spPr>
      </p:sp>
      <p:sp>
        <p:nvSpPr>
          <p:cNvPr id="56324" name="Rectangle 3"/>
          <p:cNvSpPr>
            <a:spLocks noGrp="1" noChangeArrowheads="1"/>
          </p:cNvSpPr>
          <p:nvPr>
            <p:ph type="body" idx="1"/>
          </p:nvPr>
        </p:nvSpPr>
        <p:spPr>
          <a:xfrm>
            <a:off x="425451" y="2445947"/>
            <a:ext cx="5948363" cy="7034675"/>
          </a:xfrm>
          <a:noFill/>
          <a:ln/>
        </p:spPr>
        <p:txBody>
          <a:bodyPr/>
          <a:lstStyle/>
          <a:p>
            <a:pPr marL="228600" indent="-228600" eaLnBrk="1" hangingPunct="1">
              <a:lnSpc>
                <a:spcPct val="80000"/>
              </a:lnSpc>
            </a:pPr>
            <a:r>
              <a:rPr lang="en-US" sz="1000">
                <a:solidFill>
                  <a:srgbClr val="FF0000"/>
                </a:solidFill>
              </a:rPr>
              <a:t>When the consultant is to </a:t>
            </a:r>
            <a:r>
              <a:rPr lang="en-US" sz="1000" b="1" i="1">
                <a:solidFill>
                  <a:srgbClr val="FF0000"/>
                </a:solidFill>
              </a:rPr>
              <a:t>ensure motivation</a:t>
            </a:r>
            <a:r>
              <a:rPr lang="en-US" sz="1000">
                <a:solidFill>
                  <a:srgbClr val="FF0000"/>
                </a:solidFill>
              </a:rPr>
              <a:t> for the process and support for </a:t>
            </a:r>
            <a:r>
              <a:rPr lang="en-US" sz="1000" b="1" i="1">
                <a:solidFill>
                  <a:srgbClr val="FF0000"/>
                </a:solidFill>
              </a:rPr>
              <a:t>the use of the team tool </a:t>
            </a:r>
            <a:r>
              <a:rPr lang="en-US" sz="1000">
                <a:solidFill>
                  <a:srgbClr val="FF0000"/>
                </a:solidFill>
              </a:rPr>
              <a:t>(refer to points on Flip-over No. 5), it may be appropriate to clarify the relationship between the team members' behavioural preferences (= team's typical mode of operation) and team efficiency. Models are useful in this connection. </a:t>
            </a:r>
          </a:p>
          <a:p>
            <a:pPr marL="228600" indent="-228600" eaLnBrk="1" hangingPunct="1">
              <a:lnSpc>
                <a:spcPct val="80000"/>
              </a:lnSpc>
            </a:pPr>
            <a:endParaRPr lang="da-DK" sz="1000">
              <a:solidFill>
                <a:srgbClr val="FF0000"/>
              </a:solidFill>
            </a:endParaRPr>
          </a:p>
          <a:p>
            <a:pPr marL="228600" indent="-228600" eaLnBrk="1" hangingPunct="1">
              <a:lnSpc>
                <a:spcPct val="80000"/>
              </a:lnSpc>
            </a:pPr>
            <a:r>
              <a:rPr lang="da-DK" sz="1000" b="1">
                <a:solidFill>
                  <a:srgbClr val="FF0000"/>
                </a:solidFill>
              </a:rPr>
              <a:t>Re OH) </a:t>
            </a:r>
            <a:r>
              <a:rPr lang="en-US" sz="1000">
                <a:solidFill>
                  <a:srgbClr val="FF0000"/>
                </a:solidFill>
              </a:rPr>
              <a:t>Michael West constructs a practical, useful model for intra-team cooperation. The model can be used to characterise a specific team (the members can also participate in identifying themselves). His model illustrates 4 types of intra-team cooperation and is the most visible influence on the most important outcomes of team cooperation: efficiency in achieving goals, the members' sense of satisfaction and the team's viability.</a:t>
            </a:r>
          </a:p>
          <a:p>
            <a:pPr marL="228600" indent="-228600" eaLnBrk="1" hangingPunct="1">
              <a:lnSpc>
                <a:spcPct val="80000"/>
              </a:lnSpc>
            </a:pPr>
            <a:endParaRPr lang="da-DK" sz="1000">
              <a:solidFill>
                <a:srgbClr val="FF0000"/>
              </a:solidFill>
            </a:endParaRPr>
          </a:p>
          <a:p>
            <a:pPr marL="228600" indent="-228600" eaLnBrk="1" hangingPunct="1">
              <a:lnSpc>
                <a:spcPct val="80000"/>
              </a:lnSpc>
            </a:pPr>
            <a:r>
              <a:rPr lang="en-US" sz="1000">
                <a:solidFill>
                  <a:srgbClr val="FF0000"/>
                </a:solidFill>
              </a:rPr>
              <a:t>Michael West proposes  3 main components for team efficiency:</a:t>
            </a:r>
          </a:p>
          <a:p>
            <a:pPr marL="228600" indent="-228600" eaLnBrk="1" hangingPunct="1">
              <a:lnSpc>
                <a:spcPct val="80000"/>
              </a:lnSpc>
              <a:buClr>
                <a:srgbClr val="000000"/>
              </a:buClr>
              <a:buFontTx/>
              <a:buAutoNum type="arabicPeriod"/>
            </a:pPr>
            <a:r>
              <a:rPr lang="en-US" sz="1000">
                <a:solidFill>
                  <a:srgbClr val="FF0000"/>
                </a:solidFill>
              </a:rPr>
              <a:t>"Task efficiency" is the degree to which the team succeeds in reaching its task-related objectives.</a:t>
            </a:r>
          </a:p>
          <a:p>
            <a:pPr marL="228600" indent="-228600" eaLnBrk="1" hangingPunct="1">
              <a:lnSpc>
                <a:spcPct val="80000"/>
              </a:lnSpc>
              <a:buClr>
                <a:srgbClr val="000000"/>
              </a:buClr>
              <a:buFontTx/>
              <a:buAutoNum type="arabicPeriod"/>
            </a:pPr>
            <a:r>
              <a:rPr lang="en-US" sz="1000">
                <a:solidFill>
                  <a:srgbClr val="FF0000"/>
                </a:solidFill>
              </a:rPr>
              <a:t>"Mental satisfaction" refers to the team members' sense of well-being, growth and development.</a:t>
            </a:r>
          </a:p>
          <a:p>
            <a:pPr marL="228600" indent="-228600" eaLnBrk="1" hangingPunct="1">
              <a:lnSpc>
                <a:spcPct val="80000"/>
              </a:lnSpc>
              <a:buClr>
                <a:srgbClr val="000000"/>
              </a:buClr>
              <a:buFontTx/>
              <a:buAutoNum type="arabicPeriod"/>
            </a:pPr>
            <a:r>
              <a:rPr lang="en-US" sz="1000">
                <a:solidFill>
                  <a:srgbClr val="FF0000"/>
                </a:solidFill>
              </a:rPr>
              <a:t>"Team viability" is the likelihood that the team will continue to work together and function efficiently.</a:t>
            </a:r>
          </a:p>
          <a:p>
            <a:pPr marL="228600" indent="-228600" eaLnBrk="1" hangingPunct="1">
              <a:lnSpc>
                <a:spcPct val="80000"/>
              </a:lnSpc>
            </a:pPr>
            <a:endParaRPr lang="da-DK" sz="1000">
              <a:solidFill>
                <a:srgbClr val="FF0000"/>
              </a:solidFill>
            </a:endParaRPr>
          </a:p>
          <a:p>
            <a:pPr marL="228600" indent="-228600" eaLnBrk="1" hangingPunct="1">
              <a:lnSpc>
                <a:spcPct val="80000"/>
              </a:lnSpc>
            </a:pPr>
            <a:r>
              <a:rPr lang="da-DK" sz="1000" b="1">
                <a:solidFill>
                  <a:srgbClr val="FF0000"/>
                </a:solidFill>
              </a:rPr>
              <a:t>Re: fully-functioning teams:</a:t>
            </a:r>
            <a:r>
              <a:rPr lang="en-US" sz="1000">
                <a:solidFill>
                  <a:srgbClr val="FF0000"/>
                </a:solidFill>
              </a:rPr>
              <a:t> open communication about objectives, procedures, duties and intrapersonal satisfaction. Wants the collaboration.</a:t>
            </a:r>
          </a:p>
          <a:p>
            <a:pPr marL="228600" indent="-228600" eaLnBrk="1" hangingPunct="1">
              <a:lnSpc>
                <a:spcPct val="80000"/>
              </a:lnSpc>
            </a:pPr>
            <a:r>
              <a:rPr lang="da-DK" sz="1000" b="1">
                <a:solidFill>
                  <a:srgbClr val="FF0000"/>
                </a:solidFill>
              </a:rPr>
              <a:t>Re: cosy teams:</a:t>
            </a:r>
            <a:r>
              <a:rPr lang="en-US" sz="1000">
                <a:solidFill>
                  <a:srgbClr val="FF0000"/>
                </a:solidFill>
              </a:rPr>
              <a:t> often low satisfaction with the team from the rest of the organisation.</a:t>
            </a:r>
          </a:p>
          <a:p>
            <a:pPr marL="228600" indent="-228600" eaLnBrk="1" hangingPunct="1">
              <a:lnSpc>
                <a:spcPct val="80000"/>
              </a:lnSpc>
            </a:pPr>
            <a:r>
              <a:rPr lang="da-DK" sz="1000" b="1">
                <a:solidFill>
                  <a:srgbClr val="FF0000"/>
                </a:solidFill>
              </a:rPr>
              <a:t>Re: dysfunctional teams:</a:t>
            </a:r>
            <a:r>
              <a:rPr lang="en-US" sz="1000">
                <a:solidFill>
                  <a:srgbClr val="FF0000"/>
                </a:solidFill>
              </a:rPr>
              <a:t> often much internal conflict among team members.</a:t>
            </a:r>
          </a:p>
          <a:p>
            <a:pPr marL="228600" indent="-228600" eaLnBrk="1" hangingPunct="1">
              <a:lnSpc>
                <a:spcPct val="80000"/>
              </a:lnSpc>
            </a:pPr>
            <a:r>
              <a:rPr lang="en-US" sz="1000" b="1">
                <a:solidFill>
                  <a:srgbClr val="FF0000"/>
                </a:solidFill>
              </a:rPr>
              <a:t>Re: The cold, efficient team:</a:t>
            </a:r>
            <a:r>
              <a:rPr lang="en-US" sz="1000">
                <a:solidFill>
                  <a:srgbClr val="FF0000"/>
                </a:solidFill>
              </a:rPr>
              <a:t> In this case, the members often want to conclude the team inspite of high "task efficiency".</a:t>
            </a:r>
          </a:p>
          <a:p>
            <a:pPr marL="228600" indent="-228600" eaLnBrk="1" hangingPunct="1">
              <a:lnSpc>
                <a:spcPct val="80000"/>
              </a:lnSpc>
            </a:pPr>
            <a:endParaRPr lang="da-DK" sz="1000">
              <a:solidFill>
                <a:srgbClr val="FF0000"/>
              </a:solidFill>
            </a:endParaRPr>
          </a:p>
          <a:p>
            <a:pPr marL="228600" indent="-228600" eaLnBrk="1" hangingPunct="1">
              <a:lnSpc>
                <a:spcPct val="80000"/>
              </a:lnSpc>
            </a:pPr>
            <a:r>
              <a:rPr lang="en-US" sz="1000">
                <a:solidFill>
                  <a:srgbClr val="FF0000"/>
                </a:solidFill>
              </a:rPr>
              <a:t>Refer to the Introduction in Michael West’s book, which has an example of how to measure task and social reflexivity. </a:t>
            </a:r>
          </a:p>
          <a:p>
            <a:pPr marL="228600" indent="-228600" eaLnBrk="1" hangingPunct="1">
              <a:lnSpc>
                <a:spcPct val="80000"/>
              </a:lnSpc>
            </a:pPr>
            <a:endParaRPr lang="da-DK" sz="1000">
              <a:solidFill>
                <a:srgbClr val="FF0000"/>
              </a:solidFill>
            </a:endParaRPr>
          </a:p>
          <a:p>
            <a:pPr marL="228600" indent="-228600" eaLnBrk="1" hangingPunct="1">
              <a:lnSpc>
                <a:spcPct val="80000"/>
              </a:lnSpc>
            </a:pPr>
            <a:r>
              <a:rPr lang="en-US" sz="1000">
                <a:solidFill>
                  <a:srgbClr val="FF0000"/>
                </a:solidFill>
              </a:rPr>
              <a:t>A short summary of Belbin's "strategies" for a winning team:</a:t>
            </a:r>
          </a:p>
          <a:p>
            <a:pPr marL="228600" indent="-228600" eaLnBrk="1" hangingPunct="1">
              <a:lnSpc>
                <a:spcPct val="80000"/>
              </a:lnSpc>
              <a:buClr>
                <a:srgbClr val="000000"/>
              </a:buClr>
              <a:buFontTx/>
              <a:buAutoNum type="arabicPeriod"/>
            </a:pPr>
            <a:r>
              <a:rPr lang="da-DK" sz="1000">
                <a:solidFill>
                  <a:srgbClr val="FF0000"/>
                </a:solidFill>
              </a:rPr>
              <a:t>A coordinator as team manager</a:t>
            </a:r>
          </a:p>
          <a:p>
            <a:pPr marL="228600" indent="-228600" eaLnBrk="1" hangingPunct="1">
              <a:lnSpc>
                <a:spcPct val="80000"/>
              </a:lnSpc>
              <a:buClr>
                <a:srgbClr val="000000"/>
              </a:buClr>
              <a:buFontTx/>
              <a:buAutoNum type="arabicPeriod"/>
            </a:pPr>
            <a:r>
              <a:rPr lang="en-US" sz="1000">
                <a:solidFill>
                  <a:srgbClr val="FF0000"/>
                </a:solidFill>
              </a:rPr>
              <a:t>A wide range of intelligence</a:t>
            </a:r>
          </a:p>
          <a:p>
            <a:pPr marL="228600" indent="-228600" eaLnBrk="1" hangingPunct="1">
              <a:lnSpc>
                <a:spcPct val="80000"/>
              </a:lnSpc>
              <a:buClr>
                <a:srgbClr val="000000"/>
              </a:buClr>
              <a:buFontTx/>
              <a:buAutoNum type="arabicPeriod"/>
            </a:pPr>
            <a:r>
              <a:rPr lang="en-US" sz="1000">
                <a:solidFill>
                  <a:srgbClr val="FF0000"/>
                </a:solidFill>
              </a:rPr>
              <a:t>A wide range of roles</a:t>
            </a:r>
          </a:p>
          <a:p>
            <a:pPr marL="228600" indent="-228600" eaLnBrk="1" hangingPunct="1">
              <a:lnSpc>
                <a:spcPct val="80000"/>
              </a:lnSpc>
              <a:buClr>
                <a:srgbClr val="000000"/>
              </a:buClr>
              <a:buFontTx/>
              <a:buAutoNum type="arabicPeriod"/>
            </a:pPr>
            <a:r>
              <a:rPr lang="en-US" sz="1000">
                <a:solidFill>
                  <a:srgbClr val="FF0000"/>
                </a:solidFill>
              </a:rPr>
              <a:t>A distribution of member duties which are appropriate to their abilities</a:t>
            </a:r>
          </a:p>
          <a:p>
            <a:pPr marL="228600" indent="-228600" eaLnBrk="1" hangingPunct="1">
              <a:lnSpc>
                <a:spcPct val="80000"/>
              </a:lnSpc>
            </a:pPr>
            <a:endParaRPr lang="da-DK" sz="1000">
              <a:solidFill>
                <a:srgbClr val="FF0000"/>
              </a:solidFill>
            </a:endParaRPr>
          </a:p>
          <a:p>
            <a:pPr marL="228600" indent="-228600" eaLnBrk="1" hangingPunct="1">
              <a:lnSpc>
                <a:spcPct val="80000"/>
              </a:lnSpc>
            </a:pPr>
            <a:r>
              <a:rPr lang="en-US" sz="1000">
                <a:solidFill>
                  <a:srgbClr val="FF0000"/>
                </a:solidFill>
              </a:rPr>
              <a:t>Belbin also experienced that less successful teams typically distributed work duties based on what the members had previously worked with without fully considering this.</a:t>
            </a:r>
          </a:p>
          <a:p>
            <a:pPr marL="228600" indent="-228600" eaLnBrk="1" hangingPunct="1">
              <a:lnSpc>
                <a:spcPct val="80000"/>
              </a:lnSpc>
            </a:pPr>
            <a:endParaRPr lang="da-DK" sz="1000">
              <a:solidFill>
                <a:srgbClr val="FF0000"/>
              </a:solidFill>
            </a:endParaRPr>
          </a:p>
          <a:p>
            <a:pPr marL="228600" indent="-228600" eaLnBrk="1" hangingPunct="1">
              <a:lnSpc>
                <a:spcPct val="80000"/>
              </a:lnSpc>
            </a:pPr>
            <a:r>
              <a:rPr lang="en-US" sz="1000">
                <a:solidFill>
                  <a:srgbClr val="FF0000"/>
                </a:solidFill>
              </a:rPr>
              <a:t>All research in this area shows that one unforeseen factor (each small change in the group) can ruin an otherwise promising balance in the team: </a:t>
            </a:r>
          </a:p>
          <a:p>
            <a:pPr marL="228600" indent="-228600" eaLnBrk="1" hangingPunct="1">
              <a:lnSpc>
                <a:spcPct val="80000"/>
              </a:lnSpc>
              <a:buClr>
                <a:srgbClr val="000000"/>
              </a:buClr>
              <a:buFontTx/>
              <a:buAutoNum type="arabicPeriod"/>
            </a:pPr>
            <a:r>
              <a:rPr lang="da-DK" sz="1000">
                <a:solidFill>
                  <a:srgbClr val="FF0000"/>
                </a:solidFill>
              </a:rPr>
              <a:t>One person loses interest</a:t>
            </a:r>
          </a:p>
          <a:p>
            <a:pPr marL="228600" indent="-228600" eaLnBrk="1" hangingPunct="1">
              <a:lnSpc>
                <a:spcPct val="80000"/>
              </a:lnSpc>
              <a:buClr>
                <a:srgbClr val="000000"/>
              </a:buClr>
              <a:buFontTx/>
              <a:buAutoNum type="arabicPeriod"/>
            </a:pPr>
            <a:r>
              <a:rPr lang="da-DK" sz="1000">
                <a:solidFill>
                  <a:srgbClr val="FF0000"/>
                </a:solidFill>
              </a:rPr>
              <a:t>A member is absent</a:t>
            </a:r>
          </a:p>
          <a:p>
            <a:pPr marL="228600" indent="-228600" eaLnBrk="1" hangingPunct="1">
              <a:lnSpc>
                <a:spcPct val="80000"/>
              </a:lnSpc>
              <a:buClr>
                <a:srgbClr val="000000"/>
              </a:buClr>
              <a:buFontTx/>
              <a:buAutoNum type="arabicPeriod"/>
            </a:pPr>
            <a:r>
              <a:rPr lang="da-DK" sz="1000">
                <a:solidFill>
                  <a:srgbClr val="FF0000"/>
                </a:solidFill>
              </a:rPr>
              <a:t>A redistribution of duties</a:t>
            </a:r>
          </a:p>
          <a:p>
            <a:pPr marL="228600" indent="-228600" eaLnBrk="1" hangingPunct="1">
              <a:lnSpc>
                <a:spcPct val="80000"/>
              </a:lnSpc>
              <a:buClr>
                <a:srgbClr val="000000"/>
              </a:buClr>
              <a:buFontTx/>
              <a:buAutoNum type="arabicPeriod"/>
            </a:pPr>
            <a:r>
              <a:rPr lang="da-DK" sz="1000">
                <a:solidFill>
                  <a:srgbClr val="FF0000"/>
                </a:solidFill>
              </a:rPr>
              <a:t>A change in procedures</a:t>
            </a:r>
          </a:p>
          <a:p>
            <a:pPr marL="228600" indent="-228600" eaLnBrk="1" hangingPunct="1">
              <a:lnSpc>
                <a:spcPct val="80000"/>
              </a:lnSpc>
              <a:buClr>
                <a:srgbClr val="000000"/>
              </a:buClr>
              <a:buFontTx/>
              <a:buAutoNum type="arabicPeriod"/>
            </a:pPr>
            <a:r>
              <a:rPr lang="da-DK" sz="1000">
                <a:solidFill>
                  <a:srgbClr val="FF0000"/>
                </a:solidFill>
              </a:rPr>
              <a:t>Etc.</a:t>
            </a:r>
          </a:p>
          <a:p>
            <a:pPr marL="228600" indent="-228600" eaLnBrk="1" hangingPunct="1">
              <a:lnSpc>
                <a:spcPct val="80000"/>
              </a:lnSpc>
            </a:pPr>
            <a:endParaRPr lang="da-DK" sz="1000">
              <a:solidFill>
                <a:srgbClr val="FF0000"/>
              </a:solidFill>
            </a:endParaRPr>
          </a:p>
          <a:p>
            <a:pPr marL="228600" indent="-228600" eaLnBrk="1" hangingPunct="1">
              <a:lnSpc>
                <a:spcPct val="80000"/>
              </a:lnSpc>
            </a:pPr>
            <a:r>
              <a:rPr lang="en-US" sz="1000">
                <a:solidFill>
                  <a:srgbClr val="FF0000"/>
                </a:solidFill>
              </a:rPr>
              <a:t>It is Utopian to think that there is a guaranteed recipe for building an efficient, cooperative team. It is currently more the rule than the exception that workplace conditions are undergoing rapid change and development. This indicates that individuals, teams and organisations must be flexible if they are to be effective and persist. In order for a team to function efficiently, the members must actively focus on both their goals (the task), their working methods </a:t>
            </a:r>
            <a:r>
              <a:rPr lang="en-US" sz="1000" u="sng">
                <a:solidFill>
                  <a:srgbClr val="FF0000"/>
                </a:solidFill>
              </a:rPr>
              <a:t>and</a:t>
            </a:r>
            <a:r>
              <a:rPr lang="en-US" sz="1000">
                <a:solidFill>
                  <a:srgbClr val="FF0000"/>
                </a:solidFill>
              </a:rPr>
              <a:t> the team's social interation. A well-functioning and efficient team is consciously aware that a team consists of members with a number of different emotional, social and task-related preferences/needs that the team as whole either is filling or counteracting.</a:t>
            </a:r>
          </a:p>
          <a:p>
            <a:pPr marL="228600" indent="-228600" eaLnBrk="1" hangingPunct="1">
              <a:lnSpc>
                <a:spcPct val="80000"/>
              </a:lnSpc>
            </a:pPr>
            <a:endParaRPr lang="da-DK" sz="1000">
              <a:solidFill>
                <a:srgbClr val="FF0000"/>
              </a:solidFill>
            </a:endParaRPr>
          </a:p>
          <a:p>
            <a:pPr marL="228600" indent="-228600" eaLnBrk="1" hangingPunct="1">
              <a:lnSpc>
                <a:spcPct val="80000"/>
              </a:lnSpc>
            </a:pPr>
            <a:endParaRPr lang="da-DK" sz="1000">
              <a:solidFill>
                <a:srgbClr val="FF0000"/>
              </a:solidFill>
            </a:endParaRPr>
          </a:p>
          <a:p>
            <a:pPr marL="228600" indent="-228600" eaLnBrk="1" hangingPunct="1">
              <a:lnSpc>
                <a:spcPct val="80000"/>
              </a:lnSpc>
            </a:pPr>
            <a:endParaRPr lang="da-DK" sz="1000">
              <a:solidFill>
                <a:srgbClr val="FF0000"/>
              </a:solidFill>
            </a:endParaRPr>
          </a:p>
        </p:txBody>
      </p:sp>
    </p:spTree>
    <p:extLst>
      <p:ext uri="{BB962C8B-B14F-4D97-AF65-F5344CB8AC3E}">
        <p14:creationId xmlns:p14="http://schemas.microsoft.com/office/powerpoint/2010/main" val="36467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f88252dc4_0_109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f88252dc4_0_109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43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FF27ABC-AFE5-44EC-87D5-B7EE070F2C20}" type="slidenum">
              <a:rPr lang="da-DK"/>
              <a:pPr/>
              <a:t>20</a:t>
            </a:fld>
            <a:endParaRPr lang="da-DK"/>
          </a:p>
        </p:txBody>
      </p:sp>
      <p:sp>
        <p:nvSpPr>
          <p:cNvPr id="2" name="Platshållare för anteckningar 1">
            <a:extLst>
              <a:ext uri="{FF2B5EF4-FFF2-40B4-BE49-F238E27FC236}">
                <a16:creationId xmlns:a16="http://schemas.microsoft.com/office/drawing/2014/main" id="{AECA0380-8512-4D91-B9A1-7BB0A303C1A9}"/>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6476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A79DE-8E43-9EB7-417C-B1285C59AEC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6FBA72E-569C-3D65-937B-68BFA4CC1E62}"/>
              </a:ext>
            </a:extLst>
          </p:cNvPr>
          <p:cNvSpPr>
            <a:spLocks noGrp="1" noChangeArrowheads="1"/>
          </p:cNvSpPr>
          <p:nvPr>
            <p:ph type="sldNum" sz="quarter" idx="5"/>
          </p:nvPr>
        </p:nvSpPr>
        <p:spPr>
          <a:ln/>
        </p:spPr>
        <p:txBody>
          <a:bodyPr/>
          <a:lstStyle/>
          <a:p>
            <a:fld id="{DFF27ABC-AFE5-44EC-87D5-B7EE070F2C20}" type="slidenum">
              <a:rPr lang="da-DK"/>
              <a:pPr/>
              <a:t>21</a:t>
            </a:fld>
            <a:endParaRPr lang="da-DK"/>
          </a:p>
        </p:txBody>
      </p:sp>
      <p:sp>
        <p:nvSpPr>
          <p:cNvPr id="2" name="Platshållare för anteckningar 1">
            <a:extLst>
              <a:ext uri="{FF2B5EF4-FFF2-40B4-BE49-F238E27FC236}">
                <a16:creationId xmlns:a16="http://schemas.microsoft.com/office/drawing/2014/main" id="{FF57987E-3C7D-170A-34D8-8D7396603AA3}"/>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80858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FF27ABC-AFE5-44EC-87D5-B7EE070F2C20}" type="slidenum">
              <a:rPr lang="da-DK"/>
              <a:pPr/>
              <a:t>22</a:t>
            </a:fld>
            <a:endParaRPr lang="da-DK"/>
          </a:p>
        </p:txBody>
      </p:sp>
      <p:sp>
        <p:nvSpPr>
          <p:cNvPr id="2" name="Platshållare för anteckningar 1">
            <a:extLst>
              <a:ext uri="{FF2B5EF4-FFF2-40B4-BE49-F238E27FC236}">
                <a16:creationId xmlns:a16="http://schemas.microsoft.com/office/drawing/2014/main" id="{AECA0380-8512-4D91-B9A1-7BB0A303C1A9}"/>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159596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FF27ABC-AFE5-44EC-87D5-B7EE070F2C20}" type="slidenum">
              <a:rPr lang="da-DK"/>
              <a:pPr/>
              <a:t>23</a:t>
            </a:fld>
            <a:endParaRPr lang="da-DK"/>
          </a:p>
        </p:txBody>
      </p:sp>
      <p:sp>
        <p:nvSpPr>
          <p:cNvPr id="2" name="Platshållare för anteckningar 1">
            <a:extLst>
              <a:ext uri="{FF2B5EF4-FFF2-40B4-BE49-F238E27FC236}">
                <a16:creationId xmlns:a16="http://schemas.microsoft.com/office/drawing/2014/main" id="{AECA0380-8512-4D91-B9A1-7BB0A303C1A9}"/>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07398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FF27ABC-AFE5-44EC-87D5-B7EE070F2C20}" type="slidenum">
              <a:rPr lang="da-DK"/>
              <a:pPr/>
              <a:t>24</a:t>
            </a:fld>
            <a:endParaRPr lang="da-DK"/>
          </a:p>
        </p:txBody>
      </p:sp>
      <p:sp>
        <p:nvSpPr>
          <p:cNvPr id="2" name="Platshållare för anteckningar 1">
            <a:extLst>
              <a:ext uri="{FF2B5EF4-FFF2-40B4-BE49-F238E27FC236}">
                <a16:creationId xmlns:a16="http://schemas.microsoft.com/office/drawing/2014/main" id="{AECA0380-8512-4D91-B9A1-7BB0A303C1A9}"/>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72722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FF27ABC-AFE5-44EC-87D5-B7EE070F2C20}" type="slidenum">
              <a:rPr lang="da-DK"/>
              <a:pPr/>
              <a:t>25</a:t>
            </a:fld>
            <a:endParaRPr lang="da-DK"/>
          </a:p>
        </p:txBody>
      </p:sp>
      <p:sp>
        <p:nvSpPr>
          <p:cNvPr id="2" name="Platshållare för anteckningar 1">
            <a:extLst>
              <a:ext uri="{FF2B5EF4-FFF2-40B4-BE49-F238E27FC236}">
                <a16:creationId xmlns:a16="http://schemas.microsoft.com/office/drawing/2014/main" id="{AECA0380-8512-4D91-B9A1-7BB0A303C1A9}"/>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985974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FF27ABC-AFE5-44EC-87D5-B7EE070F2C20}" type="slidenum">
              <a:rPr lang="da-DK"/>
              <a:pPr/>
              <a:t>26</a:t>
            </a:fld>
            <a:endParaRPr lang="da-DK"/>
          </a:p>
        </p:txBody>
      </p:sp>
      <p:sp>
        <p:nvSpPr>
          <p:cNvPr id="2" name="Platshållare för anteckningar 1">
            <a:extLst>
              <a:ext uri="{FF2B5EF4-FFF2-40B4-BE49-F238E27FC236}">
                <a16:creationId xmlns:a16="http://schemas.microsoft.com/office/drawing/2014/main" id="{AECA0380-8512-4D91-B9A1-7BB0A303C1A9}"/>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594994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FF27ABC-AFE5-44EC-87D5-B7EE070F2C20}" type="slidenum">
              <a:rPr lang="da-DK"/>
              <a:pPr/>
              <a:t>27</a:t>
            </a:fld>
            <a:endParaRPr lang="da-DK"/>
          </a:p>
        </p:txBody>
      </p:sp>
      <p:sp>
        <p:nvSpPr>
          <p:cNvPr id="2" name="Platshållare för anteckningar 1">
            <a:extLst>
              <a:ext uri="{FF2B5EF4-FFF2-40B4-BE49-F238E27FC236}">
                <a16:creationId xmlns:a16="http://schemas.microsoft.com/office/drawing/2014/main" id="{AECA0380-8512-4D91-B9A1-7BB0A303C1A9}"/>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611019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88252dc4_0_1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88252dc4_0_1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20239"/>
            <a:fld id="{3FDD8100-ECC5-476D-915A-F2AE05199639}" type="slidenum">
              <a:rPr lang="da-DK" smtClean="0"/>
              <a:pPr defTabSz="920239"/>
              <a:t>28</a:t>
            </a:fld>
            <a:endParaRPr lang="da-DK" dirty="0"/>
          </a:p>
        </p:txBody>
      </p:sp>
      <p:sp>
        <p:nvSpPr>
          <p:cNvPr id="126979" name="Rectangle 2"/>
          <p:cNvSpPr>
            <a:spLocks noGrp="1" noRot="1" noChangeAspect="1" noChangeArrowheads="1" noTextEdit="1"/>
          </p:cNvSpPr>
          <p:nvPr>
            <p:ph type="sldImg"/>
          </p:nvPr>
        </p:nvSpPr>
        <p:spPr>
          <a:xfrm>
            <a:off x="3017838" y="150813"/>
            <a:ext cx="4316412" cy="2428875"/>
          </a:xfrm>
          <a:ln/>
        </p:spPr>
      </p:sp>
      <p:sp>
        <p:nvSpPr>
          <p:cNvPr id="126980" name="Rectangle 3"/>
          <p:cNvSpPr>
            <a:spLocks noGrp="1" noChangeArrowheads="1"/>
          </p:cNvSpPr>
          <p:nvPr>
            <p:ph type="body" idx="1"/>
            <p:custDataLst>
              <p:tags r:id="rId1"/>
            </p:custDataLst>
          </p:nvPr>
        </p:nvSpPr>
        <p:spPr>
          <a:xfrm>
            <a:off x="684273" y="2579790"/>
            <a:ext cx="5404970" cy="6983576"/>
          </a:xfrm>
          <a:noFill/>
          <a:ln/>
        </p:spPr>
        <p:txBody>
          <a:bodyPr lIns="89654" tIns="44827" rIns="89654" bIns="44827"/>
          <a:lstStyle/>
          <a:p>
            <a:pPr eaLnBrk="1" hangingPunct="1"/>
            <a:r>
              <a:rPr lang="en-US" b="1">
                <a:solidFill>
                  <a:srgbClr val="FF0000"/>
                </a:solidFill>
              </a:rPr>
              <a:t>Finally, the course instructor sums up. Only 20 minutes are reserved (5 minutes per team role). Use OHs as needed to provide instruction and summarise. The OHs contain the system profiles, team role definitions and team role characteristics (total of  17 OHs).</a:t>
            </a:r>
            <a:endParaRPr lang="en-US">
              <a:solidFill>
                <a:srgbClr val="FF0000"/>
              </a:solidFill>
            </a:endParaRPr>
          </a:p>
          <a:p>
            <a:pPr eaLnBrk="1" hangingPunct="1"/>
            <a:endParaRPr lang="da-DK">
              <a:solidFill>
                <a:srgbClr val="FF0000"/>
              </a:solidFill>
            </a:endParaRPr>
          </a:p>
          <a:p>
            <a:pPr eaLnBrk="1" hangingPunct="1"/>
            <a:endParaRPr lang="da-DK">
              <a:solidFill>
                <a:srgbClr val="FF0000"/>
              </a:solidFill>
            </a:endParaRPr>
          </a:p>
        </p:txBody>
      </p:sp>
    </p:spTree>
    <p:extLst>
      <p:ext uri="{BB962C8B-B14F-4D97-AF65-F5344CB8AC3E}">
        <p14:creationId xmlns:p14="http://schemas.microsoft.com/office/powerpoint/2010/main" val="2260428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20239"/>
            <a:fld id="{3FDD8100-ECC5-476D-915A-F2AE05199639}" type="slidenum">
              <a:rPr lang="da-DK" smtClean="0"/>
              <a:pPr defTabSz="920239"/>
              <a:t>29</a:t>
            </a:fld>
            <a:endParaRPr lang="da-DK" dirty="0"/>
          </a:p>
        </p:txBody>
      </p:sp>
      <p:sp>
        <p:nvSpPr>
          <p:cNvPr id="126979" name="Rectangle 2"/>
          <p:cNvSpPr>
            <a:spLocks noGrp="1" noRot="1" noChangeAspect="1" noChangeArrowheads="1" noTextEdit="1"/>
          </p:cNvSpPr>
          <p:nvPr>
            <p:ph type="sldImg"/>
          </p:nvPr>
        </p:nvSpPr>
        <p:spPr>
          <a:xfrm>
            <a:off x="3017838" y="150813"/>
            <a:ext cx="4316412" cy="2428875"/>
          </a:xfrm>
          <a:ln/>
        </p:spPr>
      </p:sp>
      <p:sp>
        <p:nvSpPr>
          <p:cNvPr id="126980" name="Rectangle 3"/>
          <p:cNvSpPr>
            <a:spLocks noGrp="1" noChangeArrowheads="1"/>
          </p:cNvSpPr>
          <p:nvPr>
            <p:ph type="body" idx="1"/>
            <p:custDataLst>
              <p:tags r:id="rId1"/>
            </p:custDataLst>
          </p:nvPr>
        </p:nvSpPr>
        <p:spPr>
          <a:xfrm>
            <a:off x="684273" y="2579790"/>
            <a:ext cx="5404970" cy="6983576"/>
          </a:xfrm>
          <a:noFill/>
          <a:ln/>
        </p:spPr>
        <p:txBody>
          <a:bodyPr lIns="89654" tIns="44827" rIns="89654" bIns="44827"/>
          <a:lstStyle/>
          <a:p>
            <a:pPr eaLnBrk="1" hangingPunct="1"/>
            <a:r>
              <a:rPr lang="en-US" b="1">
                <a:solidFill>
                  <a:srgbClr val="FF0000"/>
                </a:solidFill>
              </a:rPr>
              <a:t>Finally, the course instructor sums up. Only 20 minutes are reserved (5 minutes per team role). Use OHs as needed to provide instruction and summarise. The OHs contain the system profiles, team role definitions and team role characteristics (total of  17 OHs).</a:t>
            </a:r>
            <a:endParaRPr lang="en-US">
              <a:solidFill>
                <a:srgbClr val="FF0000"/>
              </a:solidFill>
            </a:endParaRPr>
          </a:p>
          <a:p>
            <a:pPr eaLnBrk="1" hangingPunct="1"/>
            <a:endParaRPr lang="da-DK">
              <a:solidFill>
                <a:srgbClr val="FF0000"/>
              </a:solidFill>
            </a:endParaRPr>
          </a:p>
          <a:p>
            <a:pPr eaLnBrk="1" hangingPunct="1"/>
            <a:endParaRPr lang="da-DK">
              <a:solidFill>
                <a:srgbClr val="FF0000"/>
              </a:solidFill>
            </a:endParaRPr>
          </a:p>
        </p:txBody>
      </p:sp>
    </p:spTree>
    <p:extLst>
      <p:ext uri="{BB962C8B-B14F-4D97-AF65-F5344CB8AC3E}">
        <p14:creationId xmlns:p14="http://schemas.microsoft.com/office/powerpoint/2010/main" val="3873084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20239"/>
            <a:fld id="{3FDD8100-ECC5-476D-915A-F2AE05199639}" type="slidenum">
              <a:rPr lang="da-DK" smtClean="0"/>
              <a:pPr defTabSz="920239"/>
              <a:t>30</a:t>
            </a:fld>
            <a:endParaRPr lang="da-DK" dirty="0"/>
          </a:p>
        </p:txBody>
      </p:sp>
      <p:sp>
        <p:nvSpPr>
          <p:cNvPr id="126979" name="Rectangle 2"/>
          <p:cNvSpPr>
            <a:spLocks noGrp="1" noRot="1" noChangeAspect="1" noChangeArrowheads="1" noTextEdit="1"/>
          </p:cNvSpPr>
          <p:nvPr>
            <p:ph type="sldImg"/>
          </p:nvPr>
        </p:nvSpPr>
        <p:spPr>
          <a:xfrm>
            <a:off x="3017838" y="150813"/>
            <a:ext cx="4316412" cy="2428875"/>
          </a:xfrm>
          <a:ln/>
        </p:spPr>
      </p:sp>
      <p:sp>
        <p:nvSpPr>
          <p:cNvPr id="126980" name="Rectangle 3"/>
          <p:cNvSpPr>
            <a:spLocks noGrp="1" noChangeArrowheads="1"/>
          </p:cNvSpPr>
          <p:nvPr>
            <p:ph type="body" idx="1"/>
            <p:custDataLst>
              <p:tags r:id="rId1"/>
            </p:custDataLst>
          </p:nvPr>
        </p:nvSpPr>
        <p:spPr>
          <a:xfrm>
            <a:off x="684273" y="2579790"/>
            <a:ext cx="5404970" cy="6983576"/>
          </a:xfrm>
          <a:noFill/>
          <a:ln/>
        </p:spPr>
        <p:txBody>
          <a:bodyPr lIns="89654" tIns="44827" rIns="89654" bIns="44827"/>
          <a:lstStyle/>
          <a:p>
            <a:pPr eaLnBrk="1" hangingPunct="1"/>
            <a:r>
              <a:rPr lang="en-US" b="1">
                <a:solidFill>
                  <a:srgbClr val="FF0000"/>
                </a:solidFill>
              </a:rPr>
              <a:t>Finally, the course instructor sums up. Only 20 minutes are reserved (5 minutes per team role). Use OHs as needed to provide instruction and summarise. The OHs contain the system profiles, team role definitions and team role characteristics (total of  17 OHs).</a:t>
            </a:r>
            <a:endParaRPr lang="en-US">
              <a:solidFill>
                <a:srgbClr val="FF0000"/>
              </a:solidFill>
            </a:endParaRPr>
          </a:p>
          <a:p>
            <a:pPr eaLnBrk="1" hangingPunct="1"/>
            <a:endParaRPr lang="da-DK">
              <a:solidFill>
                <a:srgbClr val="FF0000"/>
              </a:solidFill>
            </a:endParaRPr>
          </a:p>
          <a:p>
            <a:pPr eaLnBrk="1" hangingPunct="1"/>
            <a:endParaRPr lang="da-DK">
              <a:solidFill>
                <a:srgbClr val="FF0000"/>
              </a:solidFill>
            </a:endParaRPr>
          </a:p>
        </p:txBody>
      </p:sp>
    </p:spTree>
    <p:extLst>
      <p:ext uri="{BB962C8B-B14F-4D97-AF65-F5344CB8AC3E}">
        <p14:creationId xmlns:p14="http://schemas.microsoft.com/office/powerpoint/2010/main" val="2251638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20239"/>
            <a:fld id="{3FDD8100-ECC5-476D-915A-F2AE05199639}" type="slidenum">
              <a:rPr lang="da-DK" smtClean="0"/>
              <a:pPr defTabSz="920239"/>
              <a:t>31</a:t>
            </a:fld>
            <a:endParaRPr lang="da-DK" dirty="0"/>
          </a:p>
        </p:txBody>
      </p:sp>
      <p:sp>
        <p:nvSpPr>
          <p:cNvPr id="126979" name="Rectangle 2"/>
          <p:cNvSpPr>
            <a:spLocks noGrp="1" noRot="1" noChangeAspect="1" noChangeArrowheads="1" noTextEdit="1"/>
          </p:cNvSpPr>
          <p:nvPr>
            <p:ph type="sldImg"/>
          </p:nvPr>
        </p:nvSpPr>
        <p:spPr>
          <a:xfrm>
            <a:off x="3017838" y="150813"/>
            <a:ext cx="4316412" cy="2428875"/>
          </a:xfrm>
          <a:ln/>
        </p:spPr>
      </p:sp>
      <p:sp>
        <p:nvSpPr>
          <p:cNvPr id="126980" name="Rectangle 3"/>
          <p:cNvSpPr>
            <a:spLocks noGrp="1" noChangeArrowheads="1"/>
          </p:cNvSpPr>
          <p:nvPr>
            <p:ph type="body" idx="1"/>
            <p:custDataLst>
              <p:tags r:id="rId1"/>
            </p:custDataLst>
          </p:nvPr>
        </p:nvSpPr>
        <p:spPr>
          <a:xfrm>
            <a:off x="684273" y="2579790"/>
            <a:ext cx="5404970" cy="6983576"/>
          </a:xfrm>
          <a:noFill/>
          <a:ln/>
        </p:spPr>
        <p:txBody>
          <a:bodyPr lIns="89654" tIns="44827" rIns="89654" bIns="44827"/>
          <a:lstStyle/>
          <a:p>
            <a:pPr eaLnBrk="1" hangingPunct="1"/>
            <a:r>
              <a:rPr lang="en-US" b="1">
                <a:solidFill>
                  <a:srgbClr val="FF0000"/>
                </a:solidFill>
              </a:rPr>
              <a:t>Finally, the course instructor sums up. Only 20 minutes are reserved (5 minutes per team role). Use OHs as needed to provide instruction and summarise. The OHs contain the system profiles, team role definitions and team role characteristics (total of  17 OHs).</a:t>
            </a:r>
            <a:endParaRPr lang="en-US">
              <a:solidFill>
                <a:srgbClr val="FF0000"/>
              </a:solidFill>
            </a:endParaRPr>
          </a:p>
          <a:p>
            <a:pPr eaLnBrk="1" hangingPunct="1"/>
            <a:endParaRPr lang="da-DK">
              <a:solidFill>
                <a:srgbClr val="FF0000"/>
              </a:solidFill>
            </a:endParaRPr>
          </a:p>
          <a:p>
            <a:pPr eaLnBrk="1" hangingPunct="1"/>
            <a:endParaRPr lang="da-DK">
              <a:solidFill>
                <a:srgbClr val="FF0000"/>
              </a:solidFill>
            </a:endParaRPr>
          </a:p>
        </p:txBody>
      </p:sp>
    </p:spTree>
    <p:extLst>
      <p:ext uri="{BB962C8B-B14F-4D97-AF65-F5344CB8AC3E}">
        <p14:creationId xmlns:p14="http://schemas.microsoft.com/office/powerpoint/2010/main" val="298925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20239"/>
            <a:fld id="{3FDD8100-ECC5-476D-915A-F2AE05199639}" type="slidenum">
              <a:rPr lang="da-DK" smtClean="0"/>
              <a:pPr defTabSz="920239"/>
              <a:t>32</a:t>
            </a:fld>
            <a:endParaRPr lang="da-DK" dirty="0"/>
          </a:p>
        </p:txBody>
      </p:sp>
      <p:sp>
        <p:nvSpPr>
          <p:cNvPr id="126979" name="Rectangle 2"/>
          <p:cNvSpPr>
            <a:spLocks noGrp="1" noRot="1" noChangeAspect="1" noChangeArrowheads="1" noTextEdit="1"/>
          </p:cNvSpPr>
          <p:nvPr>
            <p:ph type="sldImg"/>
          </p:nvPr>
        </p:nvSpPr>
        <p:spPr>
          <a:xfrm>
            <a:off x="3017838" y="150813"/>
            <a:ext cx="4316412" cy="2428875"/>
          </a:xfrm>
          <a:ln/>
        </p:spPr>
      </p:sp>
      <p:sp>
        <p:nvSpPr>
          <p:cNvPr id="126980" name="Rectangle 3"/>
          <p:cNvSpPr>
            <a:spLocks noGrp="1" noChangeArrowheads="1"/>
          </p:cNvSpPr>
          <p:nvPr>
            <p:ph type="body" idx="1"/>
            <p:custDataLst>
              <p:tags r:id="rId1"/>
            </p:custDataLst>
          </p:nvPr>
        </p:nvSpPr>
        <p:spPr>
          <a:xfrm>
            <a:off x="684273" y="2579790"/>
            <a:ext cx="5404970" cy="6983576"/>
          </a:xfrm>
          <a:noFill/>
          <a:ln/>
        </p:spPr>
        <p:txBody>
          <a:bodyPr lIns="89654" tIns="44827" rIns="89654" bIns="44827"/>
          <a:lstStyle/>
          <a:p>
            <a:pPr eaLnBrk="1" hangingPunct="1"/>
            <a:r>
              <a:rPr lang="en-US" b="1">
                <a:solidFill>
                  <a:srgbClr val="FF0000"/>
                </a:solidFill>
              </a:rPr>
              <a:t>Finally, the course instructor sums up. Only 20 minutes are reserved (5 minutes per team role). Use OHs as needed to provide instruction and summarise. The OHs contain the system profiles, team role definitions and team role characteristics (total of  17 OHs).</a:t>
            </a:r>
            <a:endParaRPr lang="en-US">
              <a:solidFill>
                <a:srgbClr val="FF0000"/>
              </a:solidFill>
            </a:endParaRPr>
          </a:p>
          <a:p>
            <a:pPr eaLnBrk="1" hangingPunct="1"/>
            <a:endParaRPr lang="da-DK">
              <a:solidFill>
                <a:srgbClr val="FF0000"/>
              </a:solidFill>
            </a:endParaRPr>
          </a:p>
          <a:p>
            <a:pPr eaLnBrk="1" hangingPunct="1"/>
            <a:endParaRPr lang="da-DK">
              <a:solidFill>
                <a:srgbClr val="FF0000"/>
              </a:solidFill>
            </a:endParaRPr>
          </a:p>
        </p:txBody>
      </p:sp>
    </p:spTree>
    <p:extLst>
      <p:ext uri="{BB962C8B-B14F-4D97-AF65-F5344CB8AC3E}">
        <p14:creationId xmlns:p14="http://schemas.microsoft.com/office/powerpoint/2010/main" val="2538507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20239"/>
            <a:fld id="{3FDD8100-ECC5-476D-915A-F2AE05199639}" type="slidenum">
              <a:rPr lang="da-DK" smtClean="0"/>
              <a:pPr defTabSz="920239"/>
              <a:t>33</a:t>
            </a:fld>
            <a:endParaRPr lang="da-DK" dirty="0"/>
          </a:p>
        </p:txBody>
      </p:sp>
      <p:sp>
        <p:nvSpPr>
          <p:cNvPr id="126979" name="Rectangle 2"/>
          <p:cNvSpPr>
            <a:spLocks noGrp="1" noRot="1" noChangeAspect="1" noChangeArrowheads="1" noTextEdit="1"/>
          </p:cNvSpPr>
          <p:nvPr>
            <p:ph type="sldImg"/>
          </p:nvPr>
        </p:nvSpPr>
        <p:spPr>
          <a:xfrm>
            <a:off x="3017838" y="150813"/>
            <a:ext cx="4316412" cy="2428875"/>
          </a:xfrm>
          <a:ln/>
        </p:spPr>
      </p:sp>
      <p:sp>
        <p:nvSpPr>
          <p:cNvPr id="126980" name="Rectangle 3"/>
          <p:cNvSpPr>
            <a:spLocks noGrp="1" noChangeArrowheads="1"/>
          </p:cNvSpPr>
          <p:nvPr>
            <p:ph type="body" idx="1"/>
            <p:custDataLst>
              <p:tags r:id="rId1"/>
            </p:custDataLst>
          </p:nvPr>
        </p:nvSpPr>
        <p:spPr>
          <a:xfrm>
            <a:off x="684273" y="2579790"/>
            <a:ext cx="5404970" cy="6983576"/>
          </a:xfrm>
          <a:noFill/>
          <a:ln/>
        </p:spPr>
        <p:txBody>
          <a:bodyPr lIns="89654" tIns="44827" rIns="89654" bIns="44827"/>
          <a:lstStyle/>
          <a:p>
            <a:pPr eaLnBrk="1" hangingPunct="1"/>
            <a:r>
              <a:rPr lang="en-US" b="1">
                <a:solidFill>
                  <a:srgbClr val="FF0000"/>
                </a:solidFill>
              </a:rPr>
              <a:t>Finally, the course instructor sums up. Only 20 minutes are reserved (5 minutes per team role). Use OHs as needed to provide instruction and summarise. The OHs contain the system profiles, team role definitions and team role characteristics (total of  17 OHs).</a:t>
            </a:r>
            <a:endParaRPr lang="en-US">
              <a:solidFill>
                <a:srgbClr val="FF0000"/>
              </a:solidFill>
            </a:endParaRPr>
          </a:p>
          <a:p>
            <a:pPr eaLnBrk="1" hangingPunct="1"/>
            <a:endParaRPr lang="da-DK">
              <a:solidFill>
                <a:srgbClr val="FF0000"/>
              </a:solidFill>
            </a:endParaRPr>
          </a:p>
          <a:p>
            <a:pPr eaLnBrk="1" hangingPunct="1"/>
            <a:endParaRPr lang="da-DK">
              <a:solidFill>
                <a:srgbClr val="FF0000"/>
              </a:solidFill>
            </a:endParaRPr>
          </a:p>
        </p:txBody>
      </p:sp>
    </p:spTree>
    <p:extLst>
      <p:ext uri="{BB962C8B-B14F-4D97-AF65-F5344CB8AC3E}">
        <p14:creationId xmlns:p14="http://schemas.microsoft.com/office/powerpoint/2010/main" val="3342082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20239"/>
            <a:fld id="{3FDD8100-ECC5-476D-915A-F2AE05199639}" type="slidenum">
              <a:rPr lang="da-DK" smtClean="0"/>
              <a:pPr defTabSz="920239"/>
              <a:t>34</a:t>
            </a:fld>
            <a:endParaRPr lang="da-DK" dirty="0"/>
          </a:p>
        </p:txBody>
      </p:sp>
      <p:sp>
        <p:nvSpPr>
          <p:cNvPr id="126979" name="Rectangle 2"/>
          <p:cNvSpPr>
            <a:spLocks noGrp="1" noRot="1" noChangeAspect="1" noChangeArrowheads="1" noTextEdit="1"/>
          </p:cNvSpPr>
          <p:nvPr>
            <p:ph type="sldImg"/>
          </p:nvPr>
        </p:nvSpPr>
        <p:spPr>
          <a:xfrm>
            <a:off x="3017838" y="150813"/>
            <a:ext cx="4316412" cy="2428875"/>
          </a:xfrm>
          <a:ln/>
        </p:spPr>
      </p:sp>
      <p:sp>
        <p:nvSpPr>
          <p:cNvPr id="126980" name="Rectangle 3"/>
          <p:cNvSpPr>
            <a:spLocks noGrp="1" noChangeArrowheads="1"/>
          </p:cNvSpPr>
          <p:nvPr>
            <p:ph type="body" idx="1"/>
            <p:custDataLst>
              <p:tags r:id="rId1"/>
            </p:custDataLst>
          </p:nvPr>
        </p:nvSpPr>
        <p:spPr>
          <a:xfrm>
            <a:off x="684273" y="2579790"/>
            <a:ext cx="5404970" cy="6983576"/>
          </a:xfrm>
          <a:noFill/>
          <a:ln/>
        </p:spPr>
        <p:txBody>
          <a:bodyPr lIns="89654" tIns="44827" rIns="89654" bIns="44827"/>
          <a:lstStyle/>
          <a:p>
            <a:pPr eaLnBrk="1" hangingPunct="1"/>
            <a:r>
              <a:rPr lang="en-US" b="1">
                <a:solidFill>
                  <a:srgbClr val="FF0000"/>
                </a:solidFill>
              </a:rPr>
              <a:t>Finally, the course instructor sums up. Only 20 minutes are reserved (5 minutes per team role). Use OHs as needed to provide instruction and summarise. The OHs contain the system profiles, team role definitions and team role characteristics (total of  17 OHs).</a:t>
            </a:r>
            <a:endParaRPr lang="en-US">
              <a:solidFill>
                <a:srgbClr val="FF0000"/>
              </a:solidFill>
            </a:endParaRPr>
          </a:p>
          <a:p>
            <a:pPr eaLnBrk="1" hangingPunct="1"/>
            <a:endParaRPr lang="da-DK">
              <a:solidFill>
                <a:srgbClr val="FF0000"/>
              </a:solidFill>
            </a:endParaRPr>
          </a:p>
          <a:p>
            <a:pPr eaLnBrk="1" hangingPunct="1"/>
            <a:endParaRPr lang="da-DK">
              <a:solidFill>
                <a:srgbClr val="FF0000"/>
              </a:solidFill>
            </a:endParaRPr>
          </a:p>
        </p:txBody>
      </p:sp>
    </p:spTree>
    <p:extLst>
      <p:ext uri="{BB962C8B-B14F-4D97-AF65-F5344CB8AC3E}">
        <p14:creationId xmlns:p14="http://schemas.microsoft.com/office/powerpoint/2010/main" val="4199118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20239"/>
            <a:fld id="{3FDD8100-ECC5-476D-915A-F2AE05199639}" type="slidenum">
              <a:rPr lang="da-DK" smtClean="0"/>
              <a:pPr defTabSz="920239"/>
              <a:t>35</a:t>
            </a:fld>
            <a:endParaRPr lang="da-DK" dirty="0"/>
          </a:p>
        </p:txBody>
      </p:sp>
      <p:sp>
        <p:nvSpPr>
          <p:cNvPr id="126979" name="Rectangle 2"/>
          <p:cNvSpPr>
            <a:spLocks noGrp="1" noRot="1" noChangeAspect="1" noChangeArrowheads="1" noTextEdit="1"/>
          </p:cNvSpPr>
          <p:nvPr>
            <p:ph type="sldImg"/>
          </p:nvPr>
        </p:nvSpPr>
        <p:spPr>
          <a:xfrm>
            <a:off x="3017838" y="150813"/>
            <a:ext cx="4316412" cy="2428875"/>
          </a:xfrm>
          <a:ln/>
        </p:spPr>
      </p:sp>
      <p:sp>
        <p:nvSpPr>
          <p:cNvPr id="126980" name="Rectangle 3"/>
          <p:cNvSpPr>
            <a:spLocks noGrp="1" noChangeArrowheads="1"/>
          </p:cNvSpPr>
          <p:nvPr>
            <p:ph type="body" idx="1"/>
            <p:custDataLst>
              <p:tags r:id="rId1"/>
            </p:custDataLst>
          </p:nvPr>
        </p:nvSpPr>
        <p:spPr>
          <a:xfrm>
            <a:off x="684273" y="2579790"/>
            <a:ext cx="5404970" cy="6983576"/>
          </a:xfrm>
          <a:noFill/>
          <a:ln/>
        </p:spPr>
        <p:txBody>
          <a:bodyPr lIns="89654" tIns="44827" rIns="89654" bIns="44827"/>
          <a:lstStyle/>
          <a:p>
            <a:pPr eaLnBrk="1" hangingPunct="1"/>
            <a:r>
              <a:rPr lang="en-US" b="1">
                <a:solidFill>
                  <a:srgbClr val="FF0000"/>
                </a:solidFill>
              </a:rPr>
              <a:t>Finally, the course instructor sums up. Only 20 minutes are reserved (5 minutes per team role). Use OHs as needed to provide instruction and summarise. The OHs contain the system profiles, team role definitions and team role characteristics (total of  17 OHs).</a:t>
            </a:r>
            <a:endParaRPr lang="en-US">
              <a:solidFill>
                <a:srgbClr val="FF0000"/>
              </a:solidFill>
            </a:endParaRPr>
          </a:p>
          <a:p>
            <a:pPr eaLnBrk="1" hangingPunct="1"/>
            <a:endParaRPr lang="da-DK">
              <a:solidFill>
                <a:srgbClr val="FF0000"/>
              </a:solidFill>
            </a:endParaRPr>
          </a:p>
          <a:p>
            <a:pPr eaLnBrk="1" hangingPunct="1"/>
            <a:endParaRPr lang="da-DK">
              <a:solidFill>
                <a:srgbClr val="FF0000"/>
              </a:solidFill>
            </a:endParaRPr>
          </a:p>
        </p:txBody>
      </p:sp>
    </p:spTree>
    <p:extLst>
      <p:ext uri="{BB962C8B-B14F-4D97-AF65-F5344CB8AC3E}">
        <p14:creationId xmlns:p14="http://schemas.microsoft.com/office/powerpoint/2010/main" val="171300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D569992-B7EB-43D6-9001-D11AC0D1901D}" type="slidenum">
              <a:rPr lang="sv-SE" smtClean="0"/>
              <a:pPr/>
              <a:t>36</a:t>
            </a:fld>
            <a:endParaRPr lang="sv-SE"/>
          </a:p>
        </p:txBody>
      </p:sp>
      <p:sp>
        <p:nvSpPr>
          <p:cNvPr id="57347" name="Rectangle 2"/>
          <p:cNvSpPr>
            <a:spLocks noGrp="1" noRot="1" noChangeAspect="1" noChangeArrowheads="1" noTextEdit="1"/>
          </p:cNvSpPr>
          <p:nvPr>
            <p:ph type="sldImg"/>
          </p:nvPr>
        </p:nvSpPr>
        <p:spPr>
          <a:xfrm>
            <a:off x="4960938" y="179388"/>
            <a:ext cx="2178050" cy="1225550"/>
          </a:xfrm>
          <a:ln/>
        </p:spPr>
      </p:sp>
      <p:sp>
        <p:nvSpPr>
          <p:cNvPr id="57348" name="Rectangle 3"/>
          <p:cNvSpPr>
            <a:spLocks noGrp="1" noChangeArrowheads="1"/>
          </p:cNvSpPr>
          <p:nvPr>
            <p:ph type="body" idx="1"/>
          </p:nvPr>
        </p:nvSpPr>
        <p:spPr>
          <a:xfrm>
            <a:off x="528639" y="1488837"/>
            <a:ext cx="5889625" cy="8190191"/>
          </a:xfrm>
          <a:noFill/>
          <a:ln/>
        </p:spPr>
        <p:txBody>
          <a:bodyPr lIns="90362" tIns="45181" rIns="90362" bIns="45181"/>
          <a:lstStyle/>
          <a:p>
            <a:pPr marL="190500" indent="-190500" eaLnBrk="1" hangingPunct="1"/>
            <a:r>
              <a:rPr lang="da-DK" b="1">
                <a:solidFill>
                  <a:srgbClr val="FF0000"/>
                </a:solidFill>
              </a:rPr>
              <a:t>Re: OH: </a:t>
            </a:r>
            <a:r>
              <a:rPr lang="en-US">
                <a:solidFill>
                  <a:srgbClr val="FF0000"/>
                </a:solidFill>
              </a:rPr>
              <a:t>The instructor illustrates a presentation of a Master Team Analysis based on the team participants' profiles. This centres on the headings from the list of how one presents the results of a MPA, which was introduced in 'Introduction to Master Team Analysis'. </a:t>
            </a:r>
          </a:p>
          <a:p>
            <a:pPr marL="190500" indent="-190500" eaLnBrk="1" hangingPunct="1"/>
            <a:endParaRPr lang="da-DK">
              <a:solidFill>
                <a:srgbClr val="FF0000"/>
              </a:solidFill>
            </a:endParaRPr>
          </a:p>
          <a:p>
            <a:pPr marL="190500" indent="-190500" eaLnBrk="1" hangingPunct="1"/>
            <a:r>
              <a:rPr lang="en-US">
                <a:solidFill>
                  <a:srgbClr val="FF0000"/>
                </a:solidFill>
              </a:rPr>
              <a:t>The purpose of illustrating team feedback is to exemplify how the participant can use the team tool specifically in connection with team development. The illustration has three foci: </a:t>
            </a:r>
          </a:p>
          <a:p>
            <a:pPr marL="190500" indent="-190500" eaLnBrk="1" hangingPunct="1">
              <a:buClr>
                <a:srgbClr val="FF0000"/>
              </a:buClr>
              <a:buFontTx/>
              <a:buChar char="•"/>
            </a:pPr>
            <a:r>
              <a:rPr lang="en-US">
                <a:solidFill>
                  <a:srgbClr val="FF0000"/>
                </a:solidFill>
              </a:rPr>
              <a:t>1) How can the consultant use the information in a Master Team Analysis to analyse a team in relation to behavioural preferences; typical modes of operation, similarities and differences among team members, team strengths and areas of development?</a:t>
            </a:r>
          </a:p>
          <a:p>
            <a:pPr marL="190500" indent="-190500" eaLnBrk="1" hangingPunct="1">
              <a:buClr>
                <a:srgbClr val="FF0000"/>
              </a:buClr>
              <a:buFontTx/>
              <a:buChar char="•"/>
            </a:pPr>
            <a:r>
              <a:rPr lang="en-US">
                <a:solidFill>
                  <a:srgbClr val="FF0000"/>
                </a:solidFill>
              </a:rPr>
              <a:t>2) How can the consultant present his/her team analysis to a specific team?</a:t>
            </a:r>
          </a:p>
          <a:p>
            <a:pPr marL="190500" indent="-190500" eaLnBrk="1" hangingPunct="1">
              <a:buClr>
                <a:srgbClr val="FF0000"/>
              </a:buClr>
              <a:buFontTx/>
              <a:buChar char="•"/>
            </a:pPr>
            <a:r>
              <a:rPr lang="en-US">
                <a:solidFill>
                  <a:srgbClr val="FF0000"/>
                </a:solidFill>
              </a:rPr>
              <a:t>3) How can the consultant use the analysis to formulate working hypotheses about the team?</a:t>
            </a:r>
          </a:p>
          <a:p>
            <a:pPr marL="190500" indent="-190500" eaLnBrk="1" hangingPunct="1">
              <a:buClr>
                <a:srgbClr val="FF0000"/>
              </a:buClr>
              <a:buFontTx/>
              <a:buChar char="•"/>
            </a:pPr>
            <a:endParaRPr lang="da-DK">
              <a:solidFill>
                <a:srgbClr val="FF0000"/>
              </a:solidFill>
            </a:endParaRPr>
          </a:p>
        </p:txBody>
      </p:sp>
    </p:spTree>
    <p:extLst>
      <p:ext uri="{BB962C8B-B14F-4D97-AF65-F5344CB8AC3E}">
        <p14:creationId xmlns:p14="http://schemas.microsoft.com/office/powerpoint/2010/main" val="2795761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3A3C7D1-0FF1-4332-AA53-B1D86CA44183}" type="slidenum">
              <a:rPr lang="sv-SE" smtClean="0"/>
              <a:pPr/>
              <a:t>37</a:t>
            </a:fld>
            <a:endParaRPr lang="sv-SE"/>
          </a:p>
        </p:txBody>
      </p:sp>
      <p:sp>
        <p:nvSpPr>
          <p:cNvPr id="70659" name="Rectangle 2"/>
          <p:cNvSpPr>
            <a:spLocks noGrp="1" noRot="1" noChangeAspect="1" noChangeArrowheads="1" noTextEdit="1"/>
          </p:cNvSpPr>
          <p:nvPr>
            <p:ph type="sldImg"/>
          </p:nvPr>
        </p:nvSpPr>
        <p:spPr>
          <a:xfrm>
            <a:off x="4953000" y="166688"/>
            <a:ext cx="2201863" cy="1239837"/>
          </a:xfrm>
          <a:ln/>
        </p:spPr>
      </p:sp>
      <p:sp>
        <p:nvSpPr>
          <p:cNvPr id="70660" name="Rectangle 3"/>
          <p:cNvSpPr>
            <a:spLocks noGrp="1" noChangeArrowheads="1"/>
          </p:cNvSpPr>
          <p:nvPr>
            <p:ph type="body" idx="1"/>
          </p:nvPr>
        </p:nvSpPr>
        <p:spPr>
          <a:xfrm>
            <a:off x="528639" y="1488837"/>
            <a:ext cx="5889625" cy="8190191"/>
          </a:xfrm>
          <a:noFill/>
          <a:ln/>
        </p:spPr>
        <p:txBody>
          <a:bodyPr/>
          <a:lstStyle/>
          <a:p>
            <a:pPr eaLnBrk="1" hangingPunct="1"/>
            <a:endParaRPr lang="da-DK">
              <a:solidFill>
                <a:srgbClr val="FF3300"/>
              </a:solidFill>
            </a:endParaRPr>
          </a:p>
        </p:txBody>
      </p:sp>
    </p:spTree>
    <p:extLst>
      <p:ext uri="{BB962C8B-B14F-4D97-AF65-F5344CB8AC3E}">
        <p14:creationId xmlns:p14="http://schemas.microsoft.com/office/powerpoint/2010/main" val="28069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f88252dc4_0_28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f88252dc4_0_28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dirty="0"/>
              <a:t>Var står gruppen i vilket syfte de ska fylla i organisationen. Har de en klar vision om vad de ska uppnå? Vilket </a:t>
            </a:r>
            <a:r>
              <a:rPr lang="sv-SE" dirty="0" err="1"/>
              <a:t>why</a:t>
            </a:r>
            <a:r>
              <a:rPr lang="sv-SE" dirty="0"/>
              <a:t> har var och en av deltagarna i teamet/gruppen? </a:t>
            </a:r>
            <a:endParaRPr dirty="0"/>
          </a:p>
        </p:txBody>
      </p:sp>
    </p:spTree>
    <p:extLst>
      <p:ext uri="{BB962C8B-B14F-4D97-AF65-F5344CB8AC3E}">
        <p14:creationId xmlns:p14="http://schemas.microsoft.com/office/powerpoint/2010/main" val="2366762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sv-SE" sz="1100" dirty="0"/>
              <a:t>Roller som saknas: </a:t>
            </a:r>
            <a:br>
              <a:rPr lang="sv-SE" sz="1100" dirty="0"/>
            </a:br>
            <a:r>
              <a:rPr lang="sv-SE" sz="1100" dirty="0"/>
              <a:t>Kritikern, </a:t>
            </a:r>
            <a:br>
              <a:rPr lang="sv-SE" sz="1100" dirty="0"/>
            </a:br>
            <a:r>
              <a:rPr lang="sv-SE" sz="1100" dirty="0"/>
              <a:t>Utföraren,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sv-SE" sz="1100" dirty="0"/>
              <a:t>Färdiggöraren</a:t>
            </a:r>
            <a:br>
              <a:rPr lang="sv-SE" sz="1100" dirty="0"/>
            </a:br>
            <a:endParaRPr lang="sv-SE" sz="1100" dirty="0"/>
          </a:p>
          <a:p>
            <a:endParaRPr lang="sv-SE" dirty="0"/>
          </a:p>
        </p:txBody>
      </p:sp>
    </p:spTree>
    <p:extLst>
      <p:ext uri="{BB962C8B-B14F-4D97-AF65-F5344CB8AC3E}">
        <p14:creationId xmlns:p14="http://schemas.microsoft.com/office/powerpoint/2010/main" val="668836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ED3EFD8-A01F-4690-989B-6C7264FFA32F}" type="slidenum">
              <a:rPr lang="sv-SE" smtClean="0"/>
              <a:pPr/>
              <a:t>39</a:t>
            </a:fld>
            <a:endParaRPr lang="sv-SE"/>
          </a:p>
        </p:txBody>
      </p:sp>
      <p:sp>
        <p:nvSpPr>
          <p:cNvPr id="71683" name="Rectangle 2"/>
          <p:cNvSpPr>
            <a:spLocks noGrp="1" noRot="1" noChangeAspect="1" noChangeArrowheads="1" noTextEdit="1"/>
          </p:cNvSpPr>
          <p:nvPr>
            <p:ph type="sldImg"/>
          </p:nvPr>
        </p:nvSpPr>
        <p:spPr>
          <a:xfrm>
            <a:off x="4953000" y="166688"/>
            <a:ext cx="2201863" cy="1239837"/>
          </a:xfrm>
          <a:ln/>
        </p:spPr>
      </p:sp>
      <p:sp>
        <p:nvSpPr>
          <p:cNvPr id="71684" name="Rectangle 3"/>
          <p:cNvSpPr>
            <a:spLocks noGrp="1" noChangeArrowheads="1"/>
          </p:cNvSpPr>
          <p:nvPr>
            <p:ph type="body" idx="1"/>
          </p:nvPr>
        </p:nvSpPr>
        <p:spPr>
          <a:xfrm>
            <a:off x="528639" y="1488837"/>
            <a:ext cx="5889625" cy="8190191"/>
          </a:xfrm>
          <a:noFill/>
          <a:ln/>
        </p:spPr>
        <p:txBody>
          <a:bodyPr/>
          <a:lstStyle/>
          <a:p>
            <a:pPr eaLnBrk="1" hangingPunct="1"/>
            <a:r>
              <a:rPr lang="da-DK">
                <a:solidFill>
                  <a:srgbClr val="FF3300"/>
                </a:solidFill>
              </a:rPr>
              <a:t>This </a:t>
            </a:r>
            <a:r>
              <a:rPr lang="da-DK" b="1">
                <a:solidFill>
                  <a:srgbClr val="FF3300"/>
                </a:solidFill>
              </a:rPr>
              <a:t>OH</a:t>
            </a:r>
            <a:r>
              <a:rPr lang="en-US" dirty="0">
                <a:solidFill>
                  <a:srgbClr val="FF3300"/>
                </a:solidFill>
              </a:rPr>
              <a:t> makes the previous image of</a:t>
            </a:r>
            <a:r>
              <a:rPr lang="en-US" b="1" dirty="0">
                <a:solidFill>
                  <a:srgbClr val="FF3300"/>
                </a:solidFill>
              </a:rPr>
              <a:t> the team's primary orientation, focus, </a:t>
            </a:r>
            <a:r>
              <a:rPr lang="en-US" b="1" dirty="0" err="1">
                <a:solidFill>
                  <a:srgbClr val="FF3300"/>
                </a:solidFill>
              </a:rPr>
              <a:t>prioritisation</a:t>
            </a:r>
            <a:r>
              <a:rPr lang="en-US" b="1" dirty="0">
                <a:solidFill>
                  <a:srgbClr val="FF3300"/>
                </a:solidFill>
              </a:rPr>
              <a:t>, particular properties, strengths and potentials more concrete</a:t>
            </a:r>
            <a:r>
              <a:rPr lang="en-US" dirty="0">
                <a:solidFill>
                  <a:srgbClr val="FF3300"/>
                </a:solidFill>
              </a:rPr>
              <a:t>. What specifically is meant by the team members' primary preferred (as in this case) Team Roles: The Coordinator, The Initiator and The Ideas Person?</a:t>
            </a:r>
          </a:p>
          <a:p>
            <a:pPr eaLnBrk="1" hangingPunct="1"/>
            <a:endParaRPr lang="da-DK" dirty="0">
              <a:solidFill>
                <a:srgbClr val="FF3300"/>
              </a:solidFill>
            </a:endParaRPr>
          </a:p>
          <a:p>
            <a:pPr eaLnBrk="1" hangingPunct="1"/>
            <a:r>
              <a:rPr lang="en-US" b="1" i="1" dirty="0">
                <a:solidFill>
                  <a:srgbClr val="FF3300"/>
                </a:solidFill>
              </a:rPr>
              <a:t>This OH is designed for the instructor to fill in using the specific composition of team role preferences in the course's "participant team" from your current group.</a:t>
            </a:r>
            <a:endParaRPr lang="en-US" dirty="0">
              <a:solidFill>
                <a:srgbClr val="FF3300"/>
              </a:solidFill>
            </a:endParaRPr>
          </a:p>
          <a:p>
            <a:pPr eaLnBrk="1" hangingPunct="1"/>
            <a:endParaRPr lang="da-DK" dirty="0">
              <a:solidFill>
                <a:srgbClr val="FF3300"/>
              </a:solidFill>
            </a:endParaRPr>
          </a:p>
          <a:p>
            <a:pPr eaLnBrk="1" hangingPunct="1"/>
            <a:r>
              <a:rPr lang="en-US" dirty="0">
                <a:solidFill>
                  <a:srgbClr val="FF3300"/>
                </a:solidFill>
              </a:rPr>
              <a:t>NB: Depending on the specific team role distribution and which team roles express the team's primary preferences, you may choose here to gather the team's primary preferences into one. This presumes, of course, that there is some similarity in the way the three roles operate and focus their energy. Thus all three roles, e.g. Coordinator, Ideas Person and Initiator, manifest a drive, a willingness to stand out and take control as well as orienting themselves towards solutions and goals. Likewise, there is obviously a difference among the three roles' preferences, for example in what each contributes to the process: coordination, initiatives or ideas. The reason we can recommend combining roles in your presentation is that there is some degree of resemblance, and it makes the presentation more manageable and thus understandable.  </a:t>
            </a:r>
          </a:p>
          <a:p>
            <a:pPr eaLnBrk="1" hangingPunct="1"/>
            <a:endParaRPr lang="da-DK" dirty="0">
              <a:solidFill>
                <a:srgbClr val="FF3300"/>
              </a:solidFill>
            </a:endParaRPr>
          </a:p>
          <a:p>
            <a:pPr eaLnBrk="1" hangingPunct="1"/>
            <a:r>
              <a:rPr lang="en-US" dirty="0">
                <a:solidFill>
                  <a:srgbClr val="FF3300"/>
                </a:solidFill>
              </a:rPr>
              <a:t>The consultant's primary task in each of these feedback reports/presentations is to create a balance between precision and comprehensibility. The presentation has to be as precise as possible while still being meaningful and understandable to the team members. This point and the difference between possible modes of presentation are treated in the </a:t>
            </a:r>
            <a:r>
              <a:rPr lang="en-US" b="1" dirty="0">
                <a:solidFill>
                  <a:srgbClr val="FF3300"/>
                </a:solidFill>
              </a:rPr>
              <a:t>Handout: Inspiration. How to structure a Team presentation</a:t>
            </a:r>
            <a:r>
              <a:rPr lang="en-US" dirty="0">
                <a:solidFill>
                  <a:srgbClr val="FF3300"/>
                </a:solidFill>
              </a:rPr>
              <a:t>. This was provided in the Introductory Course, but it may be worthwhile handing it out again now. Ask the participants if they are able to ask questions that expand on how they can group team roles in association with a team presentation in the upcoming exercise (Exercise: Master Team Analysis).</a:t>
            </a:r>
            <a:endParaRPr lang="da-DK" dirty="0">
              <a:solidFill>
                <a:srgbClr val="FF3300"/>
              </a:solidFill>
            </a:endParaRPr>
          </a:p>
        </p:txBody>
      </p:sp>
    </p:spTree>
    <p:extLst>
      <p:ext uri="{BB962C8B-B14F-4D97-AF65-F5344CB8AC3E}">
        <p14:creationId xmlns:p14="http://schemas.microsoft.com/office/powerpoint/2010/main" val="2294137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ED3EFD8-A01F-4690-989B-6C7264FFA32F}" type="slidenum">
              <a:rPr lang="sv-SE" smtClean="0"/>
              <a:pPr/>
              <a:t>40</a:t>
            </a:fld>
            <a:endParaRPr lang="sv-SE"/>
          </a:p>
        </p:txBody>
      </p:sp>
      <p:sp>
        <p:nvSpPr>
          <p:cNvPr id="71683" name="Rectangle 2"/>
          <p:cNvSpPr>
            <a:spLocks noGrp="1" noRot="1" noChangeAspect="1" noChangeArrowheads="1" noTextEdit="1"/>
          </p:cNvSpPr>
          <p:nvPr>
            <p:ph type="sldImg"/>
          </p:nvPr>
        </p:nvSpPr>
        <p:spPr>
          <a:xfrm>
            <a:off x="4953000" y="166688"/>
            <a:ext cx="2201863" cy="1239837"/>
          </a:xfrm>
          <a:ln/>
        </p:spPr>
      </p:sp>
      <p:sp>
        <p:nvSpPr>
          <p:cNvPr id="71684" name="Rectangle 3"/>
          <p:cNvSpPr>
            <a:spLocks noGrp="1" noChangeArrowheads="1"/>
          </p:cNvSpPr>
          <p:nvPr>
            <p:ph type="body" idx="1"/>
          </p:nvPr>
        </p:nvSpPr>
        <p:spPr>
          <a:xfrm>
            <a:off x="528639" y="1488837"/>
            <a:ext cx="5889625" cy="8190191"/>
          </a:xfrm>
          <a:noFill/>
          <a:ln/>
        </p:spPr>
        <p:txBody>
          <a:bodyPr/>
          <a:lstStyle/>
          <a:p>
            <a:pPr eaLnBrk="1" hangingPunct="1"/>
            <a:r>
              <a:rPr lang="da-DK">
                <a:solidFill>
                  <a:srgbClr val="FF3300"/>
                </a:solidFill>
              </a:rPr>
              <a:t>This </a:t>
            </a:r>
            <a:r>
              <a:rPr lang="da-DK" b="1">
                <a:solidFill>
                  <a:srgbClr val="FF3300"/>
                </a:solidFill>
              </a:rPr>
              <a:t>OH</a:t>
            </a:r>
            <a:r>
              <a:rPr lang="en-US" dirty="0">
                <a:solidFill>
                  <a:srgbClr val="FF3300"/>
                </a:solidFill>
              </a:rPr>
              <a:t> makes the previous image of</a:t>
            </a:r>
            <a:r>
              <a:rPr lang="en-US" b="1" dirty="0">
                <a:solidFill>
                  <a:srgbClr val="FF3300"/>
                </a:solidFill>
              </a:rPr>
              <a:t> the team's primary orientation, focus, </a:t>
            </a:r>
            <a:r>
              <a:rPr lang="en-US" b="1" dirty="0" err="1">
                <a:solidFill>
                  <a:srgbClr val="FF3300"/>
                </a:solidFill>
              </a:rPr>
              <a:t>prioritisation</a:t>
            </a:r>
            <a:r>
              <a:rPr lang="en-US" b="1" dirty="0">
                <a:solidFill>
                  <a:srgbClr val="FF3300"/>
                </a:solidFill>
              </a:rPr>
              <a:t>, particular properties, strengths and potentials more concrete</a:t>
            </a:r>
            <a:r>
              <a:rPr lang="en-US" dirty="0">
                <a:solidFill>
                  <a:srgbClr val="FF3300"/>
                </a:solidFill>
              </a:rPr>
              <a:t>. What specifically is meant by the team members' primary preferred (as in this case) Team Roles: The Coordinator, The Initiator and The Ideas Person?</a:t>
            </a:r>
          </a:p>
          <a:p>
            <a:pPr eaLnBrk="1" hangingPunct="1"/>
            <a:endParaRPr lang="da-DK" dirty="0">
              <a:solidFill>
                <a:srgbClr val="FF3300"/>
              </a:solidFill>
            </a:endParaRPr>
          </a:p>
          <a:p>
            <a:pPr eaLnBrk="1" hangingPunct="1"/>
            <a:r>
              <a:rPr lang="en-US" b="1" i="1" dirty="0">
                <a:solidFill>
                  <a:srgbClr val="FF3300"/>
                </a:solidFill>
              </a:rPr>
              <a:t>This OH is designed for the instructor to fill in using the specific composition of team role preferences in the course's "participant team" from your current group.</a:t>
            </a:r>
            <a:endParaRPr lang="en-US" dirty="0">
              <a:solidFill>
                <a:srgbClr val="FF3300"/>
              </a:solidFill>
            </a:endParaRPr>
          </a:p>
          <a:p>
            <a:pPr eaLnBrk="1" hangingPunct="1"/>
            <a:endParaRPr lang="da-DK" dirty="0">
              <a:solidFill>
                <a:srgbClr val="FF3300"/>
              </a:solidFill>
            </a:endParaRPr>
          </a:p>
          <a:p>
            <a:pPr eaLnBrk="1" hangingPunct="1"/>
            <a:r>
              <a:rPr lang="en-US" dirty="0">
                <a:solidFill>
                  <a:srgbClr val="FF3300"/>
                </a:solidFill>
              </a:rPr>
              <a:t>NB: Depending on the specific team role distribution and which team roles express the team's primary preferences, you may choose here to gather the team's primary preferences into one. This presumes, of course, that there is some similarity in the way the three roles operate and focus their energy. Thus all three roles, e.g. Coordinator, Ideas Person and Initiator, manifest a drive, a willingness to stand out and take control as well as orienting themselves towards solutions and goals. Likewise, there is obviously a difference among the three roles' preferences, for example in what each contributes to the process: coordination, initiatives or ideas. The reason we can recommend combining roles in your presentation is that there is some degree of resemblance, and it makes the presentation more manageable and thus understandable.  </a:t>
            </a:r>
          </a:p>
          <a:p>
            <a:pPr eaLnBrk="1" hangingPunct="1"/>
            <a:endParaRPr lang="da-DK" dirty="0">
              <a:solidFill>
                <a:srgbClr val="FF3300"/>
              </a:solidFill>
            </a:endParaRPr>
          </a:p>
          <a:p>
            <a:pPr eaLnBrk="1" hangingPunct="1"/>
            <a:r>
              <a:rPr lang="en-US" dirty="0">
                <a:solidFill>
                  <a:srgbClr val="FF3300"/>
                </a:solidFill>
              </a:rPr>
              <a:t>The consultant's primary task in each of these feedback reports/presentations is to create a balance between precision and comprehensibility. The presentation has to be as precise as possible while still being meaningful and understandable to the team members. This point and the difference between possible modes of presentation are treated in the </a:t>
            </a:r>
            <a:r>
              <a:rPr lang="en-US" b="1" dirty="0">
                <a:solidFill>
                  <a:srgbClr val="FF3300"/>
                </a:solidFill>
              </a:rPr>
              <a:t>Handout: Inspiration. How to structure a Team presentation</a:t>
            </a:r>
            <a:r>
              <a:rPr lang="en-US" dirty="0">
                <a:solidFill>
                  <a:srgbClr val="FF3300"/>
                </a:solidFill>
              </a:rPr>
              <a:t>. This was provided in the Introductory Course, but it may be worthwhile handing it out again now. Ask the participants if they are able to ask questions that expand on how they can group team roles in association with a team presentation in the upcoming exercise (Exercise: Master Team Analysis).</a:t>
            </a:r>
            <a:endParaRPr lang="da-DK" dirty="0">
              <a:solidFill>
                <a:srgbClr val="FF3300"/>
              </a:solidFill>
            </a:endParaRPr>
          </a:p>
        </p:txBody>
      </p:sp>
    </p:spTree>
    <p:extLst>
      <p:ext uri="{BB962C8B-B14F-4D97-AF65-F5344CB8AC3E}">
        <p14:creationId xmlns:p14="http://schemas.microsoft.com/office/powerpoint/2010/main" val="1641312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ED3EFD8-A01F-4690-989B-6C7264FFA32F}" type="slidenum">
              <a:rPr lang="sv-SE" smtClean="0"/>
              <a:pPr/>
              <a:t>41</a:t>
            </a:fld>
            <a:endParaRPr lang="sv-SE"/>
          </a:p>
        </p:txBody>
      </p:sp>
      <p:sp>
        <p:nvSpPr>
          <p:cNvPr id="71683" name="Rectangle 2"/>
          <p:cNvSpPr>
            <a:spLocks noGrp="1" noRot="1" noChangeAspect="1" noChangeArrowheads="1" noTextEdit="1"/>
          </p:cNvSpPr>
          <p:nvPr>
            <p:ph type="sldImg"/>
          </p:nvPr>
        </p:nvSpPr>
        <p:spPr>
          <a:xfrm>
            <a:off x="4953000" y="166688"/>
            <a:ext cx="2201863" cy="1239837"/>
          </a:xfrm>
          <a:ln/>
        </p:spPr>
      </p:sp>
      <p:sp>
        <p:nvSpPr>
          <p:cNvPr id="71684" name="Rectangle 3"/>
          <p:cNvSpPr>
            <a:spLocks noGrp="1" noChangeArrowheads="1"/>
          </p:cNvSpPr>
          <p:nvPr>
            <p:ph type="body" idx="1"/>
          </p:nvPr>
        </p:nvSpPr>
        <p:spPr>
          <a:xfrm>
            <a:off x="528639" y="1488837"/>
            <a:ext cx="5889625" cy="8190191"/>
          </a:xfrm>
          <a:noFill/>
          <a:ln/>
        </p:spPr>
        <p:txBody>
          <a:bodyPr/>
          <a:lstStyle/>
          <a:p>
            <a:pPr eaLnBrk="1" hangingPunct="1"/>
            <a:r>
              <a:rPr lang="da-DK">
                <a:solidFill>
                  <a:srgbClr val="FF3300"/>
                </a:solidFill>
              </a:rPr>
              <a:t>This </a:t>
            </a:r>
            <a:r>
              <a:rPr lang="da-DK" b="1">
                <a:solidFill>
                  <a:srgbClr val="FF3300"/>
                </a:solidFill>
              </a:rPr>
              <a:t>OH</a:t>
            </a:r>
            <a:r>
              <a:rPr lang="en-US" dirty="0">
                <a:solidFill>
                  <a:srgbClr val="FF3300"/>
                </a:solidFill>
              </a:rPr>
              <a:t> makes the previous image of</a:t>
            </a:r>
            <a:r>
              <a:rPr lang="en-US" b="1" dirty="0">
                <a:solidFill>
                  <a:srgbClr val="FF3300"/>
                </a:solidFill>
              </a:rPr>
              <a:t> the team's primary orientation, focus, </a:t>
            </a:r>
            <a:r>
              <a:rPr lang="en-US" b="1" dirty="0" err="1">
                <a:solidFill>
                  <a:srgbClr val="FF3300"/>
                </a:solidFill>
              </a:rPr>
              <a:t>prioritisation</a:t>
            </a:r>
            <a:r>
              <a:rPr lang="en-US" b="1" dirty="0">
                <a:solidFill>
                  <a:srgbClr val="FF3300"/>
                </a:solidFill>
              </a:rPr>
              <a:t>, particular properties, strengths and potentials more concrete</a:t>
            </a:r>
            <a:r>
              <a:rPr lang="en-US" dirty="0">
                <a:solidFill>
                  <a:srgbClr val="FF3300"/>
                </a:solidFill>
              </a:rPr>
              <a:t>. What specifically is meant by the team members' primary preferred (as in this case) Team Roles: The Coordinator, The Initiator and The Ideas Person?</a:t>
            </a:r>
          </a:p>
          <a:p>
            <a:pPr eaLnBrk="1" hangingPunct="1"/>
            <a:endParaRPr lang="da-DK" dirty="0">
              <a:solidFill>
                <a:srgbClr val="FF3300"/>
              </a:solidFill>
            </a:endParaRPr>
          </a:p>
          <a:p>
            <a:pPr eaLnBrk="1" hangingPunct="1"/>
            <a:r>
              <a:rPr lang="en-US" b="1" i="1" dirty="0">
                <a:solidFill>
                  <a:srgbClr val="FF3300"/>
                </a:solidFill>
              </a:rPr>
              <a:t>This OH is designed for the instructor to fill in using the specific composition of team role preferences in the course's "participant team" from your current group.</a:t>
            </a:r>
            <a:endParaRPr lang="en-US" dirty="0">
              <a:solidFill>
                <a:srgbClr val="FF3300"/>
              </a:solidFill>
            </a:endParaRPr>
          </a:p>
          <a:p>
            <a:pPr eaLnBrk="1" hangingPunct="1"/>
            <a:endParaRPr lang="da-DK" dirty="0">
              <a:solidFill>
                <a:srgbClr val="FF3300"/>
              </a:solidFill>
            </a:endParaRPr>
          </a:p>
          <a:p>
            <a:pPr eaLnBrk="1" hangingPunct="1"/>
            <a:r>
              <a:rPr lang="en-US" dirty="0">
                <a:solidFill>
                  <a:srgbClr val="FF3300"/>
                </a:solidFill>
              </a:rPr>
              <a:t>NB: Depending on the specific team role distribution and which team roles express the team's primary preferences, you may choose here to gather the team's primary preferences into one. This presumes, of course, that there is some similarity in the way the three roles operate and focus their energy. Thus all three roles, e.g. Coordinator, Ideas Person and Initiator, manifest a drive, a willingness to stand out and take control as well as orienting themselves towards solutions and goals. Likewise, there is obviously a difference among the three roles' preferences, for example in what each contributes to the process: coordination, initiatives or ideas. The reason we can recommend combining roles in your presentation is that there is some degree of resemblance, and it makes the presentation more manageable and thus understandable.  </a:t>
            </a:r>
          </a:p>
          <a:p>
            <a:pPr eaLnBrk="1" hangingPunct="1"/>
            <a:endParaRPr lang="da-DK" dirty="0">
              <a:solidFill>
                <a:srgbClr val="FF3300"/>
              </a:solidFill>
            </a:endParaRPr>
          </a:p>
          <a:p>
            <a:pPr eaLnBrk="1" hangingPunct="1"/>
            <a:r>
              <a:rPr lang="en-US" dirty="0">
                <a:solidFill>
                  <a:srgbClr val="FF3300"/>
                </a:solidFill>
              </a:rPr>
              <a:t>The consultant's primary task in each of these feedback reports/presentations is to create a balance between precision and comprehensibility. The presentation has to be as precise as possible while still being meaningful and understandable to the team members. This point and the difference between possible modes of presentation are treated in the </a:t>
            </a:r>
            <a:r>
              <a:rPr lang="en-US" b="1" dirty="0">
                <a:solidFill>
                  <a:srgbClr val="FF3300"/>
                </a:solidFill>
              </a:rPr>
              <a:t>Handout: Inspiration. How to structure a Team presentation</a:t>
            </a:r>
            <a:r>
              <a:rPr lang="en-US" dirty="0">
                <a:solidFill>
                  <a:srgbClr val="FF3300"/>
                </a:solidFill>
              </a:rPr>
              <a:t>. This was provided in the Introductory Course, but it may be worthwhile handing it out again now. Ask the participants if they are able to ask questions that expand on how they can group team roles in association with a team presentation in the upcoming exercise (Exercise: Master Team Analysis).</a:t>
            </a:r>
            <a:endParaRPr lang="da-DK" dirty="0">
              <a:solidFill>
                <a:srgbClr val="FF3300"/>
              </a:solidFill>
            </a:endParaRPr>
          </a:p>
        </p:txBody>
      </p:sp>
    </p:spTree>
    <p:extLst>
      <p:ext uri="{BB962C8B-B14F-4D97-AF65-F5344CB8AC3E}">
        <p14:creationId xmlns:p14="http://schemas.microsoft.com/office/powerpoint/2010/main" val="3990195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f88252dc4_0_111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f88252dc4_0_111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888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497657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E9B885B-BE2E-4A33-B697-E63BC07FE4A3}" type="slidenum">
              <a:rPr lang="da-DK" smtClean="0"/>
              <a:pPr/>
              <a:t>48</a:t>
            </a:fld>
            <a:endParaRPr lang="en-GB"/>
          </a:p>
        </p:txBody>
      </p:sp>
    </p:spTree>
    <p:extLst>
      <p:ext uri="{BB962C8B-B14F-4D97-AF65-F5344CB8AC3E}">
        <p14:creationId xmlns:p14="http://schemas.microsoft.com/office/powerpoint/2010/main" val="251526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49</a:t>
            </a:fld>
            <a:endParaRPr lang="en-US"/>
          </a:p>
        </p:txBody>
      </p:sp>
    </p:spTree>
    <p:extLst>
      <p:ext uri="{BB962C8B-B14F-4D97-AF65-F5344CB8AC3E}">
        <p14:creationId xmlns:p14="http://schemas.microsoft.com/office/powerpoint/2010/main" val="3156008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50</a:t>
            </a:fld>
            <a:endParaRPr lang="en-US"/>
          </a:p>
        </p:txBody>
      </p:sp>
    </p:spTree>
    <p:extLst>
      <p:ext uri="{BB962C8B-B14F-4D97-AF65-F5344CB8AC3E}">
        <p14:creationId xmlns:p14="http://schemas.microsoft.com/office/powerpoint/2010/main" val="1368051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4" name="Pladsholder til diasnummer 3"/>
          <p:cNvSpPr>
            <a:spLocks noGrp="1"/>
          </p:cNvSpPr>
          <p:nvPr>
            <p:ph type="sldNum" sz="quarter" idx="10"/>
          </p:nvPr>
        </p:nvSpPr>
        <p:spPr/>
        <p:txBody>
          <a:bodyPr/>
          <a:lstStyle/>
          <a:p>
            <a:fld id="{17CC21C5-CE4E-4563-82C5-2CFE1F45F266}" type="slidenum">
              <a:rPr lang="da-DK" smtClean="0"/>
              <a:pPr/>
              <a:t>51</a:t>
            </a:fld>
            <a:endParaRPr lang="en-GB" dirty="0"/>
          </a:p>
        </p:txBody>
      </p:sp>
      <p:sp>
        <p:nvSpPr>
          <p:cNvPr id="5" name="Pladsholder til noter 4"/>
          <p:cNvSpPr>
            <a:spLocks noGrp="1"/>
          </p:cNvSpPr>
          <p:nvPr>
            <p:ph type="body" sz="quarter" idx="11"/>
          </p:nvPr>
        </p:nvSpPr>
        <p:spPr>
          <a:xfrm>
            <a:off x="595153" y="4704419"/>
            <a:ext cx="4761210" cy="4693691"/>
          </a:xfrm>
        </p:spPr>
        <p:txBody>
          <a:bodyPr>
            <a:noAutofit/>
          </a:bodyPr>
          <a:lstStyle/>
          <a:p>
            <a:pPr marL="139700" indent="0">
              <a:buNone/>
            </a:pPr>
            <a:endParaRPr lang="en-GB" sz="1100" dirty="0"/>
          </a:p>
        </p:txBody>
      </p:sp>
      <p:sp>
        <p:nvSpPr>
          <p:cNvPr id="3" name="Platshållare för datum 2"/>
          <p:cNvSpPr>
            <a:spLocks noGrp="1"/>
          </p:cNvSpPr>
          <p:nvPr>
            <p:ph type="dt" idx="12"/>
          </p:nvPr>
        </p:nvSpPr>
        <p:spPr/>
        <p:txBody>
          <a:bodyPr/>
          <a:lstStyle/>
          <a:p>
            <a:fld id="{7C937EED-6BBA-48A9-8A98-AB1B47CE5ADB}" type="datetime6">
              <a:rPr lang="sv-SE" smtClean="0"/>
              <a:t>oktober 2024</a:t>
            </a:fld>
            <a:endParaRPr lang="en-GB"/>
          </a:p>
        </p:txBody>
      </p:sp>
    </p:spTree>
    <p:extLst>
      <p:ext uri="{BB962C8B-B14F-4D97-AF65-F5344CB8AC3E}">
        <p14:creationId xmlns:p14="http://schemas.microsoft.com/office/powerpoint/2010/main" val="230093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8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8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919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52</a:t>
            </a:fld>
            <a:endParaRPr lang="en-US"/>
          </a:p>
        </p:txBody>
      </p:sp>
    </p:spTree>
    <p:extLst>
      <p:ext uri="{BB962C8B-B14F-4D97-AF65-F5344CB8AC3E}">
        <p14:creationId xmlns:p14="http://schemas.microsoft.com/office/powerpoint/2010/main" val="1552805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4" name="Pladsholder til diasnummer 3"/>
          <p:cNvSpPr>
            <a:spLocks noGrp="1"/>
          </p:cNvSpPr>
          <p:nvPr>
            <p:ph type="sldNum" sz="quarter" idx="10"/>
          </p:nvPr>
        </p:nvSpPr>
        <p:spPr/>
        <p:txBody>
          <a:bodyPr/>
          <a:lstStyle/>
          <a:p>
            <a:fld id="{17CC21C5-CE4E-4563-82C5-2CFE1F45F266}" type="slidenum">
              <a:rPr lang="da-DK" smtClean="0"/>
              <a:pPr/>
              <a:t>53</a:t>
            </a:fld>
            <a:endParaRPr lang="en-GB" dirty="0"/>
          </a:p>
        </p:txBody>
      </p:sp>
      <p:sp>
        <p:nvSpPr>
          <p:cNvPr id="5" name="Pladsholder til noter 4"/>
          <p:cNvSpPr>
            <a:spLocks noGrp="1"/>
          </p:cNvSpPr>
          <p:nvPr>
            <p:ph type="body" sz="quarter" idx="11"/>
          </p:nvPr>
        </p:nvSpPr>
        <p:spPr>
          <a:xfrm>
            <a:off x="595153" y="4704419"/>
            <a:ext cx="4761210" cy="4693691"/>
          </a:xfrm>
        </p:spPr>
        <p:txBody>
          <a:bodyPr>
            <a:noAutofit/>
          </a:bodyPr>
          <a:lstStyle/>
          <a:p>
            <a:r>
              <a:rPr lang="en-GB" sz="1100" b="1" dirty="0"/>
              <a:t>AIM: to state that test used in Selection is a process that is more than just making the interview, and therefore where MPA is applied and supports the process will be part of this certification course.</a:t>
            </a:r>
          </a:p>
          <a:p>
            <a:endParaRPr lang="en-GB" sz="1100" dirty="0"/>
          </a:p>
          <a:p>
            <a:r>
              <a:rPr lang="en-GB" sz="1100" dirty="0"/>
              <a:t>When you first get the call e.g. from a line manager to find a new employee, it is crucial to find out what the expectancies are (aim and </a:t>
            </a:r>
            <a:r>
              <a:rPr lang="en-GB" sz="1100" i="1" dirty="0"/>
              <a:t>Criteria</a:t>
            </a:r>
            <a:r>
              <a:rPr lang="en-GB" sz="1100" dirty="0"/>
              <a:t>) for the future employee and what context this person will work within. Then you might be helped by earlier Assessments done e.g. using </a:t>
            </a:r>
            <a:r>
              <a:rPr lang="en-GB" sz="1100" i="1" dirty="0"/>
              <a:t>Criteria</a:t>
            </a:r>
            <a:r>
              <a:rPr lang="en-GB" sz="1100" dirty="0"/>
              <a:t> from earlier Assessments, looking into the team where the candidate will be part of, or even for internal candidates.</a:t>
            </a:r>
          </a:p>
          <a:p>
            <a:endParaRPr lang="en-GB" sz="1100" dirty="0"/>
          </a:p>
          <a:p>
            <a:pPr>
              <a:defRPr/>
            </a:pPr>
            <a:r>
              <a:rPr lang="en-GB" sz="1100" dirty="0"/>
              <a:t>After defining Criteria and aim and finding the data you can re-use, it is time to make job adds, read through applications and CV’s and some might have Screening tools in place as well – alternatively and what is typically the case, the best applicants will be invited to fill in MPA and other tests and you will then have to make some analyses on the results and prepare yourself for a </a:t>
            </a:r>
            <a:r>
              <a:rPr lang="en-GB" sz="1100" dirty="0" err="1"/>
              <a:t>Muntlig</a:t>
            </a:r>
            <a:r>
              <a:rPr lang="en-GB" sz="1100" dirty="0"/>
              <a:t> </a:t>
            </a:r>
            <a:r>
              <a:rPr lang="en-GB" sz="1100" dirty="0" err="1"/>
              <a:t>återkoppling</a:t>
            </a:r>
            <a:r>
              <a:rPr lang="en-GB" sz="1100" dirty="0"/>
              <a:t> if you offer this. After a </a:t>
            </a:r>
            <a:r>
              <a:rPr lang="en-GB" sz="1100" dirty="0" err="1"/>
              <a:t>Muntlig</a:t>
            </a:r>
            <a:r>
              <a:rPr lang="en-GB" sz="1100" dirty="0"/>
              <a:t> </a:t>
            </a:r>
            <a:r>
              <a:rPr lang="en-GB" sz="1100" dirty="0" err="1"/>
              <a:t>återkoppling</a:t>
            </a:r>
            <a:r>
              <a:rPr lang="en-GB" sz="1100" dirty="0"/>
              <a:t> you will then have to sum up and evaluate the information gained from the process so far. You will then have to modify the assessment process if needed e.g. right candidates? Right </a:t>
            </a:r>
            <a:r>
              <a:rPr lang="en-GB" sz="1100" i="1" dirty="0"/>
              <a:t>Criteria ? </a:t>
            </a:r>
            <a:r>
              <a:rPr lang="en-GB" sz="1100" dirty="0"/>
              <a:t>When you find the process is ok, next thing will be to convey this information to the stakeholders – often a recruiting manager. This to help the stakeholders making the decisions.</a:t>
            </a:r>
          </a:p>
          <a:p>
            <a:endParaRPr lang="en-GB" sz="1100" dirty="0"/>
          </a:p>
          <a:p>
            <a:r>
              <a:rPr lang="en-GB" sz="1100" dirty="0"/>
              <a:t>Finally you will need to manage your data – some need to be deleted while some information might be added e.g. who was selected, how did the </a:t>
            </a:r>
            <a:r>
              <a:rPr lang="en-GB" sz="1100" i="1" dirty="0"/>
              <a:t>Criteria</a:t>
            </a:r>
            <a:r>
              <a:rPr lang="en-GB" sz="1100" dirty="0"/>
              <a:t> work for this Assessment etc.</a:t>
            </a:r>
          </a:p>
          <a:p>
            <a:endParaRPr lang="en-GB" sz="1100" dirty="0"/>
          </a:p>
          <a:p>
            <a:r>
              <a:rPr lang="en-GB" sz="1100" dirty="0"/>
              <a:t>We will train in the above mentioned steps…but first we will revisit your knowledge gained from the e-learning after getting to know each other at bit more….</a:t>
            </a:r>
          </a:p>
          <a:p>
            <a:endParaRPr lang="en-GB" sz="1100" dirty="0"/>
          </a:p>
          <a:p>
            <a:endParaRPr lang="en-GB" sz="1100" dirty="0"/>
          </a:p>
          <a:p>
            <a:endParaRPr lang="en-GB" sz="1100" dirty="0"/>
          </a:p>
        </p:txBody>
      </p:sp>
      <p:sp>
        <p:nvSpPr>
          <p:cNvPr id="3" name="Platshållare för datum 2"/>
          <p:cNvSpPr>
            <a:spLocks noGrp="1"/>
          </p:cNvSpPr>
          <p:nvPr>
            <p:ph type="dt" idx="12"/>
          </p:nvPr>
        </p:nvSpPr>
        <p:spPr/>
        <p:txBody>
          <a:bodyPr/>
          <a:lstStyle/>
          <a:p>
            <a:fld id="{7C937EED-6BBA-48A9-8A98-AB1B47CE5ADB}" type="datetime6">
              <a:rPr lang="sv-SE" smtClean="0"/>
              <a:t>oktober 2024</a:t>
            </a:fld>
            <a:endParaRPr lang="en-GB"/>
          </a:p>
        </p:txBody>
      </p:sp>
    </p:spTree>
    <p:extLst>
      <p:ext uri="{BB962C8B-B14F-4D97-AF65-F5344CB8AC3E}">
        <p14:creationId xmlns:p14="http://schemas.microsoft.com/office/powerpoint/2010/main" val="4239082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54</a:t>
            </a:fld>
            <a:endParaRPr lang="en-US"/>
          </a:p>
        </p:txBody>
      </p:sp>
    </p:spTree>
    <p:extLst>
      <p:ext uri="{BB962C8B-B14F-4D97-AF65-F5344CB8AC3E}">
        <p14:creationId xmlns:p14="http://schemas.microsoft.com/office/powerpoint/2010/main" val="4163760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031032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381252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146050" indent="0">
              <a:buNone/>
            </a:pPr>
            <a:r>
              <a:rPr lang="sv-SE" dirty="0">
                <a:solidFill>
                  <a:schemeClr val="bg1"/>
                </a:solidFill>
              </a:rPr>
              <a:t>Processkonsulten är ansvarig för att säkerställa konfidentialitet och professionell sekretess i teamanalysen,</a:t>
            </a:r>
          </a:p>
          <a:p>
            <a:pPr marL="146050" indent="0">
              <a:buNone/>
            </a:pPr>
            <a:r>
              <a:rPr lang="sv-SE" dirty="0">
                <a:solidFill>
                  <a:schemeClr val="bg1"/>
                </a:solidFill>
              </a:rPr>
              <a:t> att skapa förutsättningar för självreflektion i teamet.</a:t>
            </a:r>
          </a:p>
          <a:p>
            <a:pPr marL="146050" indent="0">
              <a:buNone/>
            </a:pPr>
            <a:r>
              <a:rPr lang="sv-SE" dirty="0">
                <a:solidFill>
                  <a:schemeClr val="bg1"/>
                </a:solidFill>
              </a:rPr>
              <a:t>Det finns inga rätt eller fel beteenden och det grafiska resultatet visar inget ”facit”.</a:t>
            </a:r>
          </a:p>
          <a:p>
            <a:endParaRPr lang="sv-SE" dirty="0"/>
          </a:p>
        </p:txBody>
      </p:sp>
    </p:spTree>
    <p:extLst>
      <p:ext uri="{BB962C8B-B14F-4D97-AF65-F5344CB8AC3E}">
        <p14:creationId xmlns:p14="http://schemas.microsoft.com/office/powerpoint/2010/main" val="86989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f88252dc4_0_109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f88252dc4_0_109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85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389E90C-9207-4E8A-8860-021B7532D690}" type="slidenum">
              <a:rPr lang="sv-SE" smtClean="0"/>
              <a:pPr/>
              <a:t>9</a:t>
            </a:fld>
            <a:endParaRPr lang="sv-SE"/>
          </a:p>
        </p:txBody>
      </p:sp>
      <p:sp>
        <p:nvSpPr>
          <p:cNvPr id="52227" name="Rectangle 2"/>
          <p:cNvSpPr>
            <a:spLocks noGrp="1" noRot="1" noChangeAspect="1" noChangeArrowheads="1" noTextEdit="1"/>
          </p:cNvSpPr>
          <p:nvPr>
            <p:ph type="sldImg"/>
          </p:nvPr>
        </p:nvSpPr>
        <p:spPr>
          <a:xfrm>
            <a:off x="3049588" y="152400"/>
            <a:ext cx="4344987" cy="2444750"/>
          </a:xfrm>
          <a:ln/>
        </p:spPr>
      </p:sp>
      <p:sp>
        <p:nvSpPr>
          <p:cNvPr id="52228" name="Rectangle 3"/>
          <p:cNvSpPr>
            <a:spLocks noGrp="1" noChangeArrowheads="1"/>
          </p:cNvSpPr>
          <p:nvPr>
            <p:ph type="body" idx="1"/>
            <p:custDataLst>
              <p:tags r:id="rId1"/>
            </p:custDataLst>
          </p:nvPr>
        </p:nvSpPr>
        <p:spPr>
          <a:xfrm>
            <a:off x="690563" y="2596735"/>
            <a:ext cx="5454650" cy="7025152"/>
          </a:xfrm>
          <a:noFill/>
          <a:ln/>
        </p:spPr>
        <p:txBody>
          <a:bodyPr/>
          <a:lstStyle/>
          <a:p>
            <a:pPr eaLnBrk="1" hangingPunct="1"/>
            <a:r>
              <a:rPr lang="en-GB">
                <a:solidFill>
                  <a:srgbClr val="000000"/>
                </a:solidFill>
              </a:rPr>
              <a:t>The team tool is a method of evaluating which team best suits the individual (when recruiting to teams), or within a team, which role the person in question might typically take on.</a:t>
            </a:r>
            <a:endParaRPr lang="en-GB"/>
          </a:p>
          <a:p>
            <a:pPr eaLnBrk="1" hangingPunct="1"/>
            <a:endParaRPr lang="en-GB"/>
          </a:p>
          <a:p>
            <a:pPr eaLnBrk="1" hangingPunct="1"/>
            <a:r>
              <a:rPr lang="en-GB" b="1" i="1">
                <a:solidFill>
                  <a:srgbClr val="000000"/>
                </a:solidFill>
              </a:rPr>
              <a:t>Individuals that are well balanced relative to each other (go to OH)</a:t>
            </a:r>
            <a:r>
              <a:rPr lang="en-GB">
                <a:solidFill>
                  <a:srgbClr val="000000"/>
                </a:solidFill>
              </a:rPr>
              <a:t> refers to how important it is that those team roles represented in the team complement each other.</a:t>
            </a:r>
            <a:r>
              <a:rPr lang="en-GB"/>
              <a:t> </a:t>
            </a:r>
            <a:r>
              <a:rPr lang="en-GB">
                <a:solidFill>
                  <a:srgbClr val="000000"/>
                </a:solidFill>
              </a:rPr>
              <a:t>Thus it is not so much the number of persons but rather the absence of one or more of the 8 roles that will weaken the efficiency of the team.</a:t>
            </a:r>
            <a:r>
              <a:rPr lang="en-GB"/>
              <a:t> </a:t>
            </a:r>
            <a:r>
              <a:rPr lang="en-GB">
                <a:solidFill>
                  <a:srgbClr val="000000"/>
                </a:solidFill>
              </a:rPr>
              <a:t>Thus a successful team may well consist of 3-5 persons. According to Belbin, most people have primary and secondary roles (see OH no.12).</a:t>
            </a:r>
            <a:endParaRPr lang="en-GB" b="1" i="1"/>
          </a:p>
        </p:txBody>
      </p:sp>
    </p:spTree>
    <p:extLst>
      <p:ext uri="{BB962C8B-B14F-4D97-AF65-F5344CB8AC3E}">
        <p14:creationId xmlns:p14="http://schemas.microsoft.com/office/powerpoint/2010/main" val="1688433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1000C8D-9755-4CD9-B2C7-619EAC6CD3C1}" type="slidenum">
              <a:rPr lang="sv-SE" smtClean="0"/>
              <a:pPr/>
              <a:t>10</a:t>
            </a:fld>
            <a:endParaRPr lang="sv-SE"/>
          </a:p>
        </p:txBody>
      </p:sp>
      <p:sp>
        <p:nvSpPr>
          <p:cNvPr id="53251" name="Rectangle 2"/>
          <p:cNvSpPr>
            <a:spLocks noGrp="1" noRot="1" noChangeAspect="1" noChangeArrowheads="1" noTextEdit="1"/>
          </p:cNvSpPr>
          <p:nvPr>
            <p:ph type="sldImg"/>
          </p:nvPr>
        </p:nvSpPr>
        <p:spPr>
          <a:xfrm>
            <a:off x="3051175" y="152400"/>
            <a:ext cx="4344988" cy="2444750"/>
          </a:xfrm>
          <a:ln/>
        </p:spPr>
      </p:sp>
      <p:sp>
        <p:nvSpPr>
          <p:cNvPr id="53252" name="Rectangle 3"/>
          <p:cNvSpPr>
            <a:spLocks noGrp="1" noChangeArrowheads="1"/>
          </p:cNvSpPr>
          <p:nvPr>
            <p:ph type="body" idx="1"/>
            <p:custDataLst>
              <p:tags r:id="rId1"/>
            </p:custDataLst>
          </p:nvPr>
        </p:nvSpPr>
        <p:spPr>
          <a:xfrm>
            <a:off x="690563" y="2596735"/>
            <a:ext cx="5454650" cy="7025152"/>
          </a:xfrm>
          <a:noFill/>
          <a:ln/>
        </p:spPr>
        <p:txBody>
          <a:bodyPr/>
          <a:lstStyle/>
          <a:p>
            <a:pPr eaLnBrk="1" hangingPunct="1"/>
            <a:r>
              <a:rPr lang="en-GB" dirty="0">
                <a:solidFill>
                  <a:srgbClr val="000000"/>
                </a:solidFill>
              </a:rPr>
              <a:t>It is important to distinguish these key competencies, as both can exert a decisive influence on the efficiency of the team.</a:t>
            </a:r>
            <a:r>
              <a:rPr lang="en-GB" dirty="0"/>
              <a:t> </a:t>
            </a:r>
            <a:r>
              <a:rPr lang="en-GB" dirty="0">
                <a:solidFill>
                  <a:srgbClr val="000000"/>
                </a:solidFill>
              </a:rPr>
              <a:t>However, experience has shown that focusing on just one of the 2 competencies, e.g. professional/specialist knowledge and qualifications does not necessarily lead to a successful team.</a:t>
            </a:r>
            <a:r>
              <a:rPr lang="en-GB" dirty="0"/>
              <a:t> </a:t>
            </a:r>
            <a:r>
              <a:rPr lang="en-GB" dirty="0">
                <a:solidFill>
                  <a:srgbClr val="000000"/>
                </a:solidFill>
              </a:rPr>
              <a:t>Point 1, however, is often the basis of an employment and wide experience indicates that this is also often the basis for selection to a team project.</a:t>
            </a:r>
            <a:r>
              <a:rPr lang="en-GB" dirty="0"/>
              <a:t> </a:t>
            </a:r>
          </a:p>
          <a:p>
            <a:pPr eaLnBrk="1" hangingPunct="1"/>
            <a:endParaRPr lang="en-GB" dirty="0"/>
          </a:p>
          <a:p>
            <a:pPr eaLnBrk="1" hangingPunct="1"/>
            <a:r>
              <a:rPr lang="en-GB" dirty="0">
                <a:solidFill>
                  <a:srgbClr val="000000"/>
                </a:solidFill>
              </a:rPr>
              <a:t>Remember that MPA and the team role tool do </a:t>
            </a:r>
            <a:r>
              <a:rPr lang="en-GB" b="1" dirty="0">
                <a:solidFill>
                  <a:srgbClr val="000000"/>
                </a:solidFill>
              </a:rPr>
              <a:t>not</a:t>
            </a:r>
            <a:r>
              <a:rPr lang="en-GB" dirty="0">
                <a:solidFill>
                  <a:srgbClr val="000000"/>
                </a:solidFill>
              </a:rPr>
              <a:t> measure point 1. This tool allows you to examine competencies under point 2. The tool sets the stage for self-reflection, team-reflection and the development of the individual and the team.</a:t>
            </a:r>
            <a:endParaRPr lang="en-GB" dirty="0"/>
          </a:p>
          <a:p>
            <a:pPr eaLnBrk="1" hangingPunct="1"/>
            <a:endParaRPr lang="en-GB" dirty="0"/>
          </a:p>
          <a:p>
            <a:pPr eaLnBrk="1" hangingPunct="1"/>
            <a:endParaRPr lang="da-DK" dirty="0"/>
          </a:p>
        </p:txBody>
      </p:sp>
    </p:spTree>
    <p:extLst>
      <p:ext uri="{BB962C8B-B14F-4D97-AF65-F5344CB8AC3E}">
        <p14:creationId xmlns:p14="http://schemas.microsoft.com/office/powerpoint/2010/main" val="281171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68F9E86-6B45-4953-968B-5BC81EF6C9FA}" type="slidenum">
              <a:rPr lang="sv-SE" smtClean="0"/>
              <a:pPr/>
              <a:t>14</a:t>
            </a:fld>
            <a:endParaRPr lang="sv-SE"/>
          </a:p>
        </p:txBody>
      </p:sp>
      <p:sp>
        <p:nvSpPr>
          <p:cNvPr id="55299" name="Rectangle 2"/>
          <p:cNvSpPr>
            <a:spLocks noGrp="1" noRot="1" noChangeAspect="1" noChangeArrowheads="1" noTextEdit="1"/>
          </p:cNvSpPr>
          <p:nvPr>
            <p:ph type="sldImg"/>
          </p:nvPr>
        </p:nvSpPr>
        <p:spPr>
          <a:xfrm>
            <a:off x="3114675" y="153988"/>
            <a:ext cx="4248150" cy="2390775"/>
          </a:xfrm>
          <a:ln/>
        </p:spPr>
      </p:sp>
      <p:sp>
        <p:nvSpPr>
          <p:cNvPr id="55300" name="Rectangle 3"/>
          <p:cNvSpPr>
            <a:spLocks noGrp="1" noChangeArrowheads="1"/>
          </p:cNvSpPr>
          <p:nvPr>
            <p:ph type="body" idx="1"/>
            <p:custDataLst>
              <p:tags r:id="rId1"/>
            </p:custDataLst>
          </p:nvPr>
        </p:nvSpPr>
        <p:spPr>
          <a:xfrm>
            <a:off x="620714" y="2544357"/>
            <a:ext cx="5502275" cy="8185428"/>
          </a:xfrm>
          <a:noFill/>
          <a:ln/>
        </p:spPr>
        <p:txBody>
          <a:bodyPr/>
          <a:lstStyle/>
          <a:p>
            <a:pPr eaLnBrk="1" hangingPunct="1"/>
            <a:r>
              <a:rPr lang="en-US" dirty="0">
                <a:solidFill>
                  <a:srgbClr val="000000"/>
                </a:solidFill>
              </a:rPr>
              <a:t>Most </a:t>
            </a:r>
            <a:r>
              <a:rPr lang="en-US" dirty="0" err="1">
                <a:solidFill>
                  <a:srgbClr val="000000"/>
                </a:solidFill>
              </a:rPr>
              <a:t>organisations</a:t>
            </a:r>
            <a:r>
              <a:rPr lang="en-US" dirty="0">
                <a:solidFill>
                  <a:srgbClr val="000000"/>
                </a:solidFill>
              </a:rPr>
              <a:t> are subject to many and rapid change processes, which make great demands on the flexibility of individuals and teams if they are to be efficient and survive.</a:t>
            </a:r>
          </a:p>
          <a:p>
            <a:pPr eaLnBrk="1" hangingPunct="1"/>
            <a:endParaRPr lang="en-GB" dirty="0">
              <a:solidFill>
                <a:srgbClr val="000000"/>
              </a:solidFill>
            </a:endParaRPr>
          </a:p>
          <a:p>
            <a:pPr eaLnBrk="1" hangingPunct="1"/>
            <a:r>
              <a:rPr lang="en-US" dirty="0">
                <a:solidFill>
                  <a:srgbClr val="000000"/>
                </a:solidFill>
              </a:rPr>
              <a:t>It would therefore be unrealistic to see how there could be a sustainable "recipe" for the efficient team. Instead, based on research and experience one can examine work methods and develop methods that are suited to the changed circumstances. E.g. today, teams are becoming less uniform as a result of changes in working patterns such as part time working, flexible working hours, working from home and cooperation across national borders, etc.</a:t>
            </a:r>
          </a:p>
          <a:p>
            <a:pPr eaLnBrk="1" hangingPunct="1"/>
            <a:endParaRPr lang="en-GB" dirty="0">
              <a:solidFill>
                <a:srgbClr val="000000"/>
              </a:solidFill>
            </a:endParaRPr>
          </a:p>
          <a:p>
            <a:pPr eaLnBrk="1" hangingPunct="1"/>
            <a:r>
              <a:rPr lang="en-US" dirty="0">
                <a:solidFill>
                  <a:srgbClr val="000000"/>
                </a:solidFill>
              </a:rPr>
              <a:t>Michael West: As teams become more diverse in their composition and work functions, members must learn to observe and adapt to the changing circumstances - in order to be efficient this is a prerequisite of efficient team work.</a:t>
            </a:r>
          </a:p>
          <a:p>
            <a:pPr eaLnBrk="1" hangingPunct="1"/>
            <a:endParaRPr lang="en-GB" dirty="0">
              <a:solidFill>
                <a:srgbClr val="000000"/>
              </a:solidFill>
            </a:endParaRPr>
          </a:p>
          <a:p>
            <a:pPr eaLnBrk="1" hangingPunct="1"/>
            <a:r>
              <a:rPr lang="en-GB" b="1" dirty="0">
                <a:solidFill>
                  <a:srgbClr val="000000"/>
                </a:solidFill>
              </a:rPr>
              <a:t>Go to OH: </a:t>
            </a:r>
            <a:r>
              <a:rPr lang="en-US" dirty="0">
                <a:solidFill>
                  <a:srgbClr val="000000"/>
                </a:solidFill>
              </a:rPr>
              <a:t>The above model (from The Pfeiffer book and Successful Teambuilding Tools) is a model of the characteristics present in successful teams. This model was presented at the Introduction Course. The model is useful in fathoming your team and finding the areas where there may be aspects in need of clarification which are preventing the team functioning optimally. The boxes in the model have not been set up at random. The boxes at the bottom form the foundation of all the others and must be well established at the early stages of the team. Row 2 is also essential in the early stages and entirely depends on the basic foundations (the bottom row) being in place. Row 3 contains characteristics which provide job satisfaction and make it rewarding to be in the team. Experience has shown that the top box - participating leadership - is the only box that can be removed without disturbing the others. This does not mean that leadership and the type of leadership is without influence but that especially in the early stages of the team the leader is not a crucial factor. It can also mean that leadership can be passed around depending on the team's work assignments or the team's "development phases". </a:t>
            </a:r>
            <a:r>
              <a:rPr lang="en-US" dirty="0">
                <a:solidFill>
                  <a:srgbClr val="FF0000"/>
                </a:solidFill>
              </a:rPr>
              <a:t>The model is equally useful in motivating and clarifying how working with team roles, </a:t>
            </a:r>
            <a:r>
              <a:rPr lang="en-US" dirty="0" err="1">
                <a:solidFill>
                  <a:srgbClr val="FF0000"/>
                </a:solidFill>
              </a:rPr>
              <a:t>behavioural</a:t>
            </a:r>
            <a:r>
              <a:rPr lang="en-US" dirty="0">
                <a:solidFill>
                  <a:srgbClr val="FF0000"/>
                </a:solidFill>
              </a:rPr>
              <a:t> preferences and differences can contribute to raising team efficiency and cooperation. There are two boxes in the model highlighted in red. These indicate where emphasis is to be placed in the model when working with MPA and the team role model.</a:t>
            </a:r>
            <a:endParaRPr lang="en-US" dirty="0">
              <a:solidFill>
                <a:srgbClr val="000000"/>
              </a:solidFill>
            </a:endParaRPr>
          </a:p>
        </p:txBody>
      </p:sp>
    </p:spTree>
    <p:extLst>
      <p:ext uri="{BB962C8B-B14F-4D97-AF65-F5344CB8AC3E}">
        <p14:creationId xmlns:p14="http://schemas.microsoft.com/office/powerpoint/2010/main" val="1132520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pic>
        <p:nvPicPr>
          <p:cNvPr id="19" name="Bildobjekt 18">
            <a:extLst>
              <a:ext uri="{FF2B5EF4-FFF2-40B4-BE49-F238E27FC236}">
                <a16:creationId xmlns:a16="http://schemas.microsoft.com/office/drawing/2014/main" id="{2C9D08E4-32F5-46EC-85D4-9E4FE2EC37CF}"/>
              </a:ext>
            </a:extLst>
          </p:cNvPr>
          <p:cNvPicPr>
            <a:picLocks noChangeAspect="1"/>
          </p:cNvPicPr>
          <p:nvPr userDrawn="1"/>
        </p:nvPicPr>
        <p:blipFill>
          <a:blip r:embed="rId3"/>
          <a:stretch>
            <a:fillRect/>
          </a:stretch>
        </p:blipFill>
        <p:spPr>
          <a:xfrm>
            <a:off x="8201136" y="4749852"/>
            <a:ext cx="773114" cy="22523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age 1line">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3967066" cy="895690"/>
          </a:xfrm>
          <a:prstGeom prst="rect">
            <a:avLst/>
          </a:prstGeom>
          <a:solidFill>
            <a:srgbClr val="EDEDED"/>
          </a:solidFill>
        </p:spPr>
        <p:txBody>
          <a:bodyPr vert="horz" wrap="none" lIns="180000" tIns="180000" rIns="180000" bIns="360000">
            <a:spAutoFit/>
          </a:bodyPr>
          <a:lstStyle>
            <a:lvl1pPr marL="0" indent="0">
              <a:buNone/>
              <a:defRPr sz="1980" b="1" cap="all">
                <a:solidFill>
                  <a:srgbClr val="3D4955"/>
                </a:solidFill>
                <a:latin typeface="Tw Cen MT"/>
                <a:cs typeface="Tw Cen MT"/>
              </a:defRPr>
            </a:lvl1pPr>
          </a:lstStyle>
          <a:p>
            <a:pPr lvl="0"/>
            <a:r>
              <a:rPr lang="da-DK"/>
              <a:t>Klik for at redigere i master</a:t>
            </a:r>
          </a:p>
        </p:txBody>
      </p:sp>
      <p:sp>
        <p:nvSpPr>
          <p:cNvPr id="5" name="Text Placeholder 13"/>
          <p:cNvSpPr>
            <a:spLocks noGrp="1"/>
          </p:cNvSpPr>
          <p:nvPr>
            <p:ph type="body" sz="quarter" idx="13"/>
          </p:nvPr>
        </p:nvSpPr>
        <p:spPr>
          <a:xfrm>
            <a:off x="311658" y="552753"/>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6" name="Text Placeholder 3"/>
          <p:cNvSpPr>
            <a:spLocks noGrp="1"/>
          </p:cNvSpPr>
          <p:nvPr>
            <p:ph type="body" sz="quarter" idx="14"/>
          </p:nvPr>
        </p:nvSpPr>
        <p:spPr>
          <a:xfrm>
            <a:off x="395536" y="1015842"/>
            <a:ext cx="8280920" cy="3370421"/>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965966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ASI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85" y="141828"/>
            <a:ext cx="3836710" cy="4480920"/>
          </a:xfrm>
          <a:prstGeom prst="rect">
            <a:avLst/>
          </a:prstGeom>
        </p:spPr>
      </p:pic>
      <p:sp>
        <p:nvSpPr>
          <p:cNvPr id="4" name="Rectangle 3"/>
          <p:cNvSpPr/>
          <p:nvPr userDrawn="1"/>
        </p:nvSpPr>
        <p:spPr>
          <a:xfrm>
            <a:off x="160462" y="144658"/>
            <a:ext cx="3837600" cy="448092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0" dirty="0"/>
          </a:p>
        </p:txBody>
      </p:sp>
      <p:sp>
        <p:nvSpPr>
          <p:cNvPr id="5" name="TextBox 4"/>
          <p:cNvSpPr txBox="1"/>
          <p:nvPr userDrawn="1"/>
        </p:nvSpPr>
        <p:spPr>
          <a:xfrm>
            <a:off x="330888" y="4062316"/>
            <a:ext cx="1904689" cy="590931"/>
          </a:xfrm>
          <a:prstGeom prst="rect">
            <a:avLst/>
          </a:prstGeom>
          <a:noFill/>
        </p:spPr>
        <p:txBody>
          <a:bodyPr wrap="none" rtlCol="0">
            <a:spAutoFit/>
          </a:bodyPr>
          <a:lstStyle/>
          <a:p>
            <a:r>
              <a:rPr lang="en-US" sz="1080" b="1" dirty="0">
                <a:solidFill>
                  <a:schemeClr val="bg1"/>
                </a:solidFill>
                <a:latin typeface="Tw Cen MT"/>
                <a:cs typeface="Tw Cen MT"/>
              </a:rPr>
              <a:t>IDENTIFIERA</a:t>
            </a:r>
            <a:r>
              <a:rPr lang="en-US" sz="1080" b="1" baseline="0" dirty="0">
                <a:solidFill>
                  <a:schemeClr val="bg1"/>
                </a:solidFill>
                <a:latin typeface="Tw Cen MT"/>
                <a:cs typeface="Tw Cen MT"/>
              </a:rPr>
              <a:t> OMRÅDEN FÖR </a:t>
            </a:r>
            <a:br>
              <a:rPr lang="en-US" sz="1080" b="1" baseline="0" dirty="0">
                <a:solidFill>
                  <a:schemeClr val="bg1"/>
                </a:solidFill>
                <a:latin typeface="Tw Cen MT"/>
                <a:cs typeface="Tw Cen MT"/>
              </a:rPr>
            </a:br>
            <a:r>
              <a:rPr lang="en-US" sz="1080" b="1" baseline="0" dirty="0">
                <a:solidFill>
                  <a:schemeClr val="bg1"/>
                </a:solidFill>
                <a:latin typeface="Tw Cen MT"/>
                <a:cs typeface="Tw Cen MT"/>
              </a:rPr>
              <a:t>UTVECKLING OCH TRÄNING</a:t>
            </a:r>
          </a:p>
          <a:p>
            <a:endParaRPr lang="en-GB" sz="1080" b="1" dirty="0">
              <a:solidFill>
                <a:schemeClr val="bg1"/>
              </a:solidFill>
              <a:latin typeface="Tw Cen MT"/>
              <a:cs typeface="Tw Cen MT"/>
            </a:endParaRPr>
          </a:p>
        </p:txBody>
      </p:sp>
      <p:pic>
        <p:nvPicPr>
          <p:cNvPr id="6" name="Picture 5"/>
          <p:cNvPicPr>
            <a:picLocks noChangeAspect="1"/>
          </p:cNvPicPr>
          <p:nvPr userDrawn="1"/>
        </p:nvPicPr>
        <p:blipFill>
          <a:blip r:embed="rId3"/>
          <a:stretch>
            <a:fillRect/>
          </a:stretch>
        </p:blipFill>
        <p:spPr>
          <a:xfrm>
            <a:off x="420218" y="361206"/>
            <a:ext cx="1209675" cy="634365"/>
          </a:xfrm>
          <a:prstGeom prst="rect">
            <a:avLst/>
          </a:prstGeom>
        </p:spPr>
      </p:pic>
      <p:pic>
        <p:nvPicPr>
          <p:cNvPr id="7" name="Picture 6"/>
          <p:cNvPicPr>
            <a:picLocks noChangeAspect="1"/>
          </p:cNvPicPr>
          <p:nvPr userDrawn="1"/>
        </p:nvPicPr>
        <p:blipFill>
          <a:blip r:embed="rId4"/>
          <a:stretch>
            <a:fillRect/>
          </a:stretch>
        </p:blipFill>
        <p:spPr>
          <a:xfrm>
            <a:off x="2843809" y="3608665"/>
            <a:ext cx="923925" cy="788670"/>
          </a:xfrm>
          <a:prstGeom prst="rect">
            <a:avLst/>
          </a:prstGeom>
        </p:spPr>
      </p:pic>
      <p:sp>
        <p:nvSpPr>
          <p:cNvPr id="9" name="Text Placeholder 3"/>
          <p:cNvSpPr>
            <a:spLocks noGrp="1"/>
          </p:cNvSpPr>
          <p:nvPr>
            <p:ph type="body" sz="quarter" idx="14"/>
          </p:nvPr>
        </p:nvSpPr>
        <p:spPr>
          <a:xfrm>
            <a:off x="4283968" y="433113"/>
            <a:ext cx="4392488" cy="3953239"/>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2987479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C">
  <p:cSld name="TOC">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dirty="0" err="1">
                <a:solidFill>
                  <a:srgbClr val="FFFFFF"/>
                </a:solidFill>
                <a:latin typeface="Raleway"/>
                <a:ea typeface="Raleway"/>
                <a:cs typeface="Raleway"/>
                <a:sym typeface="Raleway"/>
              </a:rPr>
              <a:t>Konfidentiell</a:t>
            </a:r>
            <a:endParaRPr sz="600" b="1" dirty="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dirty="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dirty="0">
                <a:solidFill>
                  <a:srgbClr val="FFFFFF"/>
                </a:solidFill>
                <a:latin typeface="Raleway"/>
                <a:ea typeface="Raleway"/>
                <a:cs typeface="Raleway"/>
                <a:sym typeface="Raleway"/>
              </a:rPr>
              <a:t>Version 1.0</a:t>
            </a:r>
            <a:endParaRPr sz="600" b="1"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955324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_alt1">
  <p:cSld name="Section header_alt1">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355253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64"/>
        <p:cNvGrpSpPr/>
        <p:nvPr/>
      </p:nvGrpSpPr>
      <p:grpSpPr>
        <a:xfrm>
          <a:off x="0" y="0"/>
          <a:ext cx="0" cy="0"/>
          <a:chOff x="0" y="0"/>
          <a:chExt cx="0" cy="0"/>
        </a:xfrm>
      </p:grpSpPr>
      <p:pic>
        <p:nvPicPr>
          <p:cNvPr id="65" name="Google Shape;65;p7" descr="shutterstock_31891705.jpg"/>
          <p:cNvPicPr preferRelativeResize="0"/>
          <p:nvPr userDrawn="1"/>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12" name="Bildobjekt 11">
            <a:extLst>
              <a:ext uri="{FF2B5EF4-FFF2-40B4-BE49-F238E27FC236}">
                <a16:creationId xmlns:a16="http://schemas.microsoft.com/office/drawing/2014/main" id="{2538A01D-4B37-43FE-8FA7-7C4F35C7A0FB}"/>
              </a:ext>
            </a:extLst>
          </p:cNvPr>
          <p:cNvPicPr>
            <a:picLocks noChangeAspect="1"/>
          </p:cNvPicPr>
          <p:nvPr userDrawn="1"/>
        </p:nvPicPr>
        <p:blipFill>
          <a:blip r:embed="rId4"/>
          <a:stretch>
            <a:fillRect/>
          </a:stretch>
        </p:blipFill>
        <p:spPr>
          <a:xfrm>
            <a:off x="8201136" y="4749852"/>
            <a:ext cx="773114" cy="225238"/>
          </a:xfrm>
          <a:prstGeom prst="rect">
            <a:avLst/>
          </a:prstGeom>
        </p:spPr>
      </p:pic>
    </p:spTree>
    <p:extLst>
      <p:ext uri="{BB962C8B-B14F-4D97-AF65-F5344CB8AC3E}">
        <p14:creationId xmlns:p14="http://schemas.microsoft.com/office/powerpoint/2010/main" val="246527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4113335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page 2lines">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3967066" cy="895690"/>
          </a:xfrm>
          <a:prstGeom prst="rect">
            <a:avLst/>
          </a:prstGeom>
          <a:solidFill>
            <a:srgbClr val="EDEDED"/>
          </a:solidFill>
        </p:spPr>
        <p:txBody>
          <a:bodyPr vert="horz" wrap="none" lIns="180000" tIns="180000" rIns="180000" bIns="360000">
            <a:spAutoFit/>
          </a:bodyPr>
          <a:lstStyle>
            <a:lvl1pPr marL="0" indent="0">
              <a:buNone/>
              <a:defRPr sz="1980" b="1" cap="all">
                <a:solidFill>
                  <a:srgbClr val="3D4955"/>
                </a:solidFill>
                <a:latin typeface="Tw Cen MT"/>
                <a:cs typeface="Tw Cen MT"/>
              </a:defRPr>
            </a:lvl1pPr>
          </a:lstStyle>
          <a:p>
            <a:pPr lvl="0"/>
            <a:r>
              <a:rPr lang="da-DK"/>
              <a:t>Klik for at redigere i master</a:t>
            </a:r>
          </a:p>
        </p:txBody>
      </p:sp>
      <p:sp>
        <p:nvSpPr>
          <p:cNvPr id="5" name="Text Placeholder 13"/>
          <p:cNvSpPr>
            <a:spLocks noGrp="1"/>
          </p:cNvSpPr>
          <p:nvPr>
            <p:ph type="body" sz="quarter" idx="13"/>
          </p:nvPr>
        </p:nvSpPr>
        <p:spPr>
          <a:xfrm>
            <a:off x="311658" y="848488"/>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6" name="Text Placeholder 3"/>
          <p:cNvSpPr>
            <a:spLocks noGrp="1"/>
          </p:cNvSpPr>
          <p:nvPr>
            <p:ph type="body" sz="quarter" idx="14"/>
          </p:nvPr>
        </p:nvSpPr>
        <p:spPr>
          <a:xfrm>
            <a:off x="395536" y="1275605"/>
            <a:ext cx="8280920" cy="3110657"/>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75079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DEE0CB-716C-432B-9355-737414308DDA}"/>
              </a:ext>
            </a:extLst>
          </p:cNvPr>
          <p:cNvSpPr>
            <a:spLocks noGrp="1"/>
          </p:cNvSpPr>
          <p:nvPr>
            <p:ph type="title"/>
          </p:nvPr>
        </p:nvSpPr>
        <p:spPr>
          <a:xfrm>
            <a:off x="629841" y="342900"/>
            <a:ext cx="2949178" cy="1200150"/>
          </a:xfrm>
        </p:spPr>
        <p:txBody>
          <a:bodyPr anchor="b"/>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E1B6CF3-E7B1-4585-8117-F1EFE0525D1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843B51C-CADC-46C4-8FCD-2C2FEF9A07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CFF9BE4-18A1-4223-9443-3B5466E7E01B}"/>
              </a:ext>
            </a:extLst>
          </p:cNvPr>
          <p:cNvSpPr>
            <a:spLocks noGrp="1"/>
          </p:cNvSpPr>
          <p:nvPr>
            <p:ph type="dt" sz="half" idx="10"/>
          </p:nvPr>
        </p:nvSpPr>
        <p:spPr/>
        <p:txBody>
          <a:bodyPr/>
          <a:lstStyle/>
          <a:p>
            <a:fld id="{EC849592-638C-4AC7-AA16-85D7BBF863DA}" type="datetimeFigureOut">
              <a:rPr lang="sv-SE" smtClean="0"/>
              <a:t>2024-10-16</a:t>
            </a:fld>
            <a:endParaRPr lang="sv-SE"/>
          </a:p>
        </p:txBody>
      </p:sp>
      <p:sp>
        <p:nvSpPr>
          <p:cNvPr id="6" name="Platshållare för sidfot 5">
            <a:extLst>
              <a:ext uri="{FF2B5EF4-FFF2-40B4-BE49-F238E27FC236}">
                <a16:creationId xmlns:a16="http://schemas.microsoft.com/office/drawing/2014/main" id="{1CF935EB-605C-4D4F-85A1-EAD12B9D462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C9E994B-A26E-41DF-85E6-930F10876EE7}"/>
              </a:ext>
            </a:extLst>
          </p:cNvPr>
          <p:cNvSpPr>
            <a:spLocks noGrp="1"/>
          </p:cNvSpPr>
          <p:nvPr>
            <p:ph type="sldNum" sz="quarter" idx="12"/>
          </p:nvPr>
        </p:nvSpPr>
        <p:spPr/>
        <p:txBody>
          <a:bodyPr/>
          <a:lstStyle/>
          <a:p>
            <a:fld id="{19A61241-2B76-4177-8DD8-CEE18AED84A8}" type="slidenum">
              <a:rPr lang="sv-SE" smtClean="0"/>
              <a:t>‹#›</a:t>
            </a:fld>
            <a:endParaRPr lang="sv-SE"/>
          </a:p>
        </p:txBody>
      </p:sp>
    </p:spTree>
    <p:extLst>
      <p:ext uri="{BB962C8B-B14F-4D97-AF65-F5344CB8AC3E}">
        <p14:creationId xmlns:p14="http://schemas.microsoft.com/office/powerpoint/2010/main" val="57324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Google Shape;22;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p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5" name="Bildobjekt 14">
            <a:extLst>
              <a:ext uri="{FF2B5EF4-FFF2-40B4-BE49-F238E27FC236}">
                <a16:creationId xmlns:a16="http://schemas.microsoft.com/office/drawing/2014/main" id="{15C0401E-BDA5-49DF-93DF-59774B0BDABF}"/>
              </a:ext>
            </a:extLst>
          </p:cNvPr>
          <p:cNvPicPr>
            <a:picLocks noChangeAspect="1"/>
          </p:cNvPicPr>
          <p:nvPr userDrawn="1"/>
        </p:nvPicPr>
        <p:blipFill>
          <a:blip r:embed="rId4"/>
          <a:stretch>
            <a:fillRect/>
          </a:stretch>
        </p:blipFill>
        <p:spPr>
          <a:xfrm>
            <a:off x="8201136" y="4749852"/>
            <a:ext cx="773114" cy="22523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dirty="0"/>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5" name="Bildobjekt 4">
            <a:extLst>
              <a:ext uri="{FF2B5EF4-FFF2-40B4-BE49-F238E27FC236}">
                <a16:creationId xmlns:a16="http://schemas.microsoft.com/office/drawing/2014/main" id="{225EE6FE-7439-4892-8F44-1A7BFCBF01FF}"/>
              </a:ext>
            </a:extLst>
          </p:cNvPr>
          <p:cNvPicPr>
            <a:picLocks noChangeAspect="1"/>
          </p:cNvPicPr>
          <p:nvPr userDrawn="1"/>
        </p:nvPicPr>
        <p:blipFill>
          <a:blip r:embed="rId20"/>
          <a:stretch>
            <a:fillRect/>
          </a:stretch>
        </p:blipFill>
        <p:spPr>
          <a:xfrm>
            <a:off x="8201136" y="4749852"/>
            <a:ext cx="773114" cy="225238"/>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7" r:id="rId6"/>
    <p:sldLayoutId id="2147483658" r:id="rId7"/>
    <p:sldLayoutId id="2147483659" r:id="rId8"/>
    <p:sldLayoutId id="2147483660" r:id="rId9"/>
    <p:sldLayoutId id="2147483661" r:id="rId10"/>
    <p:sldLayoutId id="2147483666" r:id="rId11"/>
    <p:sldLayoutId id="2147483670" r:id="rId12"/>
    <p:sldLayoutId id="2147483671" r:id="rId13"/>
    <p:sldLayoutId id="2147483672" r:id="rId14"/>
    <p:sldLayoutId id="2147483673" r:id="rId15"/>
    <p:sldLayoutId id="2147483674" r:id="rId16"/>
    <p:sldLayoutId id="2147483677" r:id="rId17"/>
    <p:sldLayoutId id="214748367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notesSlide" Target="../notesSlides/notesSlide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slideLayout" Target="../slideLayouts/slideLayout5.xml"/><Relationship Id="rId5" Type="http://schemas.openxmlformats.org/officeDocument/2006/relationships/tags" Target="../tags/tag9.xml"/><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1.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741324" y="1488705"/>
            <a:ext cx="5842089"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5400" dirty="0">
                <a:solidFill>
                  <a:schemeClr val="accent1"/>
                </a:solidFill>
                <a:latin typeface="Raleway" pitchFamily="2" charset="0"/>
                <a:cs typeface="Calibri" panose="020F0502020204030204" pitchFamily="34" charset="0"/>
              </a:rPr>
              <a:t>team analysis</a:t>
            </a:r>
            <a:endParaRPr sz="4400" dirty="0">
              <a:solidFill>
                <a:schemeClr val="accent1"/>
              </a:solidFill>
              <a:latin typeface="Raleway" pitchFamily="2" charset="0"/>
              <a:cs typeface="Calibri" panose="020F0502020204030204" pitchFamily="34" charset="0"/>
            </a:endParaRPr>
          </a:p>
        </p:txBody>
      </p:sp>
      <p:sp>
        <p:nvSpPr>
          <p:cNvPr id="177" name="Google Shape;177;p18"/>
          <p:cNvSpPr txBox="1">
            <a:spLocks noGrp="1"/>
          </p:cNvSpPr>
          <p:nvPr>
            <p:ph type="subTitle" idx="1"/>
          </p:nvPr>
        </p:nvSpPr>
        <p:spPr>
          <a:xfrm>
            <a:off x="830389" y="2475665"/>
            <a:ext cx="48909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latin typeface="Raleway" pitchFamily="2" charset="0"/>
                <a:cs typeface="Calibri" panose="020F0502020204030204" pitchFamily="34" charset="0"/>
              </a:rPr>
              <a:t>Workshop MPA</a:t>
            </a:r>
            <a:endParaRPr b="1" dirty="0">
              <a:latin typeface="Raleway" pitchFamily="2"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ACB605-7CD4-4665-B20E-F6F749BA05D9}"/>
              </a:ext>
            </a:extLst>
          </p:cNvPr>
          <p:cNvSpPr>
            <a:spLocks noGrp="1"/>
          </p:cNvSpPr>
          <p:nvPr>
            <p:ph type="title"/>
          </p:nvPr>
        </p:nvSpPr>
        <p:spPr/>
        <p:txBody>
          <a:bodyPr/>
          <a:lstStyle/>
          <a:p>
            <a:r>
              <a:rPr lang="sv-SE" dirty="0">
                <a:latin typeface="Raleway" pitchFamily="2" charset="0"/>
                <a:cs typeface="Calibri" panose="020F0502020204030204" pitchFamily="34" charset="0"/>
              </a:rPr>
              <a:t>key competencies
</a:t>
            </a:r>
          </a:p>
        </p:txBody>
      </p:sp>
      <p:sp>
        <p:nvSpPr>
          <p:cNvPr id="11266" name="Rectangle 2"/>
          <p:cNvSpPr>
            <a:spLocks noGrp="1" noChangeArrowheads="1"/>
          </p:cNvSpPr>
          <p:nvPr>
            <p:ph type="body" idx="1"/>
            <p:custDataLst>
              <p:tags r:id="rId1"/>
            </p:custDataLst>
          </p:nvPr>
        </p:nvSpPr>
        <p:spPr/>
        <p:txBody>
          <a:bodyPr>
            <a:normAutofit/>
          </a:bodyPr>
          <a:lstStyle/>
          <a:p>
            <a:pPr marL="0" indent="0" defTabSz="719109">
              <a:buNone/>
            </a:pPr>
            <a:r>
              <a:rPr lang="en-US" sz="1800" dirty="0">
                <a:latin typeface="Raleway" pitchFamily="2" charset="0"/>
                <a:cs typeface="Calibri" panose="020F0502020204030204" pitchFamily="34" charset="0"/>
              </a:rPr>
              <a:t>Most individuals working in teams bring these key competencies:
</a:t>
            </a:r>
            <a:endParaRPr lang="sv-SE" sz="1800" dirty="0">
              <a:latin typeface="Raleway" pitchFamily="2" charset="0"/>
              <a:cs typeface="Calibri" panose="020F0502020204030204" pitchFamily="34" charset="0"/>
            </a:endParaRPr>
          </a:p>
        </p:txBody>
      </p:sp>
      <p:sp>
        <p:nvSpPr>
          <p:cNvPr id="5" name="Platshållare för text 4">
            <a:extLst>
              <a:ext uri="{FF2B5EF4-FFF2-40B4-BE49-F238E27FC236}">
                <a16:creationId xmlns:a16="http://schemas.microsoft.com/office/drawing/2014/main" id="{058BD618-DE6E-4B82-9E71-CC9F521C1C2A}"/>
              </a:ext>
            </a:extLst>
          </p:cNvPr>
          <p:cNvSpPr>
            <a:spLocks noGrp="1"/>
          </p:cNvSpPr>
          <p:nvPr>
            <p:ph type="body" idx="2"/>
          </p:nvPr>
        </p:nvSpPr>
        <p:spPr>
          <a:xfrm>
            <a:off x="4790567" y="2078875"/>
            <a:ext cx="3774300" cy="2261100"/>
          </a:xfrm>
        </p:spPr>
        <p:txBody>
          <a:bodyPr/>
          <a:lstStyle/>
          <a:p>
            <a:pPr marL="342900" indent="-342900" defTabSz="719109">
              <a:buFont typeface="+mj-lt"/>
              <a:buAutoNum type="arabicPeriod"/>
            </a:pPr>
            <a:r>
              <a:rPr lang="en-US" dirty="0">
                <a:latin typeface="Raleway" pitchFamily="2" charset="0"/>
                <a:cs typeface="Calibri" panose="020F0502020204030204" pitchFamily="34" charset="0"/>
              </a:rPr>
              <a:t>Professional knowledge/specialist knowledge, qualifications and experience</a:t>
            </a:r>
            <a:br>
              <a:rPr lang="en-US" dirty="0">
                <a:latin typeface="Raleway" pitchFamily="2" charset="0"/>
                <a:cs typeface="Calibri" panose="020F0502020204030204" pitchFamily="34" charset="0"/>
              </a:rPr>
            </a:br>
            <a:r>
              <a:rPr lang="en-US" dirty="0">
                <a:latin typeface="Raleway" pitchFamily="2" charset="0"/>
                <a:cs typeface="Calibri" panose="020F0502020204030204" pitchFamily="34" charset="0"/>
              </a:rPr>
              <a:t>
Personal characteristics/</a:t>
            </a:r>
            <a:r>
              <a:rPr lang="en-US" dirty="0" err="1">
                <a:latin typeface="Raleway" pitchFamily="2" charset="0"/>
                <a:cs typeface="Calibri" panose="020F0502020204030204" pitchFamily="34" charset="0"/>
              </a:rPr>
              <a:t>behaviour</a:t>
            </a:r>
            <a:endParaRPr lang="sv-SE"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31075338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7CE6872-8471-4519-B4C4-488AC77BE9FE}"/>
              </a:ext>
            </a:extLst>
          </p:cNvPr>
          <p:cNvSpPr>
            <a:spLocks noGrp="1"/>
          </p:cNvSpPr>
          <p:nvPr>
            <p:ph type="title"/>
          </p:nvPr>
        </p:nvSpPr>
        <p:spPr/>
        <p:txBody>
          <a:bodyPr/>
          <a:lstStyle/>
          <a:p>
            <a:r>
              <a:rPr lang="en-US" sz="2800" dirty="0">
                <a:latin typeface="Raleway" pitchFamily="2" charset="0"/>
                <a:cs typeface="Calibri" panose="020F0502020204030204" pitchFamily="34" charset="0"/>
              </a:rPr>
              <a:t>what affects the team's behavior?
</a:t>
            </a:r>
          </a:p>
        </p:txBody>
      </p:sp>
      <p:graphicFrame>
        <p:nvGraphicFramePr>
          <p:cNvPr id="8" name="Diagram 7">
            <a:extLst>
              <a:ext uri="{FF2B5EF4-FFF2-40B4-BE49-F238E27FC236}">
                <a16:creationId xmlns:a16="http://schemas.microsoft.com/office/drawing/2014/main" id="{F3D429C6-516C-4152-85EB-695E495D3FE5}"/>
              </a:ext>
            </a:extLst>
          </p:cNvPr>
          <p:cNvGraphicFramePr/>
          <p:nvPr>
            <p:extLst>
              <p:ext uri="{D42A27DB-BD31-4B8C-83A1-F6EECF244321}">
                <p14:modId xmlns:p14="http://schemas.microsoft.com/office/powerpoint/2010/main" val="1708327243"/>
              </p:ext>
            </p:extLst>
          </p:nvPr>
        </p:nvGraphicFramePr>
        <p:xfrm>
          <a:off x="4301348" y="753634"/>
          <a:ext cx="5039950" cy="3636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794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997A81DD-FB50-4D15-BDE8-76E8C811D3C0}"/>
              </a:ext>
            </a:extLst>
          </p:cNvPr>
          <p:cNvSpPr>
            <a:spLocks noGrp="1"/>
          </p:cNvSpPr>
          <p:nvPr>
            <p:ph type="title"/>
          </p:nvPr>
        </p:nvSpPr>
        <p:spPr/>
        <p:txBody>
          <a:bodyPr/>
          <a:lstStyle/>
          <a:p>
            <a:r>
              <a:rPr lang="sv-SE" sz="3200" dirty="0">
                <a:latin typeface="Raleway" pitchFamily="2" charset="0"/>
                <a:cs typeface="Calibri" panose="020F0502020204030204" pitchFamily="34" charset="0"/>
              </a:rPr>
              <a:t>personality</a:t>
            </a:r>
          </a:p>
        </p:txBody>
      </p:sp>
      <p:pic>
        <p:nvPicPr>
          <p:cNvPr id="8" name="Platshållare för innehåll 7" descr="En bild som visar lök, sitter, vit, bord&#10;&#10;Automatiskt genererad beskrivning">
            <a:extLst>
              <a:ext uri="{FF2B5EF4-FFF2-40B4-BE49-F238E27FC236}">
                <a16:creationId xmlns:a16="http://schemas.microsoft.com/office/drawing/2014/main" id="{83E1B24B-F4F1-46DE-80F0-C077E18074D1}"/>
              </a:ext>
            </a:extLst>
          </p:cNvPr>
          <p:cNvPicPr>
            <a:picLocks noGrp="1" noChangeAspect="1"/>
          </p:cNvPicPr>
          <p:nvPr>
            <p:ph idx="4294967295"/>
          </p:nvPr>
        </p:nvPicPr>
        <p:blipFill>
          <a:blip r:embed="rId2"/>
          <a:stretch>
            <a:fillRect/>
          </a:stretch>
        </p:blipFill>
        <p:spPr>
          <a:xfrm>
            <a:off x="3966655" y="1182101"/>
            <a:ext cx="3394075" cy="3394075"/>
          </a:xfrm>
        </p:spPr>
      </p:pic>
    </p:spTree>
    <p:extLst>
      <p:ext uri="{BB962C8B-B14F-4D97-AF65-F5344CB8AC3E}">
        <p14:creationId xmlns:p14="http://schemas.microsoft.com/office/powerpoint/2010/main" val="2935159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ubrik 1"/>
          <p:cNvSpPr>
            <a:spLocks noGrp="1"/>
          </p:cNvSpPr>
          <p:nvPr>
            <p:ph type="title"/>
          </p:nvPr>
        </p:nvSpPr>
        <p:spPr/>
        <p:txBody>
          <a:bodyPr/>
          <a:lstStyle/>
          <a:p>
            <a:r>
              <a:rPr lang="sv-SE" sz="5400" dirty="0">
                <a:latin typeface="Raleway" pitchFamily="2" charset="0"/>
                <a:cs typeface="Calibri" panose="020F0502020204030204" pitchFamily="34" charset="0"/>
              </a:rPr>
              <a:t>efficient teams</a:t>
            </a:r>
          </a:p>
        </p:txBody>
      </p:sp>
    </p:spTree>
    <p:extLst>
      <p:ext uri="{BB962C8B-B14F-4D97-AF65-F5344CB8AC3E}">
        <p14:creationId xmlns:p14="http://schemas.microsoft.com/office/powerpoint/2010/main" val="409614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73E41B-A7E0-41BB-AC3D-1A322FC1028A}"/>
              </a:ext>
            </a:extLst>
          </p:cNvPr>
          <p:cNvSpPr>
            <a:spLocks noGrp="1"/>
          </p:cNvSpPr>
          <p:nvPr>
            <p:ph type="title"/>
          </p:nvPr>
        </p:nvSpPr>
        <p:spPr/>
        <p:txBody>
          <a:bodyPr/>
          <a:lstStyle/>
          <a:p>
            <a:r>
              <a:rPr lang="en-US" sz="3200" dirty="0">
                <a:latin typeface="Raleway" pitchFamily="2" charset="0"/>
                <a:cs typeface="Calibri" panose="020F0502020204030204" pitchFamily="34" charset="0"/>
              </a:rPr>
              <a:t>characteristics of an effective team</a:t>
            </a:r>
            <a:br>
              <a:rPr lang="sv-SE" sz="2800" dirty="0">
                <a:latin typeface="Raleway" pitchFamily="2" charset="0"/>
                <a:cs typeface="Calibri" panose="020F0502020204030204" pitchFamily="34" charset="0"/>
              </a:rPr>
            </a:br>
            <a:endParaRPr lang="sv-SE" sz="2800" dirty="0">
              <a:latin typeface="Raleway" pitchFamily="2" charset="0"/>
              <a:cs typeface="Calibri" panose="020F0502020204030204" pitchFamily="34" charset="0"/>
            </a:endParaRPr>
          </a:p>
        </p:txBody>
      </p:sp>
      <p:grpSp>
        <p:nvGrpSpPr>
          <p:cNvPr id="15363" name="Group 3"/>
          <p:cNvGrpSpPr>
            <a:grpSpLocks/>
          </p:cNvGrpSpPr>
          <p:nvPr/>
        </p:nvGrpSpPr>
        <p:grpSpPr bwMode="auto">
          <a:xfrm>
            <a:off x="1263997" y="2194881"/>
            <a:ext cx="6327775" cy="2107408"/>
            <a:chOff x="190" y="1933"/>
            <a:chExt cx="3986" cy="2360"/>
          </a:xfrm>
          <a:effectLst/>
        </p:grpSpPr>
        <p:sp>
          <p:nvSpPr>
            <p:cNvPr id="15364" name="Rectangle 4"/>
            <p:cNvSpPr>
              <a:spLocks noChangeArrowheads="1"/>
            </p:cNvSpPr>
            <p:nvPr>
              <p:custDataLst>
                <p:tags r:id="rId1"/>
              </p:custDataLst>
            </p:nvPr>
          </p:nvSpPr>
          <p:spPr bwMode="auto">
            <a:xfrm>
              <a:off x="2279" y="3717"/>
              <a:ext cx="849" cy="57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endParaRPr lang="da-DK" sz="900" dirty="0">
                <a:ln w="0">
                  <a:solidFill>
                    <a:schemeClr val="bg1"/>
                  </a:solidFill>
                </a:ln>
                <a:solidFill>
                  <a:schemeClr val="bg1"/>
                </a:solidFill>
                <a:latin typeface="Raleway" pitchFamily="2" charset="0"/>
                <a:cs typeface="Calibri" panose="020F0502020204030204" pitchFamily="34" charset="0"/>
              </a:endParaRPr>
            </a:p>
            <a:p>
              <a:pPr algn="ctr" defTabSz="719109"/>
              <a:r>
                <a:rPr lang="da-DK" sz="900" dirty="0">
                  <a:ln w="0">
                    <a:solidFill>
                      <a:schemeClr val="bg1"/>
                    </a:solidFill>
                  </a:ln>
                  <a:solidFill>
                    <a:schemeClr val="bg1"/>
                  </a:solidFill>
                  <a:latin typeface="Raleway" pitchFamily="2" charset="0"/>
                  <a:cs typeface="Calibri" panose="020F0502020204030204" pitchFamily="34" charset="0"/>
                </a:rPr>
                <a:t>Open and clear communication
</a:t>
              </a:r>
            </a:p>
          </p:txBody>
        </p:sp>
        <p:sp>
          <p:nvSpPr>
            <p:cNvPr id="15365" name="Rectangle 5"/>
            <p:cNvSpPr>
              <a:spLocks noChangeArrowheads="1"/>
            </p:cNvSpPr>
            <p:nvPr>
              <p:custDataLst>
                <p:tags r:id="rId2"/>
              </p:custDataLst>
            </p:nvPr>
          </p:nvSpPr>
          <p:spPr bwMode="auto">
            <a:xfrm>
              <a:off x="190" y="3715"/>
              <a:ext cx="850" cy="57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endParaRPr lang="da-DK" sz="900" dirty="0">
                <a:ln w="0">
                  <a:solidFill>
                    <a:schemeClr val="bg1"/>
                  </a:solidFill>
                </a:ln>
                <a:solidFill>
                  <a:schemeClr val="bg1"/>
                </a:solidFill>
                <a:latin typeface="Raleway" pitchFamily="2" charset="0"/>
                <a:cs typeface="Calibri" panose="020F0502020204030204" pitchFamily="34" charset="0"/>
              </a:endParaRPr>
            </a:p>
            <a:p>
              <a:pPr algn="ctr" defTabSz="719109"/>
              <a:r>
                <a:rPr lang="da-DK" sz="900" dirty="0">
                  <a:ln w="0">
                    <a:solidFill>
                      <a:schemeClr val="bg1"/>
                    </a:solidFill>
                  </a:ln>
                  <a:solidFill>
                    <a:schemeClr val="bg1"/>
                  </a:solidFill>
                  <a:latin typeface="Raleway" pitchFamily="2" charset="0"/>
                  <a:cs typeface="Calibri" panose="020F0502020204030204" pitchFamily="34" charset="0"/>
                </a:rPr>
                <a:t>Clear 
goals
</a:t>
              </a:r>
            </a:p>
          </p:txBody>
        </p:sp>
        <p:sp>
          <p:nvSpPr>
            <p:cNvPr id="15366" name="Rectangle 6"/>
            <p:cNvSpPr>
              <a:spLocks noChangeArrowheads="1"/>
            </p:cNvSpPr>
            <p:nvPr>
              <p:custDataLst>
                <p:tags r:id="rId3"/>
              </p:custDataLst>
            </p:nvPr>
          </p:nvSpPr>
          <p:spPr bwMode="auto">
            <a:xfrm>
              <a:off x="1240" y="3717"/>
              <a:ext cx="849" cy="57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71844" tIns="35922" rIns="71844" bIns="35922" anchor="ctr"/>
            <a:lstStyle/>
            <a:p>
              <a:pPr algn="ctr" defTabSz="719109"/>
              <a:endParaRPr lang="da-DK" sz="900" dirty="0">
                <a:ln w="0">
                  <a:solidFill>
                    <a:schemeClr val="bg1"/>
                  </a:solidFill>
                </a:ln>
                <a:solidFill>
                  <a:schemeClr val="bg1"/>
                </a:solidFill>
                <a:latin typeface="Raleway" pitchFamily="2" charset="0"/>
                <a:cs typeface="Calibri" panose="020F0502020204030204" pitchFamily="34" charset="0"/>
              </a:endParaRPr>
            </a:p>
            <a:p>
              <a:pPr algn="ctr" defTabSz="719109"/>
              <a:r>
                <a:rPr lang="da-DK" sz="900" dirty="0">
                  <a:ln w="0">
                    <a:solidFill>
                      <a:schemeClr val="bg1"/>
                    </a:solidFill>
                  </a:ln>
                  <a:solidFill>
                    <a:schemeClr val="bg1"/>
                  </a:solidFill>
                  <a:latin typeface="Raleway" pitchFamily="2" charset="0"/>
                  <a:cs typeface="Calibri" panose="020F0502020204030204" pitchFamily="34" charset="0"/>
                </a:rPr>
                <a:t>Defined
Roles
</a:t>
              </a:r>
            </a:p>
          </p:txBody>
        </p:sp>
        <p:sp>
          <p:nvSpPr>
            <p:cNvPr id="15367" name="Rectangle 7"/>
            <p:cNvSpPr>
              <a:spLocks noChangeArrowheads="1"/>
            </p:cNvSpPr>
            <p:nvPr>
              <p:custDataLst>
                <p:tags r:id="rId4"/>
              </p:custDataLst>
            </p:nvPr>
          </p:nvSpPr>
          <p:spPr bwMode="auto">
            <a:xfrm>
              <a:off x="3326" y="3715"/>
              <a:ext cx="850" cy="57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endParaRPr lang="da-DK" sz="900" dirty="0">
                <a:ln w="0">
                  <a:solidFill>
                    <a:schemeClr val="bg1"/>
                  </a:solidFill>
                </a:ln>
                <a:solidFill>
                  <a:schemeClr val="bg1"/>
                </a:solidFill>
                <a:latin typeface="Raleway" pitchFamily="2" charset="0"/>
                <a:cs typeface="Calibri" panose="020F0502020204030204" pitchFamily="34" charset="0"/>
              </a:endParaRPr>
            </a:p>
            <a:p>
              <a:pPr algn="ctr" defTabSz="719109"/>
              <a:r>
                <a:rPr lang="da-DK" sz="900" dirty="0">
                  <a:ln w="0">
                    <a:solidFill>
                      <a:schemeClr val="bg1"/>
                    </a:solidFill>
                  </a:ln>
                  <a:solidFill>
                    <a:schemeClr val="bg1"/>
                  </a:solidFill>
                  <a:latin typeface="Raleway" pitchFamily="2" charset="0"/>
                  <a:cs typeface="Calibri" panose="020F0502020204030204" pitchFamily="34" charset="0"/>
                </a:rPr>
                <a:t>Efficient decision-making processes
</a:t>
              </a:r>
            </a:p>
          </p:txBody>
        </p:sp>
        <p:sp>
          <p:nvSpPr>
            <p:cNvPr id="15368" name="Rectangle 8"/>
            <p:cNvSpPr>
              <a:spLocks noChangeArrowheads="1"/>
            </p:cNvSpPr>
            <p:nvPr>
              <p:custDataLst>
                <p:tags r:id="rId5"/>
              </p:custDataLst>
            </p:nvPr>
          </p:nvSpPr>
          <p:spPr bwMode="auto">
            <a:xfrm>
              <a:off x="2798" y="3124"/>
              <a:ext cx="850" cy="57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r>
                <a:rPr lang="da-DK" sz="900" dirty="0">
                  <a:ln w="0">
                    <a:solidFill>
                      <a:schemeClr val="bg1"/>
                    </a:solidFill>
                  </a:ln>
                  <a:solidFill>
                    <a:schemeClr val="bg1"/>
                  </a:solidFill>
                  <a:latin typeface="Raleway" pitchFamily="2" charset="0"/>
                  <a:cs typeface="Calibri" panose="020F0502020204030204" pitchFamily="34" charset="0"/>
                </a:rPr>
                <a:t>‘</a:t>
              </a:r>
            </a:p>
            <a:p>
              <a:pPr algn="ctr" defTabSz="719109"/>
              <a:r>
                <a:rPr lang="da-DK" sz="900" dirty="0">
                  <a:ln w="0">
                    <a:solidFill>
                      <a:schemeClr val="bg1"/>
                    </a:solidFill>
                  </a:ln>
                  <a:solidFill>
                    <a:schemeClr val="bg1"/>
                  </a:solidFill>
                  <a:latin typeface="Raleway" pitchFamily="2" charset="0"/>
                  <a:cs typeface="Calibri" panose="020F0502020204030204" pitchFamily="34" charset="0"/>
                </a:rPr>
                <a:t>Open conflict management
</a:t>
              </a:r>
            </a:p>
          </p:txBody>
        </p:sp>
        <p:sp>
          <p:nvSpPr>
            <p:cNvPr id="15369" name="Rectangle 9"/>
            <p:cNvSpPr>
              <a:spLocks noChangeArrowheads="1"/>
            </p:cNvSpPr>
            <p:nvPr>
              <p:custDataLst>
                <p:tags r:id="rId6"/>
              </p:custDataLst>
            </p:nvPr>
          </p:nvSpPr>
          <p:spPr bwMode="auto">
            <a:xfrm>
              <a:off x="1754" y="3124"/>
              <a:ext cx="850" cy="57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endParaRPr lang="da-DK" sz="900" dirty="0">
                <a:ln w="0">
                  <a:solidFill>
                    <a:schemeClr val="bg1"/>
                  </a:solidFill>
                </a:ln>
                <a:solidFill>
                  <a:schemeClr val="bg1"/>
                </a:solidFill>
                <a:latin typeface="Raleway" pitchFamily="2" charset="0"/>
                <a:cs typeface="Calibri" panose="020F0502020204030204" pitchFamily="34" charset="0"/>
              </a:endParaRPr>
            </a:p>
            <a:p>
              <a:pPr algn="ctr" defTabSz="719109"/>
              <a:r>
                <a:rPr lang="da-DK" sz="900" dirty="0">
                  <a:ln w="0">
                    <a:solidFill>
                      <a:schemeClr val="bg1"/>
                    </a:solidFill>
                  </a:ln>
                  <a:solidFill>
                    <a:schemeClr val="bg1"/>
                  </a:solidFill>
                  <a:latin typeface="Raleway" pitchFamily="2" charset="0"/>
                  <a:cs typeface="Calibri" panose="020F0502020204030204" pitchFamily="34" charset="0"/>
                </a:rPr>
                <a:t>Appreciating differences
</a:t>
              </a:r>
            </a:p>
          </p:txBody>
        </p:sp>
        <p:sp>
          <p:nvSpPr>
            <p:cNvPr id="15370" name="Rectangle 10"/>
            <p:cNvSpPr>
              <a:spLocks noChangeArrowheads="1"/>
            </p:cNvSpPr>
            <p:nvPr>
              <p:custDataLst>
                <p:tags r:id="rId7"/>
              </p:custDataLst>
            </p:nvPr>
          </p:nvSpPr>
          <p:spPr bwMode="auto">
            <a:xfrm>
              <a:off x="715" y="3124"/>
              <a:ext cx="849" cy="57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endParaRPr lang="da-DK" sz="900" dirty="0">
                <a:ln w="0">
                  <a:solidFill>
                    <a:schemeClr val="bg1"/>
                  </a:solidFill>
                </a:ln>
                <a:solidFill>
                  <a:schemeClr val="bg1"/>
                </a:solidFill>
                <a:latin typeface="Raleway" pitchFamily="2" charset="0"/>
                <a:cs typeface="Calibri" panose="020F0502020204030204" pitchFamily="34" charset="0"/>
              </a:endParaRPr>
            </a:p>
            <a:p>
              <a:pPr algn="ctr" defTabSz="719109"/>
              <a:r>
                <a:rPr lang="da-DK" sz="900" dirty="0">
                  <a:ln w="0">
                    <a:solidFill>
                      <a:schemeClr val="bg1"/>
                    </a:solidFill>
                  </a:ln>
                  <a:solidFill>
                    <a:schemeClr val="bg1"/>
                  </a:solidFill>
                  <a:latin typeface="Raleway" pitchFamily="2" charset="0"/>
                  <a:cs typeface="Calibri" panose="020F0502020204030204" pitchFamily="34" charset="0"/>
                </a:rPr>
                <a:t>Actively balanced participation
</a:t>
              </a:r>
            </a:p>
          </p:txBody>
        </p:sp>
        <p:sp>
          <p:nvSpPr>
            <p:cNvPr id="15371" name="Rectangle 11"/>
            <p:cNvSpPr>
              <a:spLocks noChangeArrowheads="1"/>
            </p:cNvSpPr>
            <p:nvPr>
              <p:custDataLst>
                <p:tags r:id="rId8"/>
              </p:custDataLst>
            </p:nvPr>
          </p:nvSpPr>
          <p:spPr bwMode="auto">
            <a:xfrm>
              <a:off x="2279" y="2535"/>
              <a:ext cx="849" cy="57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r>
                <a:rPr lang="da-DK" sz="900" dirty="0">
                  <a:ln w="0">
                    <a:solidFill>
                      <a:schemeClr val="bg1"/>
                    </a:solidFill>
                  </a:ln>
                  <a:solidFill>
                    <a:schemeClr val="bg1"/>
                  </a:solidFill>
                  <a:latin typeface="Raleway" pitchFamily="2" charset="0"/>
                  <a:cs typeface="Calibri" panose="020F0502020204030204" pitchFamily="34" charset="0"/>
                </a:rPr>
                <a:t>Cooperation</a:t>
              </a:r>
            </a:p>
          </p:txBody>
        </p:sp>
        <p:sp>
          <p:nvSpPr>
            <p:cNvPr id="15372" name="Rectangle 12"/>
            <p:cNvSpPr>
              <a:spLocks noChangeArrowheads="1"/>
            </p:cNvSpPr>
            <p:nvPr>
              <p:custDataLst>
                <p:tags r:id="rId9"/>
              </p:custDataLst>
            </p:nvPr>
          </p:nvSpPr>
          <p:spPr bwMode="auto">
            <a:xfrm>
              <a:off x="1250" y="2535"/>
              <a:ext cx="850" cy="57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endParaRPr lang="da-DK" sz="900" dirty="0">
                <a:ln w="0">
                  <a:solidFill>
                    <a:schemeClr val="bg1"/>
                  </a:solidFill>
                </a:ln>
                <a:solidFill>
                  <a:schemeClr val="bg1"/>
                </a:solidFill>
                <a:latin typeface="Raleway" pitchFamily="2" charset="0"/>
                <a:cs typeface="Calibri" panose="020F0502020204030204" pitchFamily="34" charset="0"/>
              </a:endParaRPr>
            </a:p>
            <a:p>
              <a:pPr algn="ctr" defTabSz="719109"/>
              <a:r>
                <a:rPr lang="da-DK" sz="900" dirty="0">
                  <a:ln w="0">
                    <a:solidFill>
                      <a:schemeClr val="bg1"/>
                    </a:solidFill>
                  </a:ln>
                  <a:solidFill>
                    <a:schemeClr val="bg1"/>
                  </a:solidFill>
                  <a:latin typeface="Raleway" pitchFamily="2" charset="0"/>
                  <a:cs typeface="Calibri" panose="020F0502020204030204" pitchFamily="34" charset="0"/>
                </a:rPr>
                <a:t>Positive atmosphere
</a:t>
              </a:r>
            </a:p>
          </p:txBody>
        </p:sp>
        <p:sp>
          <p:nvSpPr>
            <p:cNvPr id="15373" name="Rectangle 13"/>
            <p:cNvSpPr>
              <a:spLocks noChangeArrowheads="1"/>
            </p:cNvSpPr>
            <p:nvPr>
              <p:custDataLst>
                <p:tags r:id="rId10"/>
              </p:custDataLst>
            </p:nvPr>
          </p:nvSpPr>
          <p:spPr bwMode="auto">
            <a:xfrm>
              <a:off x="1747" y="1933"/>
              <a:ext cx="850" cy="58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71844" tIns="35922" rIns="71844" bIns="35922" anchor="ctr"/>
            <a:lstStyle/>
            <a:p>
              <a:pPr algn="ctr" defTabSz="719109"/>
              <a:endParaRPr lang="da-DK" sz="900" dirty="0">
                <a:ln w="0">
                  <a:solidFill>
                    <a:schemeClr val="bg1"/>
                  </a:solidFill>
                </a:ln>
                <a:solidFill>
                  <a:schemeClr val="bg1"/>
                </a:solidFill>
                <a:latin typeface="Raleway" pitchFamily="2" charset="0"/>
                <a:cs typeface="Calibri" panose="020F0502020204030204" pitchFamily="34" charset="0"/>
              </a:endParaRPr>
            </a:p>
            <a:p>
              <a:pPr algn="ctr" defTabSz="719109"/>
              <a:r>
                <a:rPr lang="da-DK" sz="900" dirty="0">
                  <a:ln w="0">
                    <a:solidFill>
                      <a:schemeClr val="bg1"/>
                    </a:solidFill>
                  </a:ln>
                  <a:solidFill>
                    <a:schemeClr val="bg1"/>
                  </a:solidFill>
                  <a:latin typeface="Raleway" pitchFamily="2" charset="0"/>
                  <a:cs typeface="Calibri" panose="020F0502020204030204" pitchFamily="34" charset="0"/>
                </a:rPr>
                <a:t>Involved leadership
</a:t>
              </a:r>
            </a:p>
          </p:txBody>
        </p:sp>
      </p:grpSp>
    </p:spTree>
    <p:extLst>
      <p:ext uri="{BB962C8B-B14F-4D97-AF65-F5344CB8AC3E}">
        <p14:creationId xmlns:p14="http://schemas.microsoft.com/office/powerpoint/2010/main" val="12463735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62602C-A197-4778-AAEE-E4D91ECD479D}"/>
              </a:ext>
            </a:extLst>
          </p:cNvPr>
          <p:cNvSpPr>
            <a:spLocks noGrp="1"/>
          </p:cNvSpPr>
          <p:nvPr>
            <p:ph type="title" idx="4294967295"/>
          </p:nvPr>
        </p:nvSpPr>
        <p:spPr>
          <a:xfrm>
            <a:off x="512698" y="642319"/>
            <a:ext cx="7689850" cy="534987"/>
          </a:xfrm>
        </p:spPr>
        <p:txBody>
          <a:bodyPr/>
          <a:lstStyle/>
          <a:p>
            <a:r>
              <a:rPr lang="en-GB" sz="3200" dirty="0">
                <a:latin typeface="Raleway" pitchFamily="2" charset="0"/>
                <a:cs typeface="Calibri" panose="020F0502020204030204" pitchFamily="34" charset="0"/>
              </a:rPr>
              <a:t>four dimensions of teamwork</a:t>
            </a:r>
            <a:br>
              <a:rPr lang="sv-SE" sz="3200" dirty="0">
                <a:latin typeface="Raleway" pitchFamily="2" charset="0"/>
                <a:cs typeface="Calibri" panose="020F0502020204030204" pitchFamily="34" charset="0"/>
              </a:rPr>
            </a:br>
            <a:endParaRPr lang="sv-SE" sz="3200" dirty="0">
              <a:latin typeface="Raleway" pitchFamily="2" charset="0"/>
              <a:cs typeface="Calibri" panose="020F0502020204030204" pitchFamily="34" charset="0"/>
            </a:endParaRPr>
          </a:p>
        </p:txBody>
      </p:sp>
      <p:graphicFrame>
        <p:nvGraphicFramePr>
          <p:cNvPr id="8" name="Group 3">
            <a:extLst>
              <a:ext uri="{FF2B5EF4-FFF2-40B4-BE49-F238E27FC236}">
                <a16:creationId xmlns:a16="http://schemas.microsoft.com/office/drawing/2014/main" id="{31E50E08-79AF-4A4E-A7E9-F7DE90D81714}"/>
              </a:ext>
            </a:extLst>
          </p:cNvPr>
          <p:cNvGraphicFramePr>
            <a:graphicFrameLocks/>
          </p:cNvGraphicFramePr>
          <p:nvPr>
            <p:extLst>
              <p:ext uri="{D42A27DB-BD31-4B8C-83A1-F6EECF244321}">
                <p14:modId xmlns:p14="http://schemas.microsoft.com/office/powerpoint/2010/main" val="1311607047"/>
              </p:ext>
            </p:extLst>
          </p:nvPr>
        </p:nvGraphicFramePr>
        <p:xfrm>
          <a:off x="644143" y="1500991"/>
          <a:ext cx="7001150" cy="2924558"/>
        </p:xfrm>
        <a:graphic>
          <a:graphicData uri="http://schemas.openxmlformats.org/drawingml/2006/table">
            <a:tbl>
              <a:tblPr/>
              <a:tblGrid>
                <a:gridCol w="1760841">
                  <a:extLst>
                    <a:ext uri="{9D8B030D-6E8A-4147-A177-3AD203B41FA5}">
                      <a16:colId xmlns:a16="http://schemas.microsoft.com/office/drawing/2014/main" val="20000"/>
                    </a:ext>
                  </a:extLst>
                </a:gridCol>
                <a:gridCol w="172216">
                  <a:extLst>
                    <a:ext uri="{9D8B030D-6E8A-4147-A177-3AD203B41FA5}">
                      <a16:colId xmlns:a16="http://schemas.microsoft.com/office/drawing/2014/main" val="20001"/>
                    </a:ext>
                  </a:extLst>
                </a:gridCol>
                <a:gridCol w="2621080">
                  <a:extLst>
                    <a:ext uri="{9D8B030D-6E8A-4147-A177-3AD203B41FA5}">
                      <a16:colId xmlns:a16="http://schemas.microsoft.com/office/drawing/2014/main" val="20002"/>
                    </a:ext>
                  </a:extLst>
                </a:gridCol>
                <a:gridCol w="2447013">
                  <a:extLst>
                    <a:ext uri="{9D8B030D-6E8A-4147-A177-3AD203B41FA5}">
                      <a16:colId xmlns:a16="http://schemas.microsoft.com/office/drawing/2014/main" val="20003"/>
                    </a:ext>
                  </a:extLst>
                </a:gridCol>
              </a:tblGrid>
              <a:tr h="347262">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sv-SE" sz="1100" b="0" i="0" u="none" strike="noStrike" cap="none" normalizeH="0" baseline="0" dirty="0">
                        <a:ln>
                          <a:noFill/>
                        </a:ln>
                        <a:solidFill>
                          <a:srgbClr val="4D4D4D"/>
                        </a:solidFill>
                        <a:effectLst/>
                        <a:latin typeface="Tahoma" pitchFamily="34" charset="0"/>
                      </a:endParaRPr>
                    </a:p>
                  </a:txBody>
                  <a:tcPr marL="68580" marR="68580" marT="34290" marB="34290" horzOverflow="overflow">
                    <a:lnL cap="flat">
                      <a:noFill/>
                    </a:lnL>
                    <a:lnR>
                      <a:noFill/>
                    </a:lnR>
                    <a:lnT cap="flat">
                      <a:noFill/>
                    </a:lnT>
                    <a:lnB>
                      <a:noFill/>
                    </a:lnB>
                    <a:lnTlToBr>
                      <a:noFill/>
                    </a:lnTlToBr>
                    <a:lnBlToTr>
                      <a:noFill/>
                    </a:lnBlToTr>
                    <a:noFill/>
                  </a:tcPr>
                </a:tc>
                <a:tc rowSpan="2"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v-SE" sz="1400" b="0" i="0" u="none" strike="noStrike" cap="none" normalizeH="0" baseline="0" dirty="0" err="1">
                          <a:ln>
                            <a:noFill/>
                          </a:ln>
                          <a:solidFill>
                            <a:srgbClr val="4D4D4D"/>
                          </a:solidFill>
                          <a:effectLst/>
                          <a:latin typeface="Raleway" pitchFamily="2" charset="0"/>
                        </a:rPr>
                        <a:t>Result</a:t>
                      </a:r>
                      <a:r>
                        <a:rPr kumimoji="0" lang="sv-SE" sz="1400" b="0" i="0" u="none" strike="noStrike" cap="none" normalizeH="0" baseline="0" dirty="0">
                          <a:ln>
                            <a:noFill/>
                          </a:ln>
                          <a:solidFill>
                            <a:srgbClr val="4D4D4D"/>
                          </a:solidFill>
                          <a:effectLst/>
                          <a:latin typeface="Raleway" pitchFamily="2" charset="0"/>
                        </a:rPr>
                        <a:t> </a:t>
                      </a:r>
                      <a:r>
                        <a:rPr kumimoji="0" lang="sv-SE" sz="1400" b="0" i="0" u="none" strike="noStrike" cap="none" normalizeH="0" baseline="0" dirty="0" err="1">
                          <a:ln>
                            <a:noFill/>
                          </a:ln>
                          <a:solidFill>
                            <a:srgbClr val="4D4D4D"/>
                          </a:solidFill>
                          <a:effectLst/>
                          <a:latin typeface="Raleway" pitchFamily="2" charset="0"/>
                        </a:rPr>
                        <a:t>orientation</a:t>
                      </a:r>
                      <a:endParaRPr kumimoji="0" lang="sv-SE" sz="1400" b="0" i="0" u="none" strike="noStrike" cap="none" normalizeH="0" baseline="0" dirty="0">
                        <a:ln>
                          <a:noFill/>
                        </a:ln>
                        <a:solidFill>
                          <a:srgbClr val="4D4D4D"/>
                        </a:solidFill>
                        <a:effectLst/>
                        <a:latin typeface="Raleway" pitchFamily="2" charset="0"/>
                      </a:endParaRPr>
                    </a:p>
                  </a:txBody>
                  <a:tcPr marL="68580" marR="68580" marT="34290" marB="34290" anchor="ctr" horzOverflow="overflow">
                    <a:lnL>
                      <a:noFill/>
                    </a:lnL>
                    <a:lnR cap="flat">
                      <a:noFill/>
                    </a:lnR>
                    <a:lnT cap="flat">
                      <a:noFill/>
                    </a:lnT>
                    <a:lnB>
                      <a:noFill/>
                    </a:lnB>
                    <a:lnTlToBr>
                      <a:noFill/>
                    </a:lnTlToBr>
                    <a:lnBlToTr>
                      <a:noFill/>
                    </a:lnBlToTr>
                    <a:noFill/>
                  </a:tcPr>
                </a:tc>
                <a:tc hMerge="1">
                  <a:txBody>
                    <a:bodyPr/>
                    <a:lstStyle/>
                    <a:p>
                      <a:endParaRPr lang="sv-SE"/>
                    </a:p>
                  </a:txBody>
                  <a:tcPr/>
                </a:tc>
                <a:extLst>
                  <a:ext uri="{0D108BD9-81ED-4DB2-BD59-A6C34878D82A}">
                    <a16:rowId xmlns:a16="http://schemas.microsoft.com/office/drawing/2014/main" val="10000"/>
                  </a:ext>
                </a:extLst>
              </a:tr>
              <a:tr h="270728">
                <a:tc gridSpan="2" vMerge="1">
                  <a:txBody>
                    <a:bodyPr/>
                    <a:lstStyle/>
                    <a:p>
                      <a:endParaRPr lang="sv-SE"/>
                    </a:p>
                  </a:txBody>
                  <a:tcPr/>
                </a:tc>
                <a:tc hMerge="1" vMerge="1">
                  <a:txBody>
                    <a:bodyPr/>
                    <a:lstStyle/>
                    <a:p>
                      <a:endParaRPr lang="sv-SE"/>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v-SE" sz="1200" b="0" i="0" u="none" strike="noStrike" cap="none" normalizeH="0" baseline="0" dirty="0" err="1">
                          <a:ln>
                            <a:noFill/>
                          </a:ln>
                          <a:solidFill>
                            <a:srgbClr val="4D4D4D"/>
                          </a:solidFill>
                          <a:effectLst/>
                          <a:latin typeface="Raleway" pitchFamily="2" charset="0"/>
                        </a:rPr>
                        <a:t>High</a:t>
                      </a:r>
                      <a:endParaRPr kumimoji="0" lang="sv-SE" sz="1400" b="0" i="0" u="none" strike="noStrike" cap="none" normalizeH="0" baseline="0" dirty="0">
                        <a:ln>
                          <a:noFill/>
                        </a:ln>
                        <a:solidFill>
                          <a:srgbClr val="4D4D4D"/>
                        </a:solidFill>
                        <a:effectLst/>
                        <a:latin typeface="Raleway" pitchFamily="2" charset="0"/>
                      </a:endParaRPr>
                    </a:p>
                  </a:txBody>
                  <a:tcPr marL="68580" marR="68580" marT="34290" marB="34290" horzOverflow="overflow">
                    <a:lnL>
                      <a:noFill/>
                    </a:lnL>
                    <a:lnR w="12700" cap="flat" cmpd="sng" algn="ctr">
                      <a:solidFill>
                        <a:srgbClr val="4D4D4D"/>
                      </a:solidFill>
                      <a:prstDash val="solid"/>
                      <a:round/>
                      <a:headEnd type="none" w="sm" len="sm"/>
                      <a:tailEnd type="none" w="sm" len="sm"/>
                    </a:lnR>
                    <a:lnT>
                      <a:noFill/>
                    </a:lnT>
                    <a:lnB w="12700" cap="flat" cmpd="sng" algn="ctr">
                      <a:solidFill>
                        <a:srgbClr val="4D4D4D"/>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sv-SE" sz="1200" b="0" i="0" u="none" strike="noStrike" cap="none" normalizeH="0" baseline="0" dirty="0" err="1">
                          <a:ln>
                            <a:noFill/>
                          </a:ln>
                          <a:solidFill>
                            <a:srgbClr val="4D4D4D"/>
                          </a:solidFill>
                          <a:effectLst/>
                          <a:latin typeface="Raleway" pitchFamily="2" charset="0"/>
                        </a:rPr>
                        <a:t>Low</a:t>
                      </a:r>
                      <a:endParaRPr kumimoji="0" lang="sv-SE" sz="1400" b="0" i="0" u="none" strike="noStrike" cap="none" normalizeH="0" baseline="0" dirty="0">
                        <a:ln>
                          <a:noFill/>
                        </a:ln>
                        <a:solidFill>
                          <a:srgbClr val="4D4D4D"/>
                        </a:solidFill>
                        <a:effectLst/>
                        <a:latin typeface="Raleway" pitchFamily="2" charset="0"/>
                      </a:endParaRPr>
                    </a:p>
                  </a:txBody>
                  <a:tcPr marL="68580" marR="68580" marT="34290" marB="34290" horzOverflow="overflow">
                    <a:lnL w="12700" cap="flat" cmpd="sng" algn="ctr">
                      <a:solidFill>
                        <a:srgbClr val="4D4D4D"/>
                      </a:solidFill>
                      <a:prstDash val="solid"/>
                      <a:round/>
                      <a:headEnd type="none" w="sm" len="sm"/>
                      <a:tailEnd type="none" w="sm" len="sm"/>
                    </a:lnL>
                    <a:lnR cap="flat">
                      <a:noFill/>
                    </a:lnR>
                    <a:lnT>
                      <a:noFill/>
                    </a:lnT>
                    <a:lnB w="12700" cap="flat" cmpd="sng" algn="ctr">
                      <a:solidFill>
                        <a:srgbClr val="4D4D4D"/>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92049">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v-SE" sz="1200" b="0" i="0" u="none" strike="noStrike" cap="none" normalizeH="0" baseline="0" dirty="0">
                          <a:ln>
                            <a:noFill/>
                          </a:ln>
                          <a:solidFill>
                            <a:srgbClr val="4D4D4D"/>
                          </a:solidFill>
                          <a:effectLst/>
                          <a:latin typeface="Raleway" pitchFamily="2" charset="0"/>
                        </a:rPr>
                        <a:t>Social
Well-</a:t>
                      </a:r>
                      <a:r>
                        <a:rPr kumimoji="0" lang="sv-SE" sz="1200" b="0" i="0" u="none" strike="noStrike" cap="none" normalizeH="0" baseline="0" dirty="0" err="1">
                          <a:ln>
                            <a:noFill/>
                          </a:ln>
                          <a:solidFill>
                            <a:srgbClr val="4D4D4D"/>
                          </a:solidFill>
                          <a:effectLst/>
                          <a:latin typeface="Raleway" pitchFamily="2" charset="0"/>
                        </a:rPr>
                        <a:t>being</a:t>
                      </a:r>
                      <a:r>
                        <a:rPr kumimoji="0" lang="sv-SE" sz="1200" b="0" i="0" u="none" strike="noStrike" cap="none" normalizeH="0" baseline="0" dirty="0">
                          <a:ln>
                            <a:noFill/>
                          </a:ln>
                          <a:solidFill>
                            <a:srgbClr val="4D4D4D"/>
                          </a:solidFill>
                          <a:effectLst/>
                          <a:latin typeface="Tahoma" pitchFamily="34" charset="0"/>
                        </a:rPr>
                        <a:t>
</a:t>
                      </a:r>
                    </a:p>
                  </a:txBody>
                  <a:tcPr marL="68580" marR="68580" marT="34290" marB="3429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sv-SE" sz="1400" b="0" i="0" u="none" strike="noStrike" cap="none" normalizeH="0" baseline="0">
                        <a:ln>
                          <a:noFill/>
                        </a:ln>
                        <a:solidFill>
                          <a:srgbClr val="4D4D4D"/>
                        </a:solidFill>
                        <a:effectLst/>
                        <a:latin typeface="Tahoma" pitchFamily="34" charset="0"/>
                      </a:endParaRPr>
                    </a:p>
                  </a:txBody>
                  <a:tcPr marL="68580" marR="68580" marT="34290" marB="34290" anchor="ctr" horzOverflow="overflow">
                    <a:lnL>
                      <a:noFill/>
                    </a:lnL>
                    <a:lnR w="12700" cap="flat" cmpd="sng" algn="ctr">
                      <a:solidFill>
                        <a:srgbClr val="4D4D4D"/>
                      </a:solidFill>
                      <a:prstDash val="solid"/>
                      <a:round/>
                      <a:headEnd type="none" w="sm" len="sm"/>
                      <a:tailEnd type="none" w="sm" len="sm"/>
                    </a:lnR>
                    <a:lnT>
                      <a:noFill/>
                    </a:lnT>
                    <a:lnB w="12700" cap="flat" cmpd="sng" algn="ctr">
                      <a:solidFill>
                        <a:srgbClr val="4D4D4D"/>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1" u="none" strike="noStrike" cap="none" normalizeH="0" baseline="0" dirty="0">
                          <a:ln>
                            <a:noFill/>
                          </a:ln>
                          <a:solidFill>
                            <a:srgbClr val="4D4D4D"/>
                          </a:solidFill>
                          <a:effectLst/>
                          <a:latin typeface="Raleway" pitchFamily="2" charset="0"/>
                        </a:rPr>
                        <a:t>Type 1: Fully functional team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1" u="none" strike="noStrike" cap="none" normalizeH="0" baseline="0" dirty="0">
                          <a:ln>
                            <a:noFill/>
                          </a:ln>
                          <a:solidFill>
                            <a:srgbClr val="4D4D4D"/>
                          </a:solidFill>
                          <a:effectLst/>
                          <a:latin typeface="Raleway" pitchFamily="2" charset="0"/>
                        </a:rPr>
                        <a:t>
High result orientation
Good social well-being
Long viability
</a:t>
                      </a:r>
                      <a:endParaRPr kumimoji="0" lang="sv-SE" sz="1000" b="0" i="0" u="none" strike="noStrike" cap="none" normalizeH="0" baseline="0" dirty="0">
                        <a:ln>
                          <a:noFill/>
                        </a:ln>
                        <a:solidFill>
                          <a:srgbClr val="4D4D4D"/>
                        </a:solidFill>
                        <a:effectLst/>
                        <a:latin typeface="Raleway" pitchFamily="2" charset="0"/>
                      </a:endParaRPr>
                    </a:p>
                  </a:txBody>
                  <a:tcPr marL="68580" marR="68580" marT="34290" marB="34290" horzOverflow="overflow">
                    <a:lnL w="12700" cap="flat" cmpd="sng" algn="ctr">
                      <a:solidFill>
                        <a:srgbClr val="4D4D4D"/>
                      </a:solidFill>
                      <a:prstDash val="solid"/>
                      <a:round/>
                      <a:headEnd type="none" w="sm" len="sm"/>
                      <a:tailEnd type="none" w="sm" len="sm"/>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w="12700" cap="flat" cmpd="sng" algn="ctr">
                      <a:solidFill>
                        <a:srgbClr val="4D4D4D"/>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1" u="none" strike="noStrike" cap="none" normalizeH="0" baseline="0" dirty="0">
                          <a:ln>
                            <a:noFill/>
                          </a:ln>
                          <a:solidFill>
                            <a:srgbClr val="4D4D4D"/>
                          </a:solidFill>
                          <a:effectLst/>
                          <a:latin typeface="Raleway" pitchFamily="2" charset="0"/>
                        </a:rPr>
                        <a:t>Type 2: Process-oriented, comfortable team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1" u="none" strike="noStrike" cap="none" normalizeH="0" baseline="0" dirty="0">
                          <a:ln>
                            <a:noFill/>
                          </a:ln>
                          <a:solidFill>
                            <a:srgbClr val="4D4D4D"/>
                          </a:solidFill>
                          <a:effectLst/>
                          <a:latin typeface="Raleway" pitchFamily="2" charset="0"/>
                        </a:rPr>
                        <a:t>
Poor result orientation
High social well-being 
Short viability</a:t>
                      </a:r>
                      <a:endParaRPr kumimoji="0" lang="sv-SE" sz="1000" b="0" i="0" u="none" strike="noStrike" cap="none" normalizeH="0" baseline="0" dirty="0">
                        <a:ln>
                          <a:noFill/>
                        </a:ln>
                        <a:solidFill>
                          <a:srgbClr val="4D4D4D"/>
                        </a:solidFill>
                        <a:effectLst/>
                        <a:latin typeface="Raleway" pitchFamily="2" charset="0"/>
                      </a:endParaRPr>
                    </a:p>
                  </a:txBody>
                  <a:tcPr marL="68580" marR="68580" marT="34290" marB="34290" horzOverflow="overflow">
                    <a:lnL w="12700" cap="flat" cmpd="sng" algn="ctr">
                      <a:solidFill>
                        <a:srgbClr val="4D4D4D"/>
                      </a:solidFill>
                      <a:prstDash val="solid"/>
                      <a:round/>
                      <a:headEnd type="none" w="sm" len="sm"/>
                      <a:tailEnd type="none" w="sm" len="sm"/>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w="12700" cap="flat" cmpd="sng" algn="ctr">
                      <a:solidFill>
                        <a:srgbClr val="4D4D4D"/>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171188">
                <a:tc vMerge="1">
                  <a:txBody>
                    <a:bodyPr/>
                    <a:lstStyle/>
                    <a:p>
                      <a:endParaRPr lang="sv-SE"/>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sv-SE" sz="1400" b="0" i="0" u="none" strike="noStrike" cap="none" normalizeH="0" baseline="0">
                        <a:ln>
                          <a:noFill/>
                        </a:ln>
                        <a:solidFill>
                          <a:srgbClr val="4D4D4D"/>
                        </a:solidFill>
                        <a:effectLst/>
                        <a:latin typeface="Tahoma" pitchFamily="34" charset="0"/>
                      </a:endParaRPr>
                    </a:p>
                  </a:txBody>
                  <a:tcPr marL="68580" marR="68580" marT="34290" marB="34290" anchor="ctr" horzOverflow="overflow">
                    <a:lnL>
                      <a:noFill/>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1" u="none" strike="noStrike" cap="none" normalizeH="0" baseline="0" dirty="0">
                          <a:ln>
                            <a:noFill/>
                          </a:ln>
                          <a:solidFill>
                            <a:srgbClr val="4D4D4D"/>
                          </a:solidFill>
                          <a:effectLst/>
                          <a:latin typeface="Raleway" pitchFamily="2" charset="0"/>
                        </a:rPr>
                        <a:t>Type 3: Task-oriented, cold team
</a:t>
                      </a:r>
                      <a:br>
                        <a:rPr kumimoji="0" lang="en-US" sz="1000" b="0" i="1" u="none" strike="noStrike" cap="none" normalizeH="0" baseline="0" dirty="0">
                          <a:ln>
                            <a:noFill/>
                          </a:ln>
                          <a:solidFill>
                            <a:srgbClr val="4D4D4D"/>
                          </a:solidFill>
                          <a:effectLst/>
                          <a:latin typeface="Raleway" pitchFamily="2" charset="0"/>
                        </a:rPr>
                      </a:br>
                      <a:r>
                        <a:rPr kumimoji="0" lang="en-US" sz="1000" b="0" i="1" u="none" strike="noStrike" cap="none" normalizeH="0" baseline="0" dirty="0">
                          <a:ln>
                            <a:noFill/>
                          </a:ln>
                          <a:solidFill>
                            <a:srgbClr val="4D4D4D"/>
                          </a:solidFill>
                          <a:effectLst/>
                          <a:latin typeface="Raleway" pitchFamily="2" charset="0"/>
                        </a:rPr>
                        <a:t>High result orientation
Means or poor social well-being
Short viability</a:t>
                      </a:r>
                      <a:endParaRPr kumimoji="0" lang="sv-SE" sz="1000" b="0" i="0" u="none" strike="noStrike" cap="none" normalizeH="0" baseline="0" dirty="0">
                        <a:ln>
                          <a:noFill/>
                        </a:ln>
                        <a:solidFill>
                          <a:srgbClr val="4D4D4D"/>
                        </a:solidFill>
                        <a:effectLst/>
                        <a:latin typeface="Raleway" pitchFamily="2" charset="0"/>
                      </a:endParaRPr>
                    </a:p>
                  </a:txBody>
                  <a:tcPr marL="68580" marR="68580" marT="34290" marB="34290" horzOverflow="overflow">
                    <a:lnL w="12700" cap="flat" cmpd="sng" algn="ctr">
                      <a:solidFill>
                        <a:srgbClr val="4D4D4D"/>
                      </a:solidFill>
                      <a:prstDash val="solid"/>
                      <a:round/>
                      <a:headEnd type="none" w="sm" len="sm"/>
                      <a:tailEnd type="none" w="sm" len="sm"/>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w="12700" cap="flat" cmpd="sng" algn="ctr">
                      <a:solidFill>
                        <a:srgbClr val="4D4D4D"/>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1" u="none" strike="noStrike" cap="none" normalizeH="0" baseline="0" dirty="0">
                          <a:ln>
                            <a:noFill/>
                          </a:ln>
                          <a:solidFill>
                            <a:srgbClr val="4D4D4D"/>
                          </a:solidFill>
                          <a:effectLst/>
                          <a:latin typeface="Raleway" pitchFamily="2" charset="0"/>
                        </a:rPr>
                        <a:t>Type 4: Dysfunctional team</a:t>
                      </a:r>
                      <a:br>
                        <a:rPr kumimoji="0" lang="en-US" sz="1000" b="0" i="1" u="none" strike="noStrike" cap="none" normalizeH="0" baseline="0" dirty="0">
                          <a:ln>
                            <a:noFill/>
                          </a:ln>
                          <a:solidFill>
                            <a:srgbClr val="4D4D4D"/>
                          </a:solidFill>
                          <a:effectLst/>
                          <a:latin typeface="Raleway" pitchFamily="2" charset="0"/>
                        </a:rPr>
                      </a:br>
                      <a:r>
                        <a:rPr kumimoji="0" lang="en-US" sz="1000" b="0" i="1" u="none" strike="noStrike" cap="none" normalizeH="0" baseline="0" dirty="0">
                          <a:ln>
                            <a:noFill/>
                          </a:ln>
                          <a:solidFill>
                            <a:srgbClr val="4D4D4D"/>
                          </a:solidFill>
                          <a:effectLst/>
                          <a:latin typeface="Raleway" pitchFamily="2" charset="0"/>
                        </a:rPr>
                        <a:t>
Poor result orientation
Poor social well-being 
Very low viability</a:t>
                      </a:r>
                      <a:endParaRPr kumimoji="0" lang="sv-SE" sz="1000" b="0" i="0" u="none" strike="noStrike" cap="none" normalizeH="0" baseline="0" dirty="0">
                        <a:ln>
                          <a:noFill/>
                        </a:ln>
                        <a:solidFill>
                          <a:srgbClr val="4D4D4D"/>
                        </a:solidFill>
                        <a:effectLst/>
                        <a:latin typeface="Raleway" pitchFamily="2" charset="0"/>
                      </a:endParaRPr>
                    </a:p>
                  </a:txBody>
                  <a:tcPr marL="68580" marR="68580" marT="34290" marB="34290" horzOverflow="overflow">
                    <a:lnL w="12700" cap="flat" cmpd="sng" algn="ctr">
                      <a:solidFill>
                        <a:srgbClr val="4D4D4D"/>
                      </a:solidFill>
                      <a:prstDash val="solid"/>
                      <a:round/>
                      <a:headEnd type="none" w="sm" len="sm"/>
                      <a:tailEnd type="none" w="sm" len="sm"/>
                    </a:lnL>
                    <a:lnR w="12700" cap="flat" cmpd="sng" algn="ctr">
                      <a:solidFill>
                        <a:srgbClr val="4D4D4D"/>
                      </a:solidFill>
                      <a:prstDash val="solid"/>
                      <a:round/>
                      <a:headEnd type="none" w="sm" len="sm"/>
                      <a:tailEnd type="none" w="sm" len="sm"/>
                    </a:lnR>
                    <a:lnT w="12700" cap="flat" cmpd="sng" algn="ctr">
                      <a:solidFill>
                        <a:srgbClr val="4D4D4D"/>
                      </a:solidFill>
                      <a:prstDash val="solid"/>
                      <a:round/>
                      <a:headEnd type="none" w="sm" len="sm"/>
                      <a:tailEnd type="none" w="sm" len="sm"/>
                    </a:lnT>
                    <a:lnB w="12700" cap="flat" cmpd="sng" algn="ctr">
                      <a:solidFill>
                        <a:srgbClr val="4D4D4D"/>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 name="Text Box 29">
            <a:extLst>
              <a:ext uri="{FF2B5EF4-FFF2-40B4-BE49-F238E27FC236}">
                <a16:creationId xmlns:a16="http://schemas.microsoft.com/office/drawing/2014/main" id="{60EA68CE-C2EF-4B84-98BA-20DB86597C95}"/>
              </a:ext>
            </a:extLst>
          </p:cNvPr>
          <p:cNvSpPr txBox="1">
            <a:spLocks noChangeArrowheads="1"/>
          </p:cNvSpPr>
          <p:nvPr/>
        </p:nvSpPr>
        <p:spPr bwMode="auto">
          <a:xfrm>
            <a:off x="1842620" y="2450373"/>
            <a:ext cx="487634" cy="261610"/>
          </a:xfrm>
          <a:prstGeom prst="rect">
            <a:avLst/>
          </a:prstGeom>
          <a:noFill/>
          <a:ln w="9525">
            <a:noFill/>
            <a:miter lim="800000"/>
            <a:headEnd/>
            <a:tailEnd/>
          </a:ln>
        </p:spPr>
        <p:txBody>
          <a:bodyPr wrap="none">
            <a:spAutoFit/>
          </a:bodyPr>
          <a:lstStyle/>
          <a:p>
            <a:r>
              <a:rPr lang="sv-SE" sz="1100" dirty="0" err="1">
                <a:solidFill>
                  <a:schemeClr val="bg2">
                    <a:lumMod val="90000"/>
                    <a:lumOff val="10000"/>
                  </a:schemeClr>
                </a:solidFill>
                <a:latin typeface="Raleway" pitchFamily="2" charset="0"/>
                <a:cs typeface="Calibri" panose="020F0502020204030204" pitchFamily="34" charset="0"/>
              </a:rPr>
              <a:t>High</a:t>
            </a:r>
            <a:endParaRPr lang="sv-SE" sz="1050" dirty="0">
              <a:solidFill>
                <a:schemeClr val="bg2">
                  <a:lumMod val="90000"/>
                  <a:lumOff val="10000"/>
                </a:schemeClr>
              </a:solidFill>
              <a:latin typeface="Raleway" pitchFamily="2" charset="0"/>
              <a:cs typeface="Calibri" panose="020F0502020204030204" pitchFamily="34" charset="0"/>
            </a:endParaRPr>
          </a:p>
        </p:txBody>
      </p:sp>
      <p:sp>
        <p:nvSpPr>
          <p:cNvPr id="10" name="Text Box 30">
            <a:extLst>
              <a:ext uri="{FF2B5EF4-FFF2-40B4-BE49-F238E27FC236}">
                <a16:creationId xmlns:a16="http://schemas.microsoft.com/office/drawing/2014/main" id="{455A4D02-5CA7-416E-8A20-1A1F61AA21DA}"/>
              </a:ext>
            </a:extLst>
          </p:cNvPr>
          <p:cNvSpPr txBox="1">
            <a:spLocks noChangeArrowheads="1"/>
          </p:cNvSpPr>
          <p:nvPr/>
        </p:nvSpPr>
        <p:spPr bwMode="auto">
          <a:xfrm>
            <a:off x="1891115" y="3746517"/>
            <a:ext cx="465192" cy="261610"/>
          </a:xfrm>
          <a:prstGeom prst="rect">
            <a:avLst/>
          </a:prstGeom>
          <a:noFill/>
          <a:ln w="9525">
            <a:noFill/>
            <a:miter lim="800000"/>
            <a:headEnd/>
            <a:tailEnd/>
          </a:ln>
        </p:spPr>
        <p:txBody>
          <a:bodyPr wrap="none">
            <a:spAutoFit/>
          </a:bodyPr>
          <a:lstStyle/>
          <a:p>
            <a:r>
              <a:rPr lang="sv-SE" sz="1100" dirty="0" err="1">
                <a:solidFill>
                  <a:schemeClr val="bg2">
                    <a:lumMod val="90000"/>
                    <a:lumOff val="10000"/>
                  </a:schemeClr>
                </a:solidFill>
                <a:latin typeface="Raleway" pitchFamily="2" charset="0"/>
                <a:cs typeface="Calibri" panose="020F0502020204030204" pitchFamily="34" charset="0"/>
              </a:rPr>
              <a:t>Low</a:t>
            </a:r>
            <a:endParaRPr lang="sv-SE" sz="1050" dirty="0">
              <a:solidFill>
                <a:schemeClr val="bg2">
                  <a:lumMod val="90000"/>
                  <a:lumOff val="10000"/>
                </a:schemeClr>
              </a:solidFill>
              <a:latin typeface="Raleway" pitchFamily="2" charset="0"/>
              <a:cs typeface="Calibri" panose="020F0502020204030204" pitchFamily="34" charset="0"/>
            </a:endParaRPr>
          </a:p>
        </p:txBody>
      </p:sp>
    </p:spTree>
    <p:extLst>
      <p:ext uri="{BB962C8B-B14F-4D97-AF65-F5344CB8AC3E}">
        <p14:creationId xmlns:p14="http://schemas.microsoft.com/office/powerpoint/2010/main" val="18124556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9892F03-D351-40D2-A52C-2FBD07A9A66C}"/>
              </a:ext>
            </a:extLst>
          </p:cNvPr>
          <p:cNvSpPr>
            <a:spLocks noGrp="1"/>
          </p:cNvSpPr>
          <p:nvPr>
            <p:ph type="title"/>
          </p:nvPr>
        </p:nvSpPr>
        <p:spPr/>
        <p:txBody>
          <a:bodyPr/>
          <a:lstStyle/>
          <a:p>
            <a:r>
              <a:rPr lang="en-US" sz="3200" dirty="0">
                <a:latin typeface="Raleway" pitchFamily="2" charset="0"/>
                <a:cs typeface="Calibri" panose="020F0502020204030204" pitchFamily="34" charset="0"/>
              </a:rPr>
              <a:t>exercise: reflection on the team </a:t>
            </a:r>
            <a:br>
              <a:rPr lang="sv-SE" sz="3200" dirty="0">
                <a:latin typeface="Raleway" pitchFamily="2" charset="0"/>
                <a:cs typeface="Calibri" panose="020F0502020204030204" pitchFamily="34" charset="0"/>
              </a:rPr>
            </a:br>
            <a:endParaRPr lang="sv-SE" sz="2800" dirty="0">
              <a:latin typeface="Raleway" pitchFamily="2" charset="0"/>
              <a:cs typeface="Calibri" panose="020F0502020204030204" pitchFamily="34" charset="0"/>
            </a:endParaRPr>
          </a:p>
        </p:txBody>
      </p:sp>
      <p:sp>
        <p:nvSpPr>
          <p:cNvPr id="2" name="Platshållare för text 1">
            <a:extLst>
              <a:ext uri="{FF2B5EF4-FFF2-40B4-BE49-F238E27FC236}">
                <a16:creationId xmlns:a16="http://schemas.microsoft.com/office/drawing/2014/main" id="{876DAAE2-ED93-4B10-A2A7-08EF25906728}"/>
              </a:ext>
            </a:extLst>
          </p:cNvPr>
          <p:cNvSpPr>
            <a:spLocks noGrp="1"/>
          </p:cNvSpPr>
          <p:nvPr>
            <p:ph type="body" idx="1"/>
          </p:nvPr>
        </p:nvSpPr>
        <p:spPr>
          <a:xfrm>
            <a:off x="615624" y="2109228"/>
            <a:ext cx="7688700" cy="2261100"/>
          </a:xfrm>
        </p:spPr>
        <p:txBody>
          <a:bodyPr/>
          <a:lstStyle/>
          <a:p>
            <a:pPr marL="146050" indent="0">
              <a:lnSpc>
                <a:spcPct val="110000"/>
              </a:lnSpc>
              <a:buNone/>
            </a:pPr>
            <a:r>
              <a:rPr lang="en-US" sz="1600" dirty="0">
                <a:latin typeface="Raleway" pitchFamily="2" charset="0"/>
                <a:cs typeface="Calibri" panose="020F0502020204030204" pitchFamily="34" charset="0"/>
              </a:rPr>
              <a:t>place the team in the "box" where it belongs (based on your own experience with the team).</a:t>
            </a:r>
          </a:p>
          <a:p>
            <a:pPr marL="146050" indent="0">
              <a:lnSpc>
                <a:spcPct val="110000"/>
              </a:lnSpc>
              <a:buNone/>
            </a:pPr>
            <a:r>
              <a:rPr lang="en-US" sz="1600" dirty="0">
                <a:latin typeface="Raleway" pitchFamily="2" charset="0"/>
                <a:cs typeface="Calibri" panose="020F0502020204030204" pitchFamily="34" charset="0"/>
              </a:rPr>
              <a:t>
what is the team most in need of right now?
</a:t>
            </a:r>
            <a:endParaRPr lang="sv-SE" sz="16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75446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933CE8-1BF5-48A3-A8CF-572B8A6F37F3}"/>
              </a:ext>
            </a:extLst>
          </p:cNvPr>
          <p:cNvSpPr>
            <a:spLocks noGrp="1"/>
          </p:cNvSpPr>
          <p:nvPr>
            <p:ph type="title"/>
          </p:nvPr>
        </p:nvSpPr>
        <p:spPr/>
        <p:txBody>
          <a:bodyPr/>
          <a:lstStyle/>
          <a:p>
            <a:r>
              <a:rPr lang="sv-SE" sz="2800" dirty="0">
                <a:latin typeface="Raleway" pitchFamily="2" charset="0"/>
                <a:cs typeface="Calibri" panose="020F0502020204030204" pitchFamily="34" charset="0"/>
              </a:rPr>
              <a:t>team </a:t>
            </a:r>
            <a:r>
              <a:rPr lang="sv-SE" sz="2800" dirty="0" err="1">
                <a:latin typeface="Raleway" pitchFamily="2" charset="0"/>
                <a:cs typeface="Calibri" panose="020F0502020204030204" pitchFamily="34" charset="0"/>
              </a:rPr>
              <a:t>roles</a:t>
            </a:r>
            <a:endParaRPr lang="sv-SE" sz="2800" dirty="0">
              <a:latin typeface="Raleway" pitchFamily="2" charset="0"/>
              <a:cs typeface="Calibri" panose="020F0502020204030204" pitchFamily="34" charset="0"/>
            </a:endParaRPr>
          </a:p>
        </p:txBody>
      </p:sp>
      <p:sp>
        <p:nvSpPr>
          <p:cNvPr id="5" name="Underrubrik 4">
            <a:extLst>
              <a:ext uri="{FF2B5EF4-FFF2-40B4-BE49-F238E27FC236}">
                <a16:creationId xmlns:a16="http://schemas.microsoft.com/office/drawing/2014/main" id="{45878DC5-60BF-4565-B4EB-1E0F50A68744}"/>
              </a:ext>
            </a:extLst>
          </p:cNvPr>
          <p:cNvSpPr>
            <a:spLocks noGrp="1"/>
          </p:cNvSpPr>
          <p:nvPr>
            <p:ph type="subTitle" idx="1"/>
          </p:nvPr>
        </p:nvSpPr>
        <p:spPr>
          <a:xfrm>
            <a:off x="606758" y="1981248"/>
            <a:ext cx="3300900" cy="759000"/>
          </a:xfrm>
        </p:spPr>
        <p:txBody>
          <a:bodyPr/>
          <a:lstStyle/>
          <a:p>
            <a:r>
              <a:rPr lang="en-US" dirty="0">
                <a:latin typeface="Raleway" pitchFamily="2" charset="0"/>
              </a:rPr>
              <a:t>A tool for development in MPA
</a:t>
            </a:r>
            <a:endParaRPr lang="sv-SE" dirty="0">
              <a:latin typeface="Raleway" pitchFamily="2" charset="0"/>
            </a:endParaRPr>
          </a:p>
        </p:txBody>
      </p:sp>
      <p:sp>
        <p:nvSpPr>
          <p:cNvPr id="3" name="Platshållare för text 2"/>
          <p:cNvSpPr>
            <a:spLocks noGrp="1"/>
          </p:cNvSpPr>
          <p:nvPr>
            <p:ph type="body" idx="2"/>
          </p:nvPr>
        </p:nvSpPr>
        <p:spPr>
          <a:xfrm>
            <a:off x="5162842" y="847998"/>
            <a:ext cx="3374400" cy="3025500"/>
          </a:xfrm>
        </p:spPr>
        <p:txBody>
          <a:bodyPr/>
          <a:lstStyle/>
          <a:p>
            <a:pPr marL="146050" indent="0">
              <a:lnSpc>
                <a:spcPct val="120000"/>
              </a:lnSpc>
              <a:buNone/>
            </a:pPr>
            <a:r>
              <a:rPr lang="en-US" sz="1100" dirty="0">
                <a:latin typeface="Raleway" pitchFamily="2" charset="0"/>
                <a:cs typeface="Calibri" panose="020F0502020204030204" pitchFamily="34" charset="0"/>
              </a:rPr>
              <a:t>There are 8 team roles in Master Person Analysis.</a:t>
            </a:r>
            <a:br>
              <a:rPr lang="en-US" sz="1100" dirty="0">
                <a:latin typeface="Raleway" pitchFamily="2" charset="0"/>
                <a:cs typeface="Calibri" panose="020F0502020204030204" pitchFamily="34" charset="0"/>
              </a:rPr>
            </a:br>
            <a:r>
              <a:rPr lang="en-US" sz="1100" dirty="0">
                <a:latin typeface="Raleway" pitchFamily="2" charset="0"/>
                <a:cs typeface="Calibri" panose="020F0502020204030204" pitchFamily="34" charset="0"/>
              </a:rPr>
              <a:t>
They're based on Meredith Belbin's team theories.</a:t>
            </a:r>
            <a:br>
              <a:rPr lang="en-US" sz="1100" dirty="0">
                <a:latin typeface="Raleway" pitchFamily="2" charset="0"/>
                <a:cs typeface="Calibri" panose="020F0502020204030204" pitchFamily="34" charset="0"/>
              </a:rPr>
            </a:br>
            <a:r>
              <a:rPr lang="en-US" sz="1100" dirty="0">
                <a:latin typeface="Raleway" pitchFamily="2" charset="0"/>
                <a:cs typeface="Calibri" panose="020F0502020204030204" pitchFamily="34" charset="0"/>
              </a:rPr>
              <a:t>
Most interchange is achieved if you combine many of the roles in a team collaboration because they complement each other.</a:t>
            </a:r>
            <a:br>
              <a:rPr lang="en-US" sz="1100" dirty="0">
                <a:latin typeface="Raleway" pitchFamily="2" charset="0"/>
                <a:cs typeface="Calibri" panose="020F0502020204030204" pitchFamily="34" charset="0"/>
              </a:rPr>
            </a:br>
            <a:r>
              <a:rPr lang="en-US" sz="1100" dirty="0">
                <a:latin typeface="Raleway" pitchFamily="2" charset="0"/>
                <a:cs typeface="Calibri" panose="020F0502020204030204" pitchFamily="34" charset="0"/>
              </a:rPr>
              <a:t>
You can match to these roles based on your answers in the questionnaire – you can match all roles in various degrees or just one to a very small degree. </a:t>
            </a:r>
            <a:br>
              <a:rPr lang="en-US" sz="1100" dirty="0">
                <a:latin typeface="Raleway" pitchFamily="2" charset="0"/>
                <a:cs typeface="Calibri" panose="020F0502020204030204" pitchFamily="34" charset="0"/>
              </a:rPr>
            </a:br>
            <a:r>
              <a:rPr lang="en-US" sz="1100" dirty="0">
                <a:latin typeface="Raleway" pitchFamily="2" charset="0"/>
                <a:cs typeface="Calibri" panose="020F0502020204030204" pitchFamily="34" charset="0"/>
              </a:rPr>
              <a:t>
Most recognition is normally in the primary and secondary team role, the roles you match most or second most, especially if these two are prominent compared to the others.
</a:t>
            </a:r>
            <a:endParaRPr lang="sv-SE" sz="10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1519555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C1C147-3209-4BA3-97C2-154323F07AF9}"/>
              </a:ext>
            </a:extLst>
          </p:cNvPr>
          <p:cNvSpPr>
            <a:spLocks noGrp="1"/>
          </p:cNvSpPr>
          <p:nvPr>
            <p:ph type="title"/>
          </p:nvPr>
        </p:nvSpPr>
        <p:spPr/>
        <p:txBody>
          <a:bodyPr/>
          <a:lstStyle/>
          <a:p>
            <a:r>
              <a:rPr lang="en-US" sz="4000" dirty="0">
                <a:latin typeface="Raleway" pitchFamily="2" charset="0"/>
                <a:cs typeface="Calibri" panose="020F0502020204030204" pitchFamily="34" charset="0"/>
              </a:rPr>
              <a:t>the purpose of the team roles</a:t>
            </a:r>
            <a:br>
              <a:rPr lang="en-US" sz="4000" dirty="0">
                <a:latin typeface="Raleway" pitchFamily="2" charset="0"/>
                <a:cs typeface="Calibri" panose="020F0502020204030204" pitchFamily="34" charset="0"/>
              </a:rPr>
            </a:br>
            <a:r>
              <a:rPr lang="en-US" sz="4000" dirty="0">
                <a:latin typeface="Raleway" pitchFamily="2" charset="0"/>
                <a:cs typeface="Calibri" panose="020F0502020204030204" pitchFamily="34" charset="0"/>
              </a:rPr>
              <a:t>
</a:t>
            </a:r>
            <a:endParaRPr lang="sv-SE" sz="4000" dirty="0">
              <a:latin typeface="Raleway" pitchFamily="2" charset="0"/>
              <a:cs typeface="Calibri" panose="020F0502020204030204" pitchFamily="34" charset="0"/>
            </a:endParaRPr>
          </a:p>
        </p:txBody>
      </p:sp>
      <p:sp>
        <p:nvSpPr>
          <p:cNvPr id="8" name="Rectangle 3"/>
          <p:cNvSpPr txBox="1">
            <a:spLocks noChangeArrowheads="1"/>
          </p:cNvSpPr>
          <p:nvPr/>
        </p:nvSpPr>
        <p:spPr>
          <a:xfrm>
            <a:off x="726150" y="2081750"/>
            <a:ext cx="7841133" cy="1635568"/>
          </a:xfrm>
        </p:spPr>
        <p:txBody>
          <a:bodyPr>
            <a:normAutofit fontScale="92500" lnSpcReduction="10000"/>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650" dirty="0">
                <a:solidFill>
                  <a:schemeClr val="bg1"/>
                </a:solidFill>
                <a:latin typeface="Raleway" pitchFamily="2" charset="0"/>
                <a:cs typeface="Calibri" panose="020F0502020204030204" pitchFamily="34" charset="0"/>
              </a:rPr>
              <a:t>
to focus on behavior in a team and be able to help the team improve and develop their collaboration by gaining a better understanding of each other and creating awareness.</a:t>
            </a:r>
            <a:br>
              <a:rPr lang="en-US" sz="1650" dirty="0">
                <a:solidFill>
                  <a:schemeClr val="bg1"/>
                </a:solidFill>
                <a:latin typeface="Raleway" pitchFamily="2" charset="0"/>
                <a:cs typeface="Calibri" panose="020F0502020204030204" pitchFamily="34" charset="0"/>
              </a:rPr>
            </a:br>
            <a:r>
              <a:rPr lang="en-US" sz="1650" dirty="0">
                <a:solidFill>
                  <a:schemeClr val="bg1"/>
                </a:solidFill>
                <a:latin typeface="Raleway" pitchFamily="2" charset="0"/>
                <a:cs typeface="Calibri" panose="020F0502020204030204" pitchFamily="34" charset="0"/>
              </a:rPr>
              <a:t>
focus on the cause of efficiency problems, conflicts, communication misses, etc.
</a:t>
            </a:r>
            <a:endParaRPr lang="sv-SE" sz="1650" dirty="0">
              <a:solidFill>
                <a:schemeClr val="bg1"/>
              </a:solidFill>
              <a:latin typeface="Raleway" pitchFamily="2" charset="0"/>
              <a:cs typeface="Calibri" panose="020F0502020204030204" pitchFamily="34" charset="0"/>
            </a:endParaRPr>
          </a:p>
        </p:txBody>
      </p:sp>
    </p:spTree>
    <p:extLst>
      <p:ext uri="{BB962C8B-B14F-4D97-AF65-F5344CB8AC3E}">
        <p14:creationId xmlns:p14="http://schemas.microsoft.com/office/powerpoint/2010/main" val="3253407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40"/>
        <p:cNvGrpSpPr/>
        <p:nvPr/>
      </p:nvGrpSpPr>
      <p:grpSpPr>
        <a:xfrm>
          <a:off x="0" y="0"/>
          <a:ext cx="0" cy="0"/>
          <a:chOff x="0" y="0"/>
          <a:chExt cx="0" cy="0"/>
        </a:xfrm>
      </p:grpSpPr>
      <p:sp>
        <p:nvSpPr>
          <p:cNvPr id="541" name="Google Shape;541;p28"/>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GB" sz="2800" dirty="0">
                <a:solidFill>
                  <a:schemeClr val="bg2"/>
                </a:solidFill>
                <a:latin typeface="Raleway" pitchFamily="2" charset="0"/>
                <a:cs typeface="Calibri" panose="020F0502020204030204" pitchFamily="34" charset="0"/>
              </a:rPr>
              <a:t>eight team roles
</a:t>
            </a:r>
            <a:endParaRPr sz="2800" dirty="0">
              <a:solidFill>
                <a:schemeClr val="bg2"/>
              </a:solidFill>
              <a:latin typeface="Raleway" pitchFamily="2" charset="0"/>
              <a:cs typeface="Calibri" panose="020F0502020204030204" pitchFamily="34" charset="0"/>
            </a:endParaRPr>
          </a:p>
        </p:txBody>
      </p:sp>
      <p:sp>
        <p:nvSpPr>
          <p:cNvPr id="2" name="Underrubrik 1">
            <a:extLst>
              <a:ext uri="{FF2B5EF4-FFF2-40B4-BE49-F238E27FC236}">
                <a16:creationId xmlns:a16="http://schemas.microsoft.com/office/drawing/2014/main" id="{14803BF1-5B05-4FF1-C763-DE8A4DA7FD8A}"/>
              </a:ext>
            </a:extLst>
          </p:cNvPr>
          <p:cNvSpPr>
            <a:spLocks noGrp="1"/>
          </p:cNvSpPr>
          <p:nvPr>
            <p:ph type="subTitle" idx="1"/>
          </p:nvPr>
        </p:nvSpPr>
        <p:spPr>
          <a:xfrm>
            <a:off x="593434" y="1932429"/>
            <a:ext cx="3300900" cy="759000"/>
          </a:xfrm>
        </p:spPr>
        <p:txBody>
          <a:bodyPr/>
          <a:lstStyle/>
          <a:p>
            <a:r>
              <a:rPr lang="sv-SE" dirty="0">
                <a:latin typeface="Raleway" pitchFamily="2" charset="0"/>
              </a:rPr>
              <a:t>definitions</a:t>
            </a:r>
          </a:p>
        </p:txBody>
      </p:sp>
      <p:sp>
        <p:nvSpPr>
          <p:cNvPr id="543" name="Google Shape;543;p28"/>
          <p:cNvSpPr txBox="1"/>
          <p:nvPr/>
        </p:nvSpPr>
        <p:spPr>
          <a:xfrm>
            <a:off x="4916051" y="556642"/>
            <a:ext cx="4093870" cy="3033076"/>
          </a:xfrm>
          <a:prstGeom prst="rect">
            <a:avLst/>
          </a:prstGeom>
          <a:noFill/>
          <a:ln>
            <a:noFill/>
          </a:ln>
        </p:spPr>
        <p:txBody>
          <a:bodyPr spcFirstLastPara="1" wrap="square" lIns="91425" tIns="91425" rIns="91425" bIns="91425" anchor="t" anchorCtr="0">
            <a:noAutofit/>
          </a:bodyPr>
          <a:lstStyle/>
          <a:p>
            <a:pPr marL="0" indent="0">
              <a:lnSpc>
                <a:spcPct val="150000"/>
              </a:lnSpc>
            </a:pPr>
            <a:r>
              <a:rPr lang="en-US" sz="1100" b="1" dirty="0">
                <a:solidFill>
                  <a:schemeClr val="bg1"/>
                </a:solidFill>
                <a:latin typeface="Raleway" pitchFamily="2" charset="0"/>
                <a:cs typeface="Calibri" panose="020F0502020204030204" pitchFamily="34" charset="0"/>
              </a:rPr>
              <a:t>Coordinator: </a:t>
            </a:r>
            <a:r>
              <a:rPr lang="en-US" sz="1100" dirty="0">
                <a:solidFill>
                  <a:schemeClr val="bg1"/>
                </a:solidFill>
                <a:latin typeface="Raleway" pitchFamily="2" charset="0"/>
                <a:cs typeface="Calibri" panose="020F0502020204030204" pitchFamily="34" charset="0"/>
              </a:rPr>
              <a:t>Coordinates goals and resources. Utilizes the group's resources.</a:t>
            </a:r>
            <a:r>
              <a:rPr lang="en-US" sz="1100" b="1" dirty="0">
                <a:solidFill>
                  <a:schemeClr val="bg1"/>
                </a:solidFill>
                <a:latin typeface="Raleway" pitchFamily="2" charset="0"/>
                <a:cs typeface="Calibri" panose="020F0502020204030204" pitchFamily="34" charset="0"/>
              </a:rPr>
              <a:t>
Initiator: </a:t>
            </a:r>
            <a:r>
              <a:rPr lang="en-US" sz="1100" dirty="0">
                <a:solidFill>
                  <a:schemeClr val="bg1"/>
                </a:solidFill>
                <a:latin typeface="Raleway" pitchFamily="2" charset="0"/>
                <a:cs typeface="Calibri" panose="020F0502020204030204" pitchFamily="34" charset="0"/>
              </a:rPr>
              <a:t>Starts the group. Taking the lead. Focused on goals.</a:t>
            </a:r>
            <a:r>
              <a:rPr lang="en-US" sz="1100" b="1" dirty="0">
                <a:solidFill>
                  <a:schemeClr val="bg1"/>
                </a:solidFill>
                <a:latin typeface="Raleway" pitchFamily="2" charset="0"/>
                <a:cs typeface="Calibri" panose="020F0502020204030204" pitchFamily="34" charset="0"/>
              </a:rPr>
              <a:t>
Toiler: </a:t>
            </a:r>
            <a:r>
              <a:rPr lang="en-US" sz="1100" dirty="0">
                <a:solidFill>
                  <a:schemeClr val="bg1"/>
                </a:solidFill>
                <a:latin typeface="Raleway" pitchFamily="2" charset="0"/>
                <a:cs typeface="Calibri" panose="020F0502020204030204" pitchFamily="34" charset="0"/>
              </a:rPr>
              <a:t>Works sustainably and loyally in accordance with company goals. Put ideas into practice.</a:t>
            </a:r>
            <a:r>
              <a:rPr lang="en-US" sz="1100" b="1" dirty="0">
                <a:solidFill>
                  <a:schemeClr val="bg1"/>
                </a:solidFill>
                <a:latin typeface="Raleway" pitchFamily="2" charset="0"/>
                <a:cs typeface="Calibri" panose="020F0502020204030204" pitchFamily="34" charset="0"/>
              </a:rPr>
              <a:t>
Resource investigator: </a:t>
            </a:r>
            <a:r>
              <a:rPr lang="en-US" sz="1100" dirty="0">
                <a:solidFill>
                  <a:schemeClr val="bg1"/>
                </a:solidFill>
                <a:latin typeface="Raleway" pitchFamily="2" charset="0"/>
                <a:cs typeface="Calibri" panose="020F0502020204030204" pitchFamily="34" charset="0"/>
              </a:rPr>
              <a:t>Keeps in touch with outsiders and forwards information.</a:t>
            </a:r>
            <a:r>
              <a:rPr lang="en-US" sz="1100" b="1" dirty="0">
                <a:solidFill>
                  <a:schemeClr val="bg1"/>
                </a:solidFill>
                <a:latin typeface="Raleway" pitchFamily="2" charset="0"/>
                <a:cs typeface="Calibri" panose="020F0502020204030204" pitchFamily="34" charset="0"/>
              </a:rPr>
              <a:t>
Ideas person: </a:t>
            </a:r>
            <a:r>
              <a:rPr lang="en-US" sz="1100" dirty="0">
                <a:solidFill>
                  <a:schemeClr val="bg1"/>
                </a:solidFill>
                <a:latin typeface="Raleway" pitchFamily="2" charset="0"/>
                <a:cs typeface="Calibri" panose="020F0502020204030204" pitchFamily="34" charset="0"/>
              </a:rPr>
              <a:t>Quick with new ideas, extensive theoretical knowledge and overview. Independent.</a:t>
            </a:r>
            <a:r>
              <a:rPr lang="en-US" sz="1100" b="1" dirty="0">
                <a:solidFill>
                  <a:schemeClr val="bg1"/>
                </a:solidFill>
                <a:latin typeface="Raleway" pitchFamily="2" charset="0"/>
                <a:cs typeface="Calibri" panose="020F0502020204030204" pitchFamily="34" charset="0"/>
              </a:rPr>
              <a:t>
Critic: </a:t>
            </a:r>
            <a:r>
              <a:rPr lang="en-US" sz="1100" dirty="0">
                <a:solidFill>
                  <a:schemeClr val="bg1"/>
                </a:solidFill>
                <a:latin typeface="Raleway" pitchFamily="2" charset="0"/>
                <a:cs typeface="Calibri" panose="020F0502020204030204" pitchFamily="34" charset="0"/>
              </a:rPr>
              <a:t>Has a critical approach to suggestions. Thorough, careful. </a:t>
            </a:r>
            <a:r>
              <a:rPr lang="en-US" sz="1100" b="1" dirty="0">
                <a:solidFill>
                  <a:schemeClr val="bg1"/>
                </a:solidFill>
                <a:latin typeface="Raleway" pitchFamily="2" charset="0"/>
                <a:cs typeface="Calibri" panose="020F0502020204030204" pitchFamily="34" charset="0"/>
              </a:rPr>
              <a:t>
Team worker: </a:t>
            </a:r>
            <a:r>
              <a:rPr lang="en-US" sz="1100" dirty="0">
                <a:solidFill>
                  <a:schemeClr val="bg1"/>
                </a:solidFill>
                <a:latin typeface="Raleway" pitchFamily="2" charset="0"/>
                <a:cs typeface="Calibri" panose="020F0502020204030204" pitchFamily="34" charset="0"/>
              </a:rPr>
              <a:t>Focuses on internal collaboration within the team. Empathetic, diplomatic and understanding.</a:t>
            </a:r>
            <a:r>
              <a:rPr lang="en-US" sz="1100" b="1" dirty="0">
                <a:solidFill>
                  <a:schemeClr val="bg1"/>
                </a:solidFill>
                <a:latin typeface="Raleway" pitchFamily="2" charset="0"/>
                <a:cs typeface="Calibri" panose="020F0502020204030204" pitchFamily="34" charset="0"/>
              </a:rPr>
              <a:t>
Accomplisher: </a:t>
            </a:r>
            <a:r>
              <a:rPr lang="en-US" sz="1100" dirty="0">
                <a:solidFill>
                  <a:schemeClr val="bg1"/>
                </a:solidFill>
                <a:latin typeface="Raleway" pitchFamily="2" charset="0"/>
                <a:cs typeface="Calibri" panose="020F0502020204030204" pitchFamily="34" charset="0"/>
              </a:rPr>
              <a:t>Ensures that all details and procedures are completed. Careful.</a:t>
            </a:r>
            <a:r>
              <a:rPr lang="en-US" sz="1100" b="1" dirty="0">
                <a:solidFill>
                  <a:schemeClr val="bg1"/>
                </a:solidFill>
                <a:latin typeface="Raleway" pitchFamily="2" charset="0"/>
                <a:cs typeface="Calibri" panose="020F0502020204030204" pitchFamily="34" charset="0"/>
              </a:rPr>
              <a:t>
</a:t>
            </a:r>
            <a:endParaRPr sz="1100" dirty="0">
              <a:solidFill>
                <a:schemeClr val="bg1"/>
              </a:solidFill>
              <a:latin typeface="Raleway" pitchFamily="2" charset="0"/>
              <a:cs typeface="Calibri" panose="020F0502020204030204" pitchFamily="34" charset="0"/>
            </a:endParaRPr>
          </a:p>
        </p:txBody>
      </p:sp>
    </p:spTree>
    <p:extLst>
      <p:ext uri="{BB962C8B-B14F-4D97-AF65-F5344CB8AC3E}">
        <p14:creationId xmlns:p14="http://schemas.microsoft.com/office/powerpoint/2010/main" val="383069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263ABC3-3847-4E16-A98B-3988BB787FB5}"/>
              </a:ext>
            </a:extLst>
          </p:cNvPr>
          <p:cNvPicPr>
            <a:picLocks noChangeAspect="1"/>
          </p:cNvPicPr>
          <p:nvPr/>
        </p:nvPicPr>
        <p:blipFill>
          <a:blip r:embed="rId2"/>
          <a:stretch>
            <a:fillRect/>
          </a:stretch>
        </p:blipFill>
        <p:spPr>
          <a:xfrm>
            <a:off x="5686899" y="942975"/>
            <a:ext cx="3457101" cy="3129363"/>
          </a:xfrm>
          <a:prstGeom prst="rect">
            <a:avLst/>
          </a:prstGeom>
        </p:spPr>
      </p:pic>
      <p:sp>
        <p:nvSpPr>
          <p:cNvPr id="6" name="Rubrik 5">
            <a:extLst>
              <a:ext uri="{FF2B5EF4-FFF2-40B4-BE49-F238E27FC236}">
                <a16:creationId xmlns:a16="http://schemas.microsoft.com/office/drawing/2014/main" id="{6C238ED3-5F1E-40AD-BAA9-08702F80F1DD}"/>
              </a:ext>
            </a:extLst>
          </p:cNvPr>
          <p:cNvSpPr>
            <a:spLocks noGrp="1"/>
          </p:cNvSpPr>
          <p:nvPr>
            <p:ph type="title"/>
          </p:nvPr>
        </p:nvSpPr>
        <p:spPr>
          <a:xfrm>
            <a:off x="638924" y="865414"/>
            <a:ext cx="4634929" cy="1200150"/>
          </a:xfrm>
        </p:spPr>
        <p:txBody>
          <a:bodyPr>
            <a:normAutofit/>
          </a:bodyPr>
          <a:lstStyle/>
          <a:p>
            <a:r>
              <a:rPr lang="sv-SE" sz="3200" dirty="0">
                <a:latin typeface="Raleway" pitchFamily="2" charset="0"/>
                <a:cs typeface="Calibri" panose="020F0502020204030204" pitchFamily="34" charset="0"/>
              </a:rPr>
              <a:t>MPA – personality test</a:t>
            </a:r>
          </a:p>
        </p:txBody>
      </p:sp>
      <p:sp>
        <p:nvSpPr>
          <p:cNvPr id="8" name="Platshållare för text 7">
            <a:extLst>
              <a:ext uri="{FF2B5EF4-FFF2-40B4-BE49-F238E27FC236}">
                <a16:creationId xmlns:a16="http://schemas.microsoft.com/office/drawing/2014/main" id="{8517F642-F9E6-48D5-9811-FC48D7DD070C}"/>
              </a:ext>
            </a:extLst>
          </p:cNvPr>
          <p:cNvSpPr>
            <a:spLocks noGrp="1"/>
          </p:cNvSpPr>
          <p:nvPr>
            <p:ph type="body" sz="half" idx="2"/>
          </p:nvPr>
        </p:nvSpPr>
        <p:spPr>
          <a:xfrm>
            <a:off x="598076" y="2512195"/>
            <a:ext cx="5580347" cy="2858691"/>
          </a:xfrm>
        </p:spPr>
        <p:txBody>
          <a:bodyPr>
            <a:normAutofit/>
          </a:bodyPr>
          <a:lstStyle/>
          <a:p>
            <a:pPr>
              <a:lnSpc>
                <a:spcPct val="150000"/>
              </a:lnSpc>
            </a:pPr>
            <a:r>
              <a:rPr lang="en-US" sz="1350" dirty="0">
                <a:latin typeface="Raleway" pitchFamily="2" charset="0"/>
                <a:cs typeface="Calibri" panose="020F0502020204030204" pitchFamily="34" charset="0"/>
              </a:rPr>
              <a:t>MPA is a well-documented personality test that measures nine basic characteristics. MPA includes a team role perspective that can contribute to a team's development.
</a:t>
            </a:r>
            <a:endParaRPr lang="sv-SE" sz="1350" dirty="0">
              <a:latin typeface="Raleway" pitchFamily="2" charset="0"/>
              <a:cs typeface="Calibri" panose="020F0502020204030204" pitchFamily="34" charset="0"/>
            </a:endParaRPr>
          </a:p>
        </p:txBody>
      </p:sp>
      <p:pic>
        <p:nvPicPr>
          <p:cNvPr id="9" name="Bildobjekt 8">
            <a:extLst>
              <a:ext uri="{FF2B5EF4-FFF2-40B4-BE49-F238E27FC236}">
                <a16:creationId xmlns:a16="http://schemas.microsoft.com/office/drawing/2014/main" id="{5D597FFE-1BBF-4A94-BFE5-5DE8015AE003}"/>
              </a:ext>
            </a:extLst>
          </p:cNvPr>
          <p:cNvPicPr>
            <a:picLocks noChangeAspect="1"/>
          </p:cNvPicPr>
          <p:nvPr/>
        </p:nvPicPr>
        <p:blipFill>
          <a:blip r:embed="rId3"/>
          <a:stretch>
            <a:fillRect/>
          </a:stretch>
        </p:blipFill>
        <p:spPr>
          <a:xfrm>
            <a:off x="665469" y="2075520"/>
            <a:ext cx="720805" cy="171469"/>
          </a:xfrm>
          <a:prstGeom prst="rect">
            <a:avLst/>
          </a:prstGeom>
        </p:spPr>
      </p:pic>
    </p:spTree>
    <p:extLst>
      <p:ext uri="{BB962C8B-B14F-4D97-AF65-F5344CB8AC3E}">
        <p14:creationId xmlns:p14="http://schemas.microsoft.com/office/powerpoint/2010/main" val="3289557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71CE8D-0280-4DC6-A869-FD29179B27E2}"/>
              </a:ext>
            </a:extLst>
          </p:cNvPr>
          <p:cNvSpPr>
            <a:spLocks noGrp="1"/>
          </p:cNvSpPr>
          <p:nvPr>
            <p:ph type="title"/>
          </p:nvPr>
        </p:nvSpPr>
        <p:spPr/>
        <p:txBody>
          <a:bodyPr/>
          <a:lstStyle/>
          <a:p>
            <a:r>
              <a:rPr lang="sv-SE" dirty="0">
                <a:latin typeface="Raleway" pitchFamily="2" charset="0"/>
                <a:cs typeface="Calibri" panose="020F0502020204030204" pitchFamily="34" charset="0"/>
              </a:rPr>
              <a:t>coordinator</a:t>
            </a:r>
          </a:p>
        </p:txBody>
      </p:sp>
      <p:sp>
        <p:nvSpPr>
          <p:cNvPr id="4" name="Underrubrik 3">
            <a:extLst>
              <a:ext uri="{FF2B5EF4-FFF2-40B4-BE49-F238E27FC236}">
                <a16:creationId xmlns:a16="http://schemas.microsoft.com/office/drawing/2014/main" id="{59E12D55-AF43-42A3-B0BE-5C66663A9DC4}"/>
              </a:ext>
            </a:extLst>
          </p:cNvPr>
          <p:cNvSpPr>
            <a:spLocks noGrp="1"/>
          </p:cNvSpPr>
          <p:nvPr>
            <p:ph type="body" idx="1"/>
          </p:nvPr>
        </p:nvSpPr>
        <p:spPr>
          <a:xfrm>
            <a:off x="614346" y="1831406"/>
            <a:ext cx="3957653" cy="1597500"/>
          </a:xfrm>
        </p:spPr>
        <p:txBody>
          <a:bodyPr/>
          <a:lstStyle/>
          <a:p>
            <a:pPr marL="146050" indent="0">
              <a:lnSpc>
                <a:spcPct val="150000"/>
              </a:lnSpc>
              <a:buNone/>
            </a:pPr>
            <a:r>
              <a:rPr lang="en-US" sz="1100" dirty="0">
                <a:solidFill>
                  <a:srgbClr val="4D4D4D"/>
                </a:solidFill>
                <a:latin typeface="Raleway" pitchFamily="2" charset="0"/>
                <a:cs typeface="Calibri" panose="020F0502020204030204" pitchFamily="34" charset="0"/>
              </a:rPr>
              <a:t>The Coordinator controls in a non-dominant manner.</a:t>
            </a:r>
          </a:p>
          <a:p>
            <a:pPr marL="146050" indent="0">
              <a:lnSpc>
                <a:spcPct val="150000"/>
              </a:lnSpc>
              <a:buNone/>
            </a:pPr>
            <a:r>
              <a:rPr lang="en-US" sz="1100" dirty="0">
                <a:solidFill>
                  <a:srgbClr val="4D4D4D"/>
                </a:solidFill>
                <a:latin typeface="Raleway" pitchFamily="2" charset="0"/>
                <a:cs typeface="Calibri" panose="020F0502020204030204" pitchFamily="34" charset="0"/>
              </a:rPr>
              <a:t>He/she summarizes and coordinates efforts, and thus</a:t>
            </a:r>
          </a:p>
          <a:p>
            <a:pPr marL="146050" indent="0">
              <a:lnSpc>
                <a:spcPct val="150000"/>
              </a:lnSpc>
              <a:buNone/>
            </a:pPr>
            <a:r>
              <a:rPr lang="en-US" sz="1100" dirty="0">
                <a:solidFill>
                  <a:srgbClr val="4D4D4D"/>
                </a:solidFill>
                <a:latin typeface="Raleway" pitchFamily="2" charset="0"/>
                <a:cs typeface="Calibri" panose="020F0502020204030204" pitchFamily="34" charset="0"/>
              </a:rPr>
              <a:t>keeps the objective constantly in focus; stands out as</a:t>
            </a:r>
          </a:p>
          <a:p>
            <a:pPr marL="146050" indent="0">
              <a:lnSpc>
                <a:spcPct val="150000"/>
              </a:lnSpc>
              <a:buNone/>
            </a:pPr>
            <a:r>
              <a:rPr lang="en-US" sz="1100" dirty="0">
                <a:solidFill>
                  <a:srgbClr val="4D4D4D"/>
                </a:solidFill>
                <a:latin typeface="Raleway" pitchFamily="2" charset="0"/>
                <a:cs typeface="Calibri" panose="020F0502020204030204" pitchFamily="34" charset="0"/>
              </a:rPr>
              <a:t>Being self-disciplined and stable, possessing an open</a:t>
            </a:r>
          </a:p>
          <a:p>
            <a:pPr marL="146050" indent="0">
              <a:lnSpc>
                <a:spcPct val="150000"/>
              </a:lnSpc>
              <a:buNone/>
            </a:pPr>
            <a:r>
              <a:rPr lang="en-US" sz="1100" dirty="0">
                <a:solidFill>
                  <a:srgbClr val="4D4D4D"/>
                </a:solidFill>
                <a:latin typeface="Raleway" pitchFamily="2" charset="0"/>
                <a:cs typeface="Calibri" panose="020F0502020204030204" pitchFamily="34" charset="0"/>
              </a:rPr>
              <a:t>and unprejudiced approach to others that enables</a:t>
            </a:r>
          </a:p>
          <a:p>
            <a:pPr marL="146050" indent="0">
              <a:lnSpc>
                <a:spcPct val="150000"/>
              </a:lnSpc>
              <a:buNone/>
            </a:pPr>
            <a:r>
              <a:rPr lang="en-US" sz="1100" dirty="0">
                <a:solidFill>
                  <a:srgbClr val="4D4D4D"/>
                </a:solidFill>
                <a:latin typeface="Raleway" pitchFamily="2" charset="0"/>
                <a:cs typeface="Calibri" panose="020F0502020204030204" pitchFamily="34" charset="0"/>
              </a:rPr>
              <a:t>him/her to identify and exploit valuable people and ideas; as group leader concentrates on exploiting all the group members' resources but may find it difficult to arrive at decisions where it is not possible to take all the group members' contributions into consideration.</a:t>
            </a:r>
            <a:endParaRPr lang="da-DK" sz="1100" dirty="0">
              <a:solidFill>
                <a:srgbClr val="4D4D4D"/>
              </a:solidFill>
              <a:latin typeface="Raleway" pitchFamily="2" charset="0"/>
              <a:cs typeface="Calibri" panose="020F0502020204030204" pitchFamily="34" charset="0"/>
            </a:endParaRPr>
          </a:p>
        </p:txBody>
      </p:sp>
      <p:sp>
        <p:nvSpPr>
          <p:cNvPr id="832515" name="Text Box 3"/>
          <p:cNvSpPr txBox="1">
            <a:spLocks noChangeArrowheads="1"/>
          </p:cNvSpPr>
          <p:nvPr/>
        </p:nvSpPr>
        <p:spPr bwMode="auto">
          <a:xfrm>
            <a:off x="1447801" y="4157662"/>
            <a:ext cx="184731" cy="369332"/>
          </a:xfrm>
          <a:prstGeom prst="rect">
            <a:avLst/>
          </a:prstGeom>
          <a:noFill/>
          <a:ln w="12700" cap="sq">
            <a:noFill/>
            <a:miter lim="800000"/>
            <a:headEnd type="none" w="sm" len="sm"/>
            <a:tailEnd type="none" w="sm" len="sm"/>
          </a:ln>
          <a:effectLst/>
        </p:spPr>
        <p:txBody>
          <a:bodyPr wrap="none">
            <a:spAutoFit/>
          </a:bodyPr>
          <a:lstStyle/>
          <a:p>
            <a:pPr algn="l"/>
            <a:endParaRPr lang="en-GB" sz="1800"/>
          </a:p>
        </p:txBody>
      </p:sp>
      <p:pic>
        <p:nvPicPr>
          <p:cNvPr id="5" name="Bildobjekt 4">
            <a:extLst>
              <a:ext uri="{FF2B5EF4-FFF2-40B4-BE49-F238E27FC236}">
                <a16:creationId xmlns:a16="http://schemas.microsoft.com/office/drawing/2014/main" id="{16F37774-3E26-4621-BCC4-0B7BF60D8D2C}"/>
              </a:ext>
            </a:extLst>
          </p:cNvPr>
          <p:cNvPicPr>
            <a:picLocks noChangeAspect="1"/>
          </p:cNvPicPr>
          <p:nvPr/>
        </p:nvPicPr>
        <p:blipFill>
          <a:blip r:embed="rId3"/>
          <a:stretch>
            <a:fillRect/>
          </a:stretch>
        </p:blipFill>
        <p:spPr>
          <a:xfrm>
            <a:off x="4853752" y="1898077"/>
            <a:ext cx="3968534" cy="1864339"/>
          </a:xfrm>
          <a:prstGeom prst="rect">
            <a:avLst/>
          </a:prstGeom>
        </p:spPr>
      </p:pic>
    </p:spTree>
    <p:extLst>
      <p:ext uri="{BB962C8B-B14F-4D97-AF65-F5344CB8AC3E}">
        <p14:creationId xmlns:p14="http://schemas.microsoft.com/office/powerpoint/2010/main" val="18594384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B636F-7C29-7C74-1538-5012B38AEA00}"/>
            </a:ext>
          </a:extLst>
        </p:cNvPr>
        <p:cNvGrpSpPr/>
        <p:nvPr/>
      </p:nvGrpSpPr>
      <p:grpSpPr>
        <a:xfrm>
          <a:off x="0" y="0"/>
          <a:ext cx="0" cy="0"/>
          <a:chOff x="0" y="0"/>
          <a:chExt cx="0" cy="0"/>
        </a:xfrm>
      </p:grpSpPr>
      <p:sp>
        <p:nvSpPr>
          <p:cNvPr id="832515" name="Text Box 3">
            <a:extLst>
              <a:ext uri="{FF2B5EF4-FFF2-40B4-BE49-F238E27FC236}">
                <a16:creationId xmlns:a16="http://schemas.microsoft.com/office/drawing/2014/main" id="{DBC483C3-524A-EB80-393D-8D3B10DEA9DC}"/>
              </a:ext>
            </a:extLst>
          </p:cNvPr>
          <p:cNvSpPr txBox="1">
            <a:spLocks noChangeArrowheads="1"/>
          </p:cNvSpPr>
          <p:nvPr/>
        </p:nvSpPr>
        <p:spPr bwMode="auto">
          <a:xfrm>
            <a:off x="1447801" y="4157662"/>
            <a:ext cx="184731" cy="369332"/>
          </a:xfrm>
          <a:prstGeom prst="rect">
            <a:avLst/>
          </a:prstGeom>
          <a:noFill/>
          <a:ln w="12700" cap="sq">
            <a:noFill/>
            <a:miter lim="800000"/>
            <a:headEnd type="none" w="sm" len="sm"/>
            <a:tailEnd type="none" w="sm" len="sm"/>
          </a:ln>
          <a:effectLst/>
        </p:spPr>
        <p:txBody>
          <a:bodyPr wrap="none">
            <a:spAutoFit/>
          </a:bodyPr>
          <a:lstStyle/>
          <a:p>
            <a:pPr algn="l"/>
            <a:endParaRPr lang="en-GB" sz="1800"/>
          </a:p>
        </p:txBody>
      </p:sp>
      <p:sp>
        <p:nvSpPr>
          <p:cNvPr id="11" name="Rubrik 2">
            <a:extLst>
              <a:ext uri="{FF2B5EF4-FFF2-40B4-BE49-F238E27FC236}">
                <a16:creationId xmlns:a16="http://schemas.microsoft.com/office/drawing/2014/main" id="{099F6211-BD90-4AB8-1080-286721508235}"/>
              </a:ext>
            </a:extLst>
          </p:cNvPr>
          <p:cNvSpPr txBox="1">
            <a:spLocks/>
          </p:cNvSpPr>
          <p:nvPr/>
        </p:nvSpPr>
        <p:spPr>
          <a:xfrm>
            <a:off x="730000" y="1346444"/>
            <a:ext cx="3300900" cy="16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sv-SE" sz="2400" dirty="0">
                <a:latin typeface="Raleway" pitchFamily="2" charset="0"/>
                <a:cs typeface="Calibri" panose="020F0502020204030204" pitchFamily="34" charset="0"/>
              </a:rPr>
              <a:t>initiator</a:t>
            </a:r>
            <a:endParaRPr lang="sv-SE" dirty="0">
              <a:latin typeface="Raleway" pitchFamily="2" charset="0"/>
              <a:cs typeface="Calibri" panose="020F0502020204030204" pitchFamily="34" charset="0"/>
            </a:endParaRPr>
          </a:p>
        </p:txBody>
      </p:sp>
      <p:sp>
        <p:nvSpPr>
          <p:cNvPr id="12" name="Underrubrik 3">
            <a:extLst>
              <a:ext uri="{FF2B5EF4-FFF2-40B4-BE49-F238E27FC236}">
                <a16:creationId xmlns:a16="http://schemas.microsoft.com/office/drawing/2014/main" id="{4AE82B90-0618-13DA-4A37-9223F6AA12C2}"/>
              </a:ext>
            </a:extLst>
          </p:cNvPr>
          <p:cNvSpPr txBox="1">
            <a:spLocks/>
          </p:cNvSpPr>
          <p:nvPr/>
        </p:nvSpPr>
        <p:spPr>
          <a:xfrm>
            <a:off x="741874" y="1785813"/>
            <a:ext cx="3741061" cy="32165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None/>
            </a:pPr>
            <a:r>
              <a:rPr lang="en-US" sz="1050" dirty="0">
                <a:solidFill>
                  <a:srgbClr val="4D4D4D"/>
                </a:solidFill>
                <a:latin typeface="Raleway" pitchFamily="2" charset="0"/>
                <a:cs typeface="Calibri" panose="020F0502020204030204" pitchFamily="34" charset="0"/>
              </a:rPr>
              <a:t>The Initiator acts as leader in a dominant manner. By making quick decisions and getting things going he/she will often be the one that ensures the group is in constant movement, preferably in the direction of the Initiator's own interests and objectives; maintains a firm grasp on the tasks in hand and works determinedly towards obtaining results; does not hesitate to express his/her opinions and as a result may provoke other group members; an enthusiastic group leader who gets the others behind him/her, but who finds it difficult to follow up, and work may be unstructured.</a:t>
            </a:r>
            <a:endParaRPr lang="da-DK" sz="1050" dirty="0">
              <a:solidFill>
                <a:srgbClr val="4D4D4D"/>
              </a:solidFill>
              <a:latin typeface="Raleway" pitchFamily="2" charset="0"/>
              <a:cs typeface="Calibri" panose="020F0502020204030204" pitchFamily="34" charset="0"/>
            </a:endParaRPr>
          </a:p>
        </p:txBody>
      </p:sp>
      <p:pic>
        <p:nvPicPr>
          <p:cNvPr id="13" name="Bildobjekt 12">
            <a:extLst>
              <a:ext uri="{FF2B5EF4-FFF2-40B4-BE49-F238E27FC236}">
                <a16:creationId xmlns:a16="http://schemas.microsoft.com/office/drawing/2014/main" id="{913CF490-6FDE-4BFF-B836-3A02D4D4FBB1}"/>
              </a:ext>
            </a:extLst>
          </p:cNvPr>
          <p:cNvPicPr>
            <a:picLocks noChangeAspect="1"/>
          </p:cNvPicPr>
          <p:nvPr/>
        </p:nvPicPr>
        <p:blipFill>
          <a:blip r:embed="rId3"/>
          <a:stretch>
            <a:fillRect/>
          </a:stretch>
        </p:blipFill>
        <p:spPr>
          <a:xfrm>
            <a:off x="4815388" y="1940197"/>
            <a:ext cx="4197536" cy="1993715"/>
          </a:xfrm>
          <a:prstGeom prst="rect">
            <a:avLst/>
          </a:prstGeom>
        </p:spPr>
      </p:pic>
    </p:spTree>
    <p:extLst>
      <p:ext uri="{BB962C8B-B14F-4D97-AF65-F5344CB8AC3E}">
        <p14:creationId xmlns:p14="http://schemas.microsoft.com/office/powerpoint/2010/main" val="18363577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71CE8D-0280-4DC6-A869-FD29179B27E2}"/>
              </a:ext>
            </a:extLst>
          </p:cNvPr>
          <p:cNvSpPr>
            <a:spLocks noGrp="1"/>
          </p:cNvSpPr>
          <p:nvPr>
            <p:ph type="title"/>
          </p:nvPr>
        </p:nvSpPr>
        <p:spPr/>
        <p:txBody>
          <a:bodyPr/>
          <a:lstStyle/>
          <a:p>
            <a:r>
              <a:rPr lang="sv-SE" dirty="0" err="1">
                <a:latin typeface="Raleway" pitchFamily="2" charset="0"/>
                <a:cs typeface="Calibri" panose="020F0502020204030204" pitchFamily="34" charset="0"/>
              </a:rPr>
              <a:t>toiler</a:t>
            </a:r>
            <a:endParaRPr lang="sv-SE" dirty="0">
              <a:latin typeface="Raleway" pitchFamily="2" charset="0"/>
              <a:cs typeface="Calibri" panose="020F0502020204030204" pitchFamily="34" charset="0"/>
            </a:endParaRPr>
          </a:p>
        </p:txBody>
      </p:sp>
      <p:sp>
        <p:nvSpPr>
          <p:cNvPr id="4" name="Underrubrik 3">
            <a:extLst>
              <a:ext uri="{FF2B5EF4-FFF2-40B4-BE49-F238E27FC236}">
                <a16:creationId xmlns:a16="http://schemas.microsoft.com/office/drawing/2014/main" id="{59E12D55-AF43-42A3-B0BE-5C66663A9DC4}"/>
              </a:ext>
            </a:extLst>
          </p:cNvPr>
          <p:cNvSpPr>
            <a:spLocks noGrp="1"/>
          </p:cNvSpPr>
          <p:nvPr>
            <p:ph type="body" idx="1"/>
          </p:nvPr>
        </p:nvSpPr>
        <p:spPr>
          <a:xfrm>
            <a:off x="725850" y="1820512"/>
            <a:ext cx="4133495" cy="2261100"/>
          </a:xfrm>
        </p:spPr>
        <p:txBody>
          <a:bodyPr/>
          <a:lstStyle/>
          <a:p>
            <a:pPr marL="0" indent="0">
              <a:lnSpc>
                <a:spcPct val="150000"/>
              </a:lnSpc>
              <a:buNone/>
            </a:pPr>
            <a:r>
              <a:rPr lang="en-US" sz="1050" dirty="0">
                <a:solidFill>
                  <a:srgbClr val="4D4D4D"/>
                </a:solidFill>
                <a:latin typeface="Raleway" pitchFamily="2" charset="0"/>
                <a:cs typeface="Calibri" panose="020F0502020204030204" pitchFamily="34" charset="0"/>
              </a:rPr>
              <a:t>The typical Toiler identifies with the company's objectives and policies instead of going his/her own way; gets the job done by working in a self-disciplined and careful manner and with great staying power; carries out the tasks assigned and attaches great importance to practicability and ensures tasks are carried out thoroughly; puts adopted plans into practice systematically and efficiently; will as group leader conscientiously ensure</a:t>
            </a:r>
          </a:p>
          <a:p>
            <a:pPr marL="0" indent="0">
              <a:lnSpc>
                <a:spcPct val="150000"/>
              </a:lnSpc>
              <a:buNone/>
            </a:pPr>
            <a:r>
              <a:rPr lang="en-US" sz="1050" dirty="0">
                <a:solidFill>
                  <a:srgbClr val="4D4D4D"/>
                </a:solidFill>
                <a:latin typeface="Raleway" pitchFamily="2" charset="0"/>
                <a:cs typeface="Calibri" panose="020F0502020204030204" pitchFamily="34" charset="0"/>
              </a:rPr>
              <a:t>that the group complies with the guidelines and objectives established but may lack personal clout faced with the other members of the group.</a:t>
            </a:r>
            <a:endParaRPr lang="da-DK" sz="1050" dirty="0">
              <a:solidFill>
                <a:srgbClr val="4D4D4D"/>
              </a:solidFill>
              <a:latin typeface="Raleway" pitchFamily="2" charset="0"/>
              <a:cs typeface="Calibri" panose="020F0502020204030204" pitchFamily="34" charset="0"/>
            </a:endParaRPr>
          </a:p>
        </p:txBody>
      </p:sp>
      <p:pic>
        <p:nvPicPr>
          <p:cNvPr id="5" name="Bildobjekt 4">
            <a:extLst>
              <a:ext uri="{FF2B5EF4-FFF2-40B4-BE49-F238E27FC236}">
                <a16:creationId xmlns:a16="http://schemas.microsoft.com/office/drawing/2014/main" id="{813D184F-6D24-4707-8AEE-BA6A1322E68F}"/>
              </a:ext>
            </a:extLst>
          </p:cNvPr>
          <p:cNvPicPr>
            <a:picLocks noChangeAspect="1"/>
          </p:cNvPicPr>
          <p:nvPr/>
        </p:nvPicPr>
        <p:blipFill>
          <a:blip r:embed="rId3"/>
          <a:stretch>
            <a:fillRect/>
          </a:stretch>
        </p:blipFill>
        <p:spPr>
          <a:xfrm>
            <a:off x="5010161" y="2044844"/>
            <a:ext cx="3943231" cy="1868076"/>
          </a:xfrm>
          <a:prstGeom prst="rect">
            <a:avLst/>
          </a:prstGeom>
        </p:spPr>
      </p:pic>
    </p:spTree>
    <p:extLst>
      <p:ext uri="{BB962C8B-B14F-4D97-AF65-F5344CB8AC3E}">
        <p14:creationId xmlns:p14="http://schemas.microsoft.com/office/powerpoint/2010/main" val="15819772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71CE8D-0280-4DC6-A869-FD29179B27E2}"/>
              </a:ext>
            </a:extLst>
          </p:cNvPr>
          <p:cNvSpPr>
            <a:spLocks noGrp="1"/>
          </p:cNvSpPr>
          <p:nvPr>
            <p:ph type="title"/>
          </p:nvPr>
        </p:nvSpPr>
        <p:spPr/>
        <p:txBody>
          <a:bodyPr/>
          <a:lstStyle/>
          <a:p>
            <a:r>
              <a:rPr lang="sv-SE" dirty="0" err="1">
                <a:latin typeface="Raleway" pitchFamily="2" charset="0"/>
                <a:cs typeface="Calibri" panose="020F0502020204030204" pitchFamily="34" charset="0"/>
              </a:rPr>
              <a:t>resource</a:t>
            </a:r>
            <a:r>
              <a:rPr lang="sv-SE" dirty="0">
                <a:latin typeface="Raleway" pitchFamily="2" charset="0"/>
                <a:cs typeface="Calibri" panose="020F0502020204030204" pitchFamily="34" charset="0"/>
              </a:rPr>
              <a:t> </a:t>
            </a:r>
            <a:r>
              <a:rPr lang="sv-SE" dirty="0" err="1">
                <a:latin typeface="Raleway" pitchFamily="2" charset="0"/>
                <a:cs typeface="Calibri" panose="020F0502020204030204" pitchFamily="34" charset="0"/>
              </a:rPr>
              <a:t>investigator</a:t>
            </a:r>
            <a:endParaRPr lang="sv-SE" dirty="0">
              <a:latin typeface="Raleway" pitchFamily="2" charset="0"/>
              <a:cs typeface="Calibri" panose="020F0502020204030204" pitchFamily="34" charset="0"/>
            </a:endParaRPr>
          </a:p>
        </p:txBody>
      </p:sp>
      <p:sp>
        <p:nvSpPr>
          <p:cNvPr id="4" name="Underrubrik 3">
            <a:extLst>
              <a:ext uri="{FF2B5EF4-FFF2-40B4-BE49-F238E27FC236}">
                <a16:creationId xmlns:a16="http://schemas.microsoft.com/office/drawing/2014/main" id="{59E12D55-AF43-42A3-B0BE-5C66663A9DC4}"/>
              </a:ext>
            </a:extLst>
          </p:cNvPr>
          <p:cNvSpPr>
            <a:spLocks noGrp="1"/>
          </p:cNvSpPr>
          <p:nvPr>
            <p:ph type="body" idx="1"/>
          </p:nvPr>
        </p:nvSpPr>
        <p:spPr>
          <a:xfrm>
            <a:off x="729450" y="1871056"/>
            <a:ext cx="4252249" cy="2261100"/>
          </a:xfrm>
        </p:spPr>
        <p:txBody>
          <a:bodyPr/>
          <a:lstStyle/>
          <a:p>
            <a:pPr marL="0" indent="0">
              <a:lnSpc>
                <a:spcPct val="150000"/>
              </a:lnSpc>
              <a:buNone/>
            </a:pPr>
            <a:r>
              <a:rPr lang="en-US" sz="1050" dirty="0">
                <a:solidFill>
                  <a:srgbClr val="4D4D4D"/>
                </a:solidFill>
                <a:latin typeface="Raleway" pitchFamily="2" charset="0"/>
                <a:cs typeface="Calibri" panose="020F0502020204030204" pitchFamily="34" charset="0"/>
              </a:rPr>
              <a:t>The Resource Investigator stands out as being energetic, extroverted and someone who reaches out to others; enjoys getting inspiration from other people's ideas as a jumping-off point for his/her own ideas. The Resource Investigator is well aware that some details may be important, and therefore exhibits a certain thoroughness when this is necessary; leads the group by listening and making decisions on the group’s proposals with regard to internal company and external factors; may find it difficult to bring tasks to completion, as new, relevant aspects which need to be taken account of, are constantly popping up.</a:t>
            </a:r>
            <a:endParaRPr lang="da-DK" sz="1050" dirty="0">
              <a:solidFill>
                <a:srgbClr val="4D4D4D"/>
              </a:solidFill>
              <a:latin typeface="Raleway" pitchFamily="2" charset="0"/>
              <a:cs typeface="Calibri" panose="020F0502020204030204" pitchFamily="34" charset="0"/>
            </a:endParaRPr>
          </a:p>
        </p:txBody>
      </p:sp>
      <p:sp>
        <p:nvSpPr>
          <p:cNvPr id="832515" name="Text Box 3"/>
          <p:cNvSpPr txBox="1">
            <a:spLocks noChangeArrowheads="1"/>
          </p:cNvSpPr>
          <p:nvPr/>
        </p:nvSpPr>
        <p:spPr bwMode="auto">
          <a:xfrm>
            <a:off x="1447801" y="4157662"/>
            <a:ext cx="184731" cy="369332"/>
          </a:xfrm>
          <a:prstGeom prst="rect">
            <a:avLst/>
          </a:prstGeom>
          <a:noFill/>
          <a:ln w="12700" cap="sq">
            <a:noFill/>
            <a:miter lim="800000"/>
            <a:headEnd type="none" w="sm" len="sm"/>
            <a:tailEnd type="none" w="sm" len="sm"/>
          </a:ln>
          <a:effectLst/>
        </p:spPr>
        <p:txBody>
          <a:bodyPr wrap="none">
            <a:spAutoFit/>
          </a:bodyPr>
          <a:lstStyle/>
          <a:p>
            <a:pPr algn="l"/>
            <a:endParaRPr lang="en-GB" sz="1800"/>
          </a:p>
        </p:txBody>
      </p:sp>
      <p:pic>
        <p:nvPicPr>
          <p:cNvPr id="5" name="Bildobjekt 4">
            <a:extLst>
              <a:ext uri="{FF2B5EF4-FFF2-40B4-BE49-F238E27FC236}">
                <a16:creationId xmlns:a16="http://schemas.microsoft.com/office/drawing/2014/main" id="{F5787846-BA21-45EC-A438-EC6607607D73}"/>
              </a:ext>
            </a:extLst>
          </p:cNvPr>
          <p:cNvPicPr>
            <a:picLocks noChangeAspect="1"/>
          </p:cNvPicPr>
          <p:nvPr/>
        </p:nvPicPr>
        <p:blipFill>
          <a:blip r:embed="rId3"/>
          <a:stretch>
            <a:fillRect/>
          </a:stretch>
        </p:blipFill>
        <p:spPr>
          <a:xfrm>
            <a:off x="5041076" y="2078875"/>
            <a:ext cx="3978698" cy="1866308"/>
          </a:xfrm>
          <a:prstGeom prst="rect">
            <a:avLst/>
          </a:prstGeom>
        </p:spPr>
      </p:pic>
    </p:spTree>
    <p:extLst>
      <p:ext uri="{BB962C8B-B14F-4D97-AF65-F5344CB8AC3E}">
        <p14:creationId xmlns:p14="http://schemas.microsoft.com/office/powerpoint/2010/main" val="160842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71CE8D-0280-4DC6-A869-FD29179B27E2}"/>
              </a:ext>
            </a:extLst>
          </p:cNvPr>
          <p:cNvSpPr>
            <a:spLocks noGrp="1"/>
          </p:cNvSpPr>
          <p:nvPr>
            <p:ph type="title"/>
          </p:nvPr>
        </p:nvSpPr>
        <p:spPr/>
        <p:txBody>
          <a:bodyPr/>
          <a:lstStyle/>
          <a:p>
            <a:r>
              <a:rPr lang="sv-SE" dirty="0" err="1">
                <a:latin typeface="Raleway" pitchFamily="2" charset="0"/>
                <a:cs typeface="Calibri" panose="020F0502020204030204" pitchFamily="34" charset="0"/>
              </a:rPr>
              <a:t>ideas</a:t>
            </a:r>
            <a:r>
              <a:rPr lang="sv-SE" dirty="0">
                <a:latin typeface="Raleway" pitchFamily="2" charset="0"/>
                <a:cs typeface="Calibri" panose="020F0502020204030204" pitchFamily="34" charset="0"/>
              </a:rPr>
              <a:t> person</a:t>
            </a:r>
          </a:p>
        </p:txBody>
      </p:sp>
      <p:sp>
        <p:nvSpPr>
          <p:cNvPr id="4" name="Underrubrik 3">
            <a:extLst>
              <a:ext uri="{FF2B5EF4-FFF2-40B4-BE49-F238E27FC236}">
                <a16:creationId xmlns:a16="http://schemas.microsoft.com/office/drawing/2014/main" id="{59E12D55-AF43-42A3-B0BE-5C66663A9DC4}"/>
              </a:ext>
            </a:extLst>
          </p:cNvPr>
          <p:cNvSpPr>
            <a:spLocks noGrp="1"/>
          </p:cNvSpPr>
          <p:nvPr>
            <p:ph type="body" idx="1"/>
          </p:nvPr>
        </p:nvSpPr>
        <p:spPr>
          <a:xfrm>
            <a:off x="729450" y="1841366"/>
            <a:ext cx="4163184" cy="2261100"/>
          </a:xfrm>
        </p:spPr>
        <p:txBody>
          <a:bodyPr/>
          <a:lstStyle/>
          <a:p>
            <a:pPr marL="0" indent="0">
              <a:lnSpc>
                <a:spcPct val="150000"/>
              </a:lnSpc>
              <a:buNone/>
            </a:pPr>
            <a:r>
              <a:rPr lang="en-US" sz="1050" dirty="0">
                <a:solidFill>
                  <a:srgbClr val="4D4D4D"/>
                </a:solidFill>
                <a:latin typeface="Raleway" pitchFamily="2" charset="0"/>
                <a:cs typeface="Calibri" panose="020F0502020204030204" pitchFamily="34" charset="0"/>
              </a:rPr>
              <a:t>The Ideas Person is the person in the group who makes the most marked contribution to constant development and change. The Ideas Person acts in a dominant manner but tends to keep to himself/herself - with the result that it may be difficult for the other members of the team to keep pace with the new ideas</a:t>
            </a:r>
          </a:p>
          <a:p>
            <a:pPr marL="0" indent="0">
              <a:lnSpc>
                <a:spcPct val="150000"/>
              </a:lnSpc>
              <a:buNone/>
            </a:pPr>
            <a:r>
              <a:rPr lang="en-US" sz="1050" dirty="0">
                <a:solidFill>
                  <a:srgbClr val="4D4D4D"/>
                </a:solidFill>
                <a:latin typeface="Raleway" pitchFamily="2" charset="0"/>
                <a:cs typeface="Calibri" panose="020F0502020204030204" pitchFamily="34" charset="0"/>
              </a:rPr>
              <a:t>and plans. The Ideas Person has a strong overall grasp and is happy to make quick decisions that create movement within the group; leads others by acting as a sparring partner when it comes to investigating possible alternatives; motivates group members to elaborate on the Ideas Person's ideas independently.</a:t>
            </a:r>
            <a:endParaRPr lang="da-DK" sz="1050" dirty="0">
              <a:solidFill>
                <a:srgbClr val="4D4D4D"/>
              </a:solidFill>
              <a:latin typeface="Raleway" pitchFamily="2" charset="0"/>
              <a:cs typeface="Calibri" panose="020F0502020204030204" pitchFamily="34" charset="0"/>
            </a:endParaRPr>
          </a:p>
        </p:txBody>
      </p:sp>
      <p:sp>
        <p:nvSpPr>
          <p:cNvPr id="832515" name="Text Box 3"/>
          <p:cNvSpPr txBox="1">
            <a:spLocks noChangeArrowheads="1"/>
          </p:cNvSpPr>
          <p:nvPr/>
        </p:nvSpPr>
        <p:spPr bwMode="auto">
          <a:xfrm>
            <a:off x="1447801" y="4157662"/>
            <a:ext cx="184731" cy="369332"/>
          </a:xfrm>
          <a:prstGeom prst="rect">
            <a:avLst/>
          </a:prstGeom>
          <a:noFill/>
          <a:ln w="12700" cap="sq">
            <a:noFill/>
            <a:miter lim="800000"/>
            <a:headEnd type="none" w="sm" len="sm"/>
            <a:tailEnd type="none" w="sm" len="sm"/>
          </a:ln>
          <a:effectLst/>
        </p:spPr>
        <p:txBody>
          <a:bodyPr wrap="none">
            <a:spAutoFit/>
          </a:bodyPr>
          <a:lstStyle/>
          <a:p>
            <a:pPr algn="l"/>
            <a:endParaRPr lang="en-GB" sz="1800"/>
          </a:p>
        </p:txBody>
      </p:sp>
      <p:pic>
        <p:nvPicPr>
          <p:cNvPr id="5" name="Bildobjekt 4">
            <a:extLst>
              <a:ext uri="{FF2B5EF4-FFF2-40B4-BE49-F238E27FC236}">
                <a16:creationId xmlns:a16="http://schemas.microsoft.com/office/drawing/2014/main" id="{7BED67E9-88F0-4C27-9103-7D505BCA52D1}"/>
              </a:ext>
            </a:extLst>
          </p:cNvPr>
          <p:cNvPicPr>
            <a:picLocks noChangeAspect="1"/>
          </p:cNvPicPr>
          <p:nvPr/>
        </p:nvPicPr>
        <p:blipFill>
          <a:blip r:embed="rId3"/>
          <a:stretch>
            <a:fillRect/>
          </a:stretch>
        </p:blipFill>
        <p:spPr>
          <a:xfrm>
            <a:off x="5064825" y="2074232"/>
            <a:ext cx="3928575" cy="1832470"/>
          </a:xfrm>
          <a:prstGeom prst="rect">
            <a:avLst/>
          </a:prstGeom>
        </p:spPr>
      </p:pic>
    </p:spTree>
    <p:extLst>
      <p:ext uri="{BB962C8B-B14F-4D97-AF65-F5344CB8AC3E}">
        <p14:creationId xmlns:p14="http://schemas.microsoft.com/office/powerpoint/2010/main" val="246159257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71CE8D-0280-4DC6-A869-FD29179B27E2}"/>
              </a:ext>
            </a:extLst>
          </p:cNvPr>
          <p:cNvSpPr>
            <a:spLocks noGrp="1"/>
          </p:cNvSpPr>
          <p:nvPr>
            <p:ph type="title"/>
          </p:nvPr>
        </p:nvSpPr>
        <p:spPr/>
        <p:txBody>
          <a:bodyPr/>
          <a:lstStyle/>
          <a:p>
            <a:r>
              <a:rPr lang="sv-SE" dirty="0" err="1">
                <a:latin typeface="Raleway" pitchFamily="2" charset="0"/>
                <a:cs typeface="Calibri" panose="020F0502020204030204" pitchFamily="34" charset="0"/>
              </a:rPr>
              <a:t>critic</a:t>
            </a:r>
            <a:endParaRPr lang="sv-SE" dirty="0">
              <a:latin typeface="Raleway" pitchFamily="2" charset="0"/>
              <a:cs typeface="Calibri" panose="020F0502020204030204" pitchFamily="34" charset="0"/>
            </a:endParaRPr>
          </a:p>
        </p:txBody>
      </p:sp>
      <p:sp>
        <p:nvSpPr>
          <p:cNvPr id="4" name="Underrubrik 3">
            <a:extLst>
              <a:ext uri="{FF2B5EF4-FFF2-40B4-BE49-F238E27FC236}">
                <a16:creationId xmlns:a16="http://schemas.microsoft.com/office/drawing/2014/main" id="{59E12D55-AF43-42A3-B0BE-5C66663A9DC4}"/>
              </a:ext>
            </a:extLst>
          </p:cNvPr>
          <p:cNvSpPr>
            <a:spLocks noGrp="1"/>
          </p:cNvSpPr>
          <p:nvPr>
            <p:ph type="body" idx="1"/>
          </p:nvPr>
        </p:nvSpPr>
        <p:spPr>
          <a:xfrm>
            <a:off x="725850" y="1841832"/>
            <a:ext cx="3973179" cy="2261100"/>
          </a:xfrm>
        </p:spPr>
        <p:txBody>
          <a:bodyPr/>
          <a:lstStyle/>
          <a:p>
            <a:pPr marL="0" indent="0">
              <a:lnSpc>
                <a:spcPct val="150000"/>
              </a:lnSpc>
              <a:buNone/>
            </a:pPr>
            <a:r>
              <a:rPr lang="en-US" sz="1050" dirty="0">
                <a:solidFill>
                  <a:srgbClr val="4D4D4D"/>
                </a:solidFill>
                <a:latin typeface="Raleway" pitchFamily="2" charset="0"/>
                <a:cs typeface="Calibri" panose="020F0502020204030204" pitchFamily="34" charset="0"/>
              </a:rPr>
              <a:t>The Critic is the group member most likely to make objective evaluations and sort out proposals produced based on the group's overall objectives without consideration of his/her own interests in the choice of task; works thoroughly and conscientiously and often questions the quality of the other group members' work as regards specific details and contingencies. As leader he/she attaches great importance to following up on projects implemented and thus ensuring their professional quality; may experience difficulties in motivating the group and getting it involved.</a:t>
            </a:r>
            <a:endParaRPr lang="da-DK" sz="1050" dirty="0">
              <a:solidFill>
                <a:srgbClr val="4D4D4D"/>
              </a:solidFill>
              <a:latin typeface="Raleway" pitchFamily="2" charset="0"/>
              <a:cs typeface="Calibri" panose="020F0502020204030204" pitchFamily="34" charset="0"/>
            </a:endParaRPr>
          </a:p>
        </p:txBody>
      </p:sp>
      <p:sp>
        <p:nvSpPr>
          <p:cNvPr id="832515" name="Text Box 3"/>
          <p:cNvSpPr txBox="1">
            <a:spLocks noChangeArrowheads="1"/>
          </p:cNvSpPr>
          <p:nvPr/>
        </p:nvSpPr>
        <p:spPr bwMode="auto">
          <a:xfrm>
            <a:off x="1447801" y="4157662"/>
            <a:ext cx="184731" cy="369332"/>
          </a:xfrm>
          <a:prstGeom prst="rect">
            <a:avLst/>
          </a:prstGeom>
          <a:noFill/>
          <a:ln w="12700" cap="sq">
            <a:noFill/>
            <a:miter lim="800000"/>
            <a:headEnd type="none" w="sm" len="sm"/>
            <a:tailEnd type="none" w="sm" len="sm"/>
          </a:ln>
          <a:effectLst/>
        </p:spPr>
        <p:txBody>
          <a:bodyPr wrap="none">
            <a:spAutoFit/>
          </a:bodyPr>
          <a:lstStyle/>
          <a:p>
            <a:pPr algn="l"/>
            <a:endParaRPr lang="en-GB" sz="1800"/>
          </a:p>
        </p:txBody>
      </p:sp>
      <p:pic>
        <p:nvPicPr>
          <p:cNvPr id="5" name="Bildobjekt 4">
            <a:extLst>
              <a:ext uri="{FF2B5EF4-FFF2-40B4-BE49-F238E27FC236}">
                <a16:creationId xmlns:a16="http://schemas.microsoft.com/office/drawing/2014/main" id="{F7B0F30C-C20E-4494-906A-57C2741EB77D}"/>
              </a:ext>
            </a:extLst>
          </p:cNvPr>
          <p:cNvPicPr>
            <a:picLocks noChangeAspect="1"/>
          </p:cNvPicPr>
          <p:nvPr/>
        </p:nvPicPr>
        <p:blipFill>
          <a:blip r:embed="rId3"/>
          <a:stretch>
            <a:fillRect/>
          </a:stretch>
        </p:blipFill>
        <p:spPr>
          <a:xfrm>
            <a:off x="4892633" y="2030538"/>
            <a:ext cx="4064013" cy="1935561"/>
          </a:xfrm>
          <a:prstGeom prst="rect">
            <a:avLst/>
          </a:prstGeom>
        </p:spPr>
      </p:pic>
    </p:spTree>
    <p:extLst>
      <p:ext uri="{BB962C8B-B14F-4D97-AF65-F5344CB8AC3E}">
        <p14:creationId xmlns:p14="http://schemas.microsoft.com/office/powerpoint/2010/main" val="21190369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71CE8D-0280-4DC6-A869-FD29179B27E2}"/>
              </a:ext>
            </a:extLst>
          </p:cNvPr>
          <p:cNvSpPr>
            <a:spLocks noGrp="1"/>
          </p:cNvSpPr>
          <p:nvPr>
            <p:ph type="title"/>
          </p:nvPr>
        </p:nvSpPr>
        <p:spPr/>
        <p:txBody>
          <a:bodyPr/>
          <a:lstStyle/>
          <a:p>
            <a:r>
              <a:rPr lang="sv-SE" dirty="0">
                <a:latin typeface="Raleway" pitchFamily="2" charset="0"/>
                <a:cs typeface="Calibri" panose="020F0502020204030204" pitchFamily="34" charset="0"/>
              </a:rPr>
              <a:t>team </a:t>
            </a:r>
            <a:r>
              <a:rPr lang="sv-SE" dirty="0" err="1">
                <a:latin typeface="Raleway" pitchFamily="2" charset="0"/>
                <a:cs typeface="Calibri" panose="020F0502020204030204" pitchFamily="34" charset="0"/>
              </a:rPr>
              <a:t>worker</a:t>
            </a:r>
            <a:endParaRPr lang="sv-SE" dirty="0">
              <a:latin typeface="Raleway" pitchFamily="2" charset="0"/>
              <a:cs typeface="Calibri" panose="020F0502020204030204" pitchFamily="34" charset="0"/>
            </a:endParaRPr>
          </a:p>
        </p:txBody>
      </p:sp>
      <p:sp>
        <p:nvSpPr>
          <p:cNvPr id="4" name="Underrubrik 3">
            <a:extLst>
              <a:ext uri="{FF2B5EF4-FFF2-40B4-BE49-F238E27FC236}">
                <a16:creationId xmlns:a16="http://schemas.microsoft.com/office/drawing/2014/main" id="{59E12D55-AF43-42A3-B0BE-5C66663A9DC4}"/>
              </a:ext>
            </a:extLst>
          </p:cNvPr>
          <p:cNvSpPr>
            <a:spLocks noGrp="1"/>
          </p:cNvSpPr>
          <p:nvPr>
            <p:ph type="body" idx="1"/>
          </p:nvPr>
        </p:nvSpPr>
        <p:spPr>
          <a:xfrm>
            <a:off x="725849" y="1787928"/>
            <a:ext cx="4178659" cy="2320933"/>
          </a:xfrm>
        </p:spPr>
        <p:txBody>
          <a:bodyPr/>
          <a:lstStyle/>
          <a:p>
            <a:pPr marL="0" indent="0">
              <a:lnSpc>
                <a:spcPct val="150000"/>
              </a:lnSpc>
              <a:buNone/>
            </a:pPr>
            <a:r>
              <a:rPr lang="en-US" sz="1050" dirty="0">
                <a:solidFill>
                  <a:srgbClr val="4D4D4D"/>
                </a:solidFill>
                <a:latin typeface="Raleway" pitchFamily="2" charset="0"/>
                <a:cs typeface="Calibri" panose="020F0502020204030204" pitchFamily="34" charset="0"/>
              </a:rPr>
              <a:t>The great strength of the Team Worker is getting on with other people, thus contributing to strengthening the lines of communication within the group. The Team Worker tries to ensure that cooperation within the group is as smooth as possible by being extrovert without attempting to dominate or control, with the result that the Team Worker stands out as being a confidence-inspiring and sensitive person. As group leader the Team Worker achieves results through others by motivating employees towards making shared efforts; however, may have difficulty in accepting the necessity that the group leader must sometimes go ahead and take the lead without backing from the others.</a:t>
            </a:r>
            <a:endParaRPr lang="da-DK" sz="1050" dirty="0">
              <a:solidFill>
                <a:srgbClr val="4D4D4D"/>
              </a:solidFill>
              <a:latin typeface="Raleway" pitchFamily="2" charset="0"/>
              <a:cs typeface="Calibri" panose="020F0502020204030204" pitchFamily="34" charset="0"/>
            </a:endParaRPr>
          </a:p>
        </p:txBody>
      </p:sp>
      <p:sp>
        <p:nvSpPr>
          <p:cNvPr id="832515" name="Text Box 3"/>
          <p:cNvSpPr txBox="1">
            <a:spLocks noChangeArrowheads="1"/>
          </p:cNvSpPr>
          <p:nvPr/>
        </p:nvSpPr>
        <p:spPr bwMode="auto">
          <a:xfrm>
            <a:off x="1447801" y="4157662"/>
            <a:ext cx="184731" cy="369332"/>
          </a:xfrm>
          <a:prstGeom prst="rect">
            <a:avLst/>
          </a:prstGeom>
          <a:noFill/>
          <a:ln w="12700" cap="sq">
            <a:noFill/>
            <a:miter lim="800000"/>
            <a:headEnd type="none" w="sm" len="sm"/>
            <a:tailEnd type="none" w="sm" len="sm"/>
          </a:ln>
          <a:effectLst/>
        </p:spPr>
        <p:txBody>
          <a:bodyPr wrap="none">
            <a:spAutoFit/>
          </a:bodyPr>
          <a:lstStyle/>
          <a:p>
            <a:pPr algn="l"/>
            <a:endParaRPr lang="en-GB" sz="1800"/>
          </a:p>
        </p:txBody>
      </p:sp>
      <p:pic>
        <p:nvPicPr>
          <p:cNvPr id="5" name="Bildobjekt 4">
            <a:extLst>
              <a:ext uri="{FF2B5EF4-FFF2-40B4-BE49-F238E27FC236}">
                <a16:creationId xmlns:a16="http://schemas.microsoft.com/office/drawing/2014/main" id="{210313DA-2FF4-4DED-B38F-13E00904400B}"/>
              </a:ext>
            </a:extLst>
          </p:cNvPr>
          <p:cNvPicPr>
            <a:picLocks noChangeAspect="1"/>
          </p:cNvPicPr>
          <p:nvPr/>
        </p:nvPicPr>
        <p:blipFill>
          <a:blip r:embed="rId3"/>
          <a:stretch>
            <a:fillRect/>
          </a:stretch>
        </p:blipFill>
        <p:spPr>
          <a:xfrm>
            <a:off x="5011177" y="2063972"/>
            <a:ext cx="3913802" cy="1845201"/>
          </a:xfrm>
          <a:prstGeom prst="rect">
            <a:avLst/>
          </a:prstGeom>
        </p:spPr>
      </p:pic>
    </p:spTree>
    <p:extLst>
      <p:ext uri="{BB962C8B-B14F-4D97-AF65-F5344CB8AC3E}">
        <p14:creationId xmlns:p14="http://schemas.microsoft.com/office/powerpoint/2010/main" val="32614953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71CE8D-0280-4DC6-A869-FD29179B27E2}"/>
              </a:ext>
            </a:extLst>
          </p:cNvPr>
          <p:cNvSpPr>
            <a:spLocks noGrp="1"/>
          </p:cNvSpPr>
          <p:nvPr>
            <p:ph type="title"/>
          </p:nvPr>
        </p:nvSpPr>
        <p:spPr/>
        <p:txBody>
          <a:bodyPr/>
          <a:lstStyle/>
          <a:p>
            <a:r>
              <a:rPr lang="sv-SE" dirty="0" err="1">
                <a:latin typeface="Raleway" pitchFamily="2" charset="0"/>
                <a:cs typeface="Calibri" panose="020F0502020204030204" pitchFamily="34" charset="0"/>
              </a:rPr>
              <a:t>accomplisher</a:t>
            </a:r>
            <a:endParaRPr lang="sv-SE" dirty="0">
              <a:latin typeface="Raleway" pitchFamily="2" charset="0"/>
              <a:cs typeface="Calibri" panose="020F0502020204030204" pitchFamily="34" charset="0"/>
            </a:endParaRPr>
          </a:p>
        </p:txBody>
      </p:sp>
      <p:sp>
        <p:nvSpPr>
          <p:cNvPr id="4" name="Underrubrik 3">
            <a:extLst>
              <a:ext uri="{FF2B5EF4-FFF2-40B4-BE49-F238E27FC236}">
                <a16:creationId xmlns:a16="http://schemas.microsoft.com/office/drawing/2014/main" id="{59E12D55-AF43-42A3-B0BE-5C66663A9DC4}"/>
              </a:ext>
            </a:extLst>
          </p:cNvPr>
          <p:cNvSpPr>
            <a:spLocks noGrp="1"/>
          </p:cNvSpPr>
          <p:nvPr>
            <p:ph type="body" idx="1"/>
          </p:nvPr>
        </p:nvSpPr>
        <p:spPr>
          <a:xfrm>
            <a:off x="725850" y="1811680"/>
            <a:ext cx="4090998" cy="2261100"/>
          </a:xfrm>
        </p:spPr>
        <p:txBody>
          <a:bodyPr/>
          <a:lstStyle/>
          <a:p>
            <a:pPr marL="0" indent="0">
              <a:lnSpc>
                <a:spcPct val="150000"/>
              </a:lnSpc>
              <a:buNone/>
            </a:pPr>
            <a:r>
              <a:rPr lang="en-US" sz="1050" dirty="0">
                <a:solidFill>
                  <a:srgbClr val="4D4D4D"/>
                </a:solidFill>
                <a:latin typeface="Raleway" pitchFamily="2" charset="0"/>
                <a:cs typeface="Calibri" panose="020F0502020204030204" pitchFamily="34" charset="0"/>
              </a:rPr>
              <a:t>The Accomplisher is typically the person who </a:t>
            </a:r>
            <a:r>
              <a:rPr lang="en-US" sz="1050" dirty="0" err="1">
                <a:solidFill>
                  <a:srgbClr val="4D4D4D"/>
                </a:solidFill>
                <a:latin typeface="Raleway" pitchFamily="2" charset="0"/>
                <a:cs typeface="Calibri" panose="020F0502020204030204" pitchFamily="34" charset="0"/>
              </a:rPr>
              <a:t>prioritises</a:t>
            </a:r>
            <a:r>
              <a:rPr lang="en-US" sz="1050" dirty="0">
                <a:solidFill>
                  <a:srgbClr val="4D4D4D"/>
                </a:solidFill>
                <a:latin typeface="Raleway" pitchFamily="2" charset="0"/>
                <a:cs typeface="Calibri" panose="020F0502020204030204" pitchFamily="34" charset="0"/>
              </a:rPr>
              <a:t> the team's work assignments and ensures that all the details are attended to and that the quality is as it should be. Although the Accomplisher is not so likely to get things going, he/she is the guarantee that work that has already been started will also be completed; works conscientiously and is cautious when making decisions; checks the work. As group leader makes sure tasks are completed and thus maintains commitment within the group; may find it difficult to delegate work and accept </a:t>
            </a:r>
            <a:r>
              <a:rPr lang="sv-SE" sz="1050" dirty="0">
                <a:solidFill>
                  <a:srgbClr val="4D4D4D"/>
                </a:solidFill>
                <a:latin typeface="Raleway" pitchFamily="2" charset="0"/>
                <a:cs typeface="Calibri" panose="020F0502020204030204" pitchFamily="34" charset="0"/>
              </a:rPr>
              <a:t>new </a:t>
            </a:r>
            <a:r>
              <a:rPr lang="sv-SE" sz="1050" dirty="0" err="1">
                <a:solidFill>
                  <a:srgbClr val="4D4D4D"/>
                </a:solidFill>
                <a:latin typeface="Raleway" pitchFamily="2" charset="0"/>
                <a:cs typeface="Calibri" panose="020F0502020204030204" pitchFamily="34" charset="0"/>
              </a:rPr>
              <a:t>initiatives</a:t>
            </a:r>
            <a:r>
              <a:rPr lang="sv-SE" sz="1050" dirty="0">
                <a:solidFill>
                  <a:srgbClr val="4D4D4D"/>
                </a:solidFill>
                <a:latin typeface="Raleway" pitchFamily="2" charset="0"/>
                <a:cs typeface="Calibri" panose="020F0502020204030204" pitchFamily="34" charset="0"/>
              </a:rPr>
              <a:t>.</a:t>
            </a:r>
            <a:endParaRPr lang="da-DK" sz="1050" dirty="0">
              <a:solidFill>
                <a:srgbClr val="4D4D4D"/>
              </a:solidFill>
              <a:latin typeface="Raleway" pitchFamily="2" charset="0"/>
              <a:cs typeface="Calibri" panose="020F0502020204030204" pitchFamily="34" charset="0"/>
            </a:endParaRPr>
          </a:p>
        </p:txBody>
      </p:sp>
      <p:sp>
        <p:nvSpPr>
          <p:cNvPr id="832515" name="Text Box 3"/>
          <p:cNvSpPr txBox="1">
            <a:spLocks noChangeArrowheads="1"/>
          </p:cNvSpPr>
          <p:nvPr/>
        </p:nvSpPr>
        <p:spPr bwMode="auto">
          <a:xfrm>
            <a:off x="1447801" y="4157662"/>
            <a:ext cx="184731" cy="369332"/>
          </a:xfrm>
          <a:prstGeom prst="rect">
            <a:avLst/>
          </a:prstGeom>
          <a:noFill/>
          <a:ln w="12700" cap="sq">
            <a:noFill/>
            <a:miter lim="800000"/>
            <a:headEnd type="none" w="sm" len="sm"/>
            <a:tailEnd type="none" w="sm" len="sm"/>
          </a:ln>
          <a:effectLst/>
        </p:spPr>
        <p:txBody>
          <a:bodyPr wrap="none">
            <a:spAutoFit/>
          </a:bodyPr>
          <a:lstStyle/>
          <a:p>
            <a:pPr algn="l"/>
            <a:endParaRPr lang="en-GB" sz="1800"/>
          </a:p>
        </p:txBody>
      </p:sp>
      <p:pic>
        <p:nvPicPr>
          <p:cNvPr id="5" name="Bildobjekt 4">
            <a:extLst>
              <a:ext uri="{FF2B5EF4-FFF2-40B4-BE49-F238E27FC236}">
                <a16:creationId xmlns:a16="http://schemas.microsoft.com/office/drawing/2014/main" id="{9411AF9C-F11C-41D2-8A3F-ED3319B594F0}"/>
              </a:ext>
            </a:extLst>
          </p:cNvPr>
          <p:cNvPicPr>
            <a:picLocks noChangeAspect="1"/>
          </p:cNvPicPr>
          <p:nvPr/>
        </p:nvPicPr>
        <p:blipFill>
          <a:blip r:embed="rId3"/>
          <a:stretch>
            <a:fillRect/>
          </a:stretch>
        </p:blipFill>
        <p:spPr>
          <a:xfrm>
            <a:off x="5064826" y="2162002"/>
            <a:ext cx="3839906" cy="1784924"/>
          </a:xfrm>
          <a:prstGeom prst="rect">
            <a:avLst/>
          </a:prstGeom>
        </p:spPr>
      </p:pic>
    </p:spTree>
    <p:extLst>
      <p:ext uri="{BB962C8B-B14F-4D97-AF65-F5344CB8AC3E}">
        <p14:creationId xmlns:p14="http://schemas.microsoft.com/office/powerpoint/2010/main" val="23010195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FCAC54-08D2-4773-B211-5E009912E2B6}"/>
              </a:ext>
            </a:extLst>
          </p:cNvPr>
          <p:cNvSpPr>
            <a:spLocks noGrp="1"/>
          </p:cNvSpPr>
          <p:nvPr>
            <p:ph type="title"/>
          </p:nvPr>
        </p:nvSpPr>
        <p:spPr/>
        <p:txBody>
          <a:bodyPr/>
          <a:lstStyle/>
          <a:p>
            <a:r>
              <a:rPr lang="sv-SE" dirty="0" err="1">
                <a:latin typeface="Raleway" pitchFamily="2" charset="0"/>
                <a:cs typeface="Calibri" panose="020F0502020204030204" pitchFamily="34" charset="0"/>
              </a:rPr>
              <a:t>coordinator's</a:t>
            </a:r>
            <a:r>
              <a:rPr lang="sv-SE" dirty="0">
                <a:latin typeface="Raleway" pitchFamily="2" charset="0"/>
                <a:cs typeface="Calibri" panose="020F0502020204030204" pitchFamily="34" charset="0"/>
              </a:rPr>
              <a:t> </a:t>
            </a:r>
            <a:r>
              <a:rPr lang="sv-SE" dirty="0" err="1">
                <a:latin typeface="Raleway" pitchFamily="2" charset="0"/>
                <a:cs typeface="Calibri" panose="020F0502020204030204" pitchFamily="34" charset="0"/>
              </a:rPr>
              <a:t>strengths</a:t>
            </a:r>
            <a:r>
              <a:rPr lang="sv-SE" dirty="0">
                <a:latin typeface="Raleway" pitchFamily="2" charset="0"/>
                <a:cs typeface="Calibri" panose="020F0502020204030204" pitchFamily="34" charset="0"/>
              </a:rPr>
              <a:t> and </a:t>
            </a:r>
            <a:r>
              <a:rPr lang="sv-SE" dirty="0" err="1">
                <a:latin typeface="Raleway" pitchFamily="2" charset="0"/>
                <a:cs typeface="Calibri" panose="020F0502020204030204" pitchFamily="34" charset="0"/>
              </a:rPr>
              <a:t>pitfalls</a:t>
            </a:r>
            <a:r>
              <a:rPr lang="sv-SE" dirty="0">
                <a:latin typeface="Raleway" pitchFamily="2" charset="0"/>
                <a:cs typeface="Calibri" panose="020F0502020204030204" pitchFamily="34" charset="0"/>
              </a:rPr>
              <a:t>
</a:t>
            </a:r>
          </a:p>
        </p:txBody>
      </p:sp>
      <p:sp>
        <p:nvSpPr>
          <p:cNvPr id="7" name="Platshållare för text 6">
            <a:extLst>
              <a:ext uri="{FF2B5EF4-FFF2-40B4-BE49-F238E27FC236}">
                <a16:creationId xmlns:a16="http://schemas.microsoft.com/office/drawing/2014/main" id="{B2970137-46F7-44F0-9891-4022C828D312}"/>
              </a:ext>
            </a:extLst>
          </p:cNvPr>
          <p:cNvSpPr>
            <a:spLocks noGrp="1"/>
          </p:cNvSpPr>
          <p:nvPr>
            <p:ph type="body" idx="2"/>
          </p:nvPr>
        </p:nvSpPr>
        <p:spPr/>
        <p:txBody>
          <a:bodyPr/>
          <a:lstStyle/>
          <a:p>
            <a:pPr marL="146050" indent="0">
              <a:lnSpc>
                <a:spcPct val="100000"/>
              </a:lnSpc>
              <a:buNone/>
            </a:pPr>
            <a:r>
              <a:rPr lang="en-US" sz="1200" dirty="0">
                <a:latin typeface="Raleway" pitchFamily="2" charset="0"/>
                <a:cs typeface="Calibri" panose="020F0502020204030204" pitchFamily="34" charset="0"/>
              </a:rPr>
              <a:t>Typical characteristics: controlled, calm, trusting, adaptable.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Contributes these strengths to the team: planning – coordinates and integrates the team's resources, focuses on the goals and maintains an overview under stressful conditions.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Less attentive to (permissible weaknesses): Disputes in the group, creative initiatives, making decisions without consensus in the team, can be perceived as dominant when coordinating.
</a:t>
            </a:r>
            <a:endParaRPr lang="sv-SE" sz="1200" dirty="0">
              <a:latin typeface="Raleway" pitchFamily="2" charset="0"/>
              <a:cs typeface="Calibri" panose="020F0502020204030204" pitchFamily="34" charset="0"/>
            </a:endParaRPr>
          </a:p>
        </p:txBody>
      </p:sp>
      <p:pic>
        <p:nvPicPr>
          <p:cNvPr id="10" name="Picture 6">
            <a:extLst>
              <a:ext uri="{FF2B5EF4-FFF2-40B4-BE49-F238E27FC236}">
                <a16:creationId xmlns:a16="http://schemas.microsoft.com/office/drawing/2014/main" id="{8E8D8C9A-2155-4892-B392-E667E69CB8F0}"/>
              </a:ext>
            </a:extLst>
          </p:cNvPr>
          <p:cNvPicPr>
            <a:picLocks noChangeAspect="1" noChangeArrowheads="1"/>
          </p:cNvPicPr>
          <p:nvPr/>
        </p:nvPicPr>
        <p:blipFill>
          <a:blip r:embed="rId3" cstate="print"/>
          <a:srcRect/>
          <a:stretch>
            <a:fillRect/>
          </a:stretch>
        </p:blipFill>
        <p:spPr bwMode="auto">
          <a:xfrm>
            <a:off x="799094" y="2743200"/>
            <a:ext cx="1065332" cy="1381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759919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FCAC54-08D2-4773-B211-5E009912E2B6}"/>
              </a:ext>
            </a:extLst>
          </p:cNvPr>
          <p:cNvSpPr>
            <a:spLocks noGrp="1"/>
          </p:cNvSpPr>
          <p:nvPr>
            <p:ph type="title"/>
          </p:nvPr>
        </p:nvSpPr>
        <p:spPr/>
        <p:txBody>
          <a:bodyPr/>
          <a:lstStyle/>
          <a:p>
            <a:r>
              <a:rPr lang="en-US" dirty="0">
                <a:latin typeface="Raleway" pitchFamily="2" charset="0"/>
                <a:cs typeface="Calibri" panose="020F0502020204030204" pitchFamily="34" charset="0"/>
              </a:rPr>
              <a:t>initiator’s </a:t>
            </a:r>
            <a:br>
              <a:rPr lang="en-US" dirty="0">
                <a:latin typeface="Raleway" pitchFamily="2" charset="0"/>
                <a:cs typeface="Calibri" panose="020F0502020204030204" pitchFamily="34" charset="0"/>
              </a:rPr>
            </a:br>
            <a:r>
              <a:rPr lang="en-US" dirty="0">
                <a:latin typeface="Raleway" pitchFamily="2" charset="0"/>
                <a:cs typeface="Calibri" panose="020F0502020204030204" pitchFamily="34" charset="0"/>
              </a:rPr>
              <a:t>strengths and pitfalls
</a:t>
            </a:r>
            <a:endParaRPr lang="sv-SE" dirty="0">
              <a:latin typeface="Raleway" pitchFamily="2" charset="0"/>
              <a:cs typeface="Calibri" panose="020F0502020204030204" pitchFamily="34" charset="0"/>
            </a:endParaRPr>
          </a:p>
        </p:txBody>
      </p:sp>
      <p:sp>
        <p:nvSpPr>
          <p:cNvPr id="7" name="Platshållare för text 6">
            <a:extLst>
              <a:ext uri="{FF2B5EF4-FFF2-40B4-BE49-F238E27FC236}">
                <a16:creationId xmlns:a16="http://schemas.microsoft.com/office/drawing/2014/main" id="{B2970137-46F7-44F0-9891-4022C828D312}"/>
              </a:ext>
            </a:extLst>
          </p:cNvPr>
          <p:cNvSpPr>
            <a:spLocks noGrp="1"/>
          </p:cNvSpPr>
          <p:nvPr>
            <p:ph type="body" idx="2"/>
          </p:nvPr>
        </p:nvSpPr>
        <p:spPr>
          <a:xfrm>
            <a:off x="5224925" y="1453222"/>
            <a:ext cx="3374400" cy="3025500"/>
          </a:xfrm>
        </p:spPr>
        <p:txBody>
          <a:bodyPr/>
          <a:lstStyle/>
          <a:p>
            <a:pPr marL="146050" indent="0">
              <a:lnSpc>
                <a:spcPct val="90000"/>
              </a:lnSpc>
              <a:buNone/>
            </a:pPr>
            <a:r>
              <a:rPr lang="en-US" sz="1200" dirty="0">
                <a:latin typeface="Raleway" pitchFamily="2" charset="0"/>
                <a:cs typeface="Calibri" panose="020F0502020204030204" pitchFamily="34" charset="0"/>
              </a:rPr>
              <a:t>Typical characteristics: 
dynamic, extrovert, restless, controlling, dominant.</a:t>
            </a:r>
          </a:p>
          <a:p>
            <a:pPr marL="146050" indent="0">
              <a:lnSpc>
                <a:spcPct val="90000"/>
              </a:lnSpc>
              <a:buNone/>
            </a:pPr>
            <a:r>
              <a:rPr lang="en-US" sz="1200" dirty="0">
                <a:latin typeface="Raleway" pitchFamily="2" charset="0"/>
                <a:cs typeface="Calibri" panose="020F0502020204030204" pitchFamily="34" charset="0"/>
              </a:rPr>
              <a:t>
Contribute these strengths to the team: 
enthusiasm, determined at resistance, goal-oriented, short decision-making processes.
</a:t>
            </a:r>
          </a:p>
          <a:p>
            <a:pPr marL="146050" indent="0">
              <a:lnSpc>
                <a:spcPct val="90000"/>
              </a:lnSpc>
              <a:buNone/>
            </a:pPr>
            <a:r>
              <a:rPr lang="en-US" sz="1200" dirty="0">
                <a:latin typeface="Raleway" pitchFamily="2" charset="0"/>
                <a:cs typeface="Calibri" panose="020F0502020204030204" pitchFamily="34" charset="0"/>
              </a:rPr>
              <a:t>Are less attentive to (permissible weaknesses): consider the ideas of others, show patience in detailed work, establish a strong foundation to make decisions from outside.
</a:t>
            </a:r>
            <a:endParaRPr lang="sv-SE" sz="1200" dirty="0">
              <a:latin typeface="Raleway" pitchFamily="2" charset="0"/>
              <a:cs typeface="Calibri" panose="020F0502020204030204" pitchFamily="34" charset="0"/>
            </a:endParaRPr>
          </a:p>
        </p:txBody>
      </p:sp>
      <p:pic>
        <p:nvPicPr>
          <p:cNvPr id="6" name="Picture 5">
            <a:extLst>
              <a:ext uri="{FF2B5EF4-FFF2-40B4-BE49-F238E27FC236}">
                <a16:creationId xmlns:a16="http://schemas.microsoft.com/office/drawing/2014/main" id="{207B3EC2-8165-46F8-B323-8B014C797540}"/>
              </a:ext>
            </a:extLst>
          </p:cNvPr>
          <p:cNvPicPr>
            <a:picLocks noChangeAspect="1" noChangeArrowheads="1"/>
          </p:cNvPicPr>
          <p:nvPr/>
        </p:nvPicPr>
        <p:blipFill>
          <a:blip r:embed="rId3" cstate="print"/>
          <a:srcRect/>
          <a:stretch>
            <a:fillRect/>
          </a:stretch>
        </p:blipFill>
        <p:spPr bwMode="auto">
          <a:xfrm>
            <a:off x="807324" y="2846285"/>
            <a:ext cx="2003333" cy="1151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3310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729450" y="1310868"/>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latin typeface="Raleway" pitchFamily="2" charset="0"/>
                <a:cs typeface="Calibri" panose="020F0502020204030204" pitchFamily="34" charset="0"/>
              </a:rPr>
              <a:t>objectives</a:t>
            </a:r>
            <a:endParaRPr sz="2800" dirty="0">
              <a:latin typeface="Raleway" pitchFamily="2" charset="0"/>
              <a:cs typeface="Calibri" panose="020F0502020204030204" pitchFamily="34" charset="0"/>
            </a:endParaRPr>
          </a:p>
        </p:txBody>
      </p:sp>
      <p:sp>
        <p:nvSpPr>
          <p:cNvPr id="199" name="Google Shape;199;p20"/>
          <p:cNvSpPr txBox="1">
            <a:spLocks noGrp="1"/>
          </p:cNvSpPr>
          <p:nvPr>
            <p:ph type="body" idx="1"/>
          </p:nvPr>
        </p:nvSpPr>
        <p:spPr>
          <a:xfrm>
            <a:off x="133754" y="1666485"/>
            <a:ext cx="8464070" cy="1891638"/>
          </a:xfrm>
          <a:prstGeom prst="rect">
            <a:avLst/>
          </a:prstGeom>
        </p:spPr>
        <p:txBody>
          <a:bodyPr spcFirstLastPara="1" wrap="square" lIns="91425" tIns="91425" rIns="91425" bIns="91425" anchor="t" anchorCtr="0">
            <a:noAutofit/>
          </a:bodyPr>
          <a:lstStyle/>
          <a:p>
            <a:pPr marL="615950" lvl="1" indent="0">
              <a:lnSpc>
                <a:spcPct val="150000"/>
              </a:lnSpc>
              <a:buNone/>
            </a:pPr>
            <a:r>
              <a:rPr lang="en-US" sz="1200" dirty="0">
                <a:solidFill>
                  <a:srgbClr val="4D4D4D"/>
                </a:solidFill>
                <a:latin typeface="Raleway" pitchFamily="2" charset="0"/>
                <a:cs typeface="Calibri" panose="020F0502020204030204" pitchFamily="34" charset="0"/>
              </a:rPr>
              <a:t>To highlight the team’s </a:t>
            </a:r>
            <a:r>
              <a:rPr lang="en-US" sz="1200" b="1" dirty="0">
                <a:solidFill>
                  <a:srgbClr val="4D4D4D"/>
                </a:solidFill>
                <a:latin typeface="Raleway" pitchFamily="2" charset="0"/>
                <a:cs typeface="Calibri" panose="020F0502020204030204" pitchFamily="34" charset="0"/>
              </a:rPr>
              <a:t>behavior</a:t>
            </a:r>
            <a:r>
              <a:rPr lang="en-US" sz="1200" dirty="0">
                <a:solidFill>
                  <a:srgbClr val="4D4D4D"/>
                </a:solidFill>
                <a:latin typeface="Raleway" pitchFamily="2" charset="0"/>
                <a:cs typeface="Calibri" panose="020F0502020204030204" pitchFamily="34" charset="0"/>
              </a:rPr>
              <a:t> and </a:t>
            </a:r>
            <a:r>
              <a:rPr lang="en-US" sz="1200" b="1" dirty="0">
                <a:solidFill>
                  <a:srgbClr val="4D4D4D"/>
                </a:solidFill>
                <a:latin typeface="Raleway" pitchFamily="2" charset="0"/>
                <a:cs typeface="Calibri" panose="020F0502020204030204" pitchFamily="34" charset="0"/>
              </a:rPr>
              <a:t>communication</a:t>
            </a:r>
            <a:r>
              <a:rPr lang="en-US" sz="1200" dirty="0">
                <a:solidFill>
                  <a:srgbClr val="4D4D4D"/>
                </a:solidFill>
                <a:latin typeface="Raleway" pitchFamily="2" charset="0"/>
                <a:cs typeface="Calibri" panose="020F0502020204030204" pitchFamily="34" charset="0"/>
              </a:rPr>
              <a:t> and thus </a:t>
            </a:r>
            <a:r>
              <a:rPr lang="en-US" sz="1200" b="1" dirty="0">
                <a:solidFill>
                  <a:srgbClr val="4D4D4D"/>
                </a:solidFill>
                <a:latin typeface="Raleway" pitchFamily="2" charset="0"/>
                <a:cs typeface="Calibri" panose="020F0502020204030204" pitchFamily="34" charset="0"/>
              </a:rPr>
              <a:t>create better conditions </a:t>
            </a:r>
            <a:r>
              <a:rPr lang="en-US" sz="1200" dirty="0">
                <a:solidFill>
                  <a:srgbClr val="4D4D4D"/>
                </a:solidFill>
                <a:latin typeface="Raleway" pitchFamily="2" charset="0"/>
                <a:cs typeface="Calibri" panose="020F0502020204030204" pitchFamily="34" charset="0"/>
              </a:rPr>
              <a:t>for </a:t>
            </a:r>
            <a:r>
              <a:rPr lang="en-US" sz="1200" b="1" dirty="0">
                <a:solidFill>
                  <a:srgbClr val="4D4D4D"/>
                </a:solidFill>
                <a:latin typeface="Raleway" pitchFamily="2" charset="0"/>
                <a:cs typeface="Calibri" panose="020F0502020204030204" pitchFamily="34" charset="0"/>
              </a:rPr>
              <a:t>cooperation</a:t>
            </a:r>
            <a:r>
              <a:rPr lang="en-US" sz="1200" dirty="0">
                <a:solidFill>
                  <a:srgbClr val="4D4D4D"/>
                </a:solidFill>
                <a:latin typeface="Raleway" pitchFamily="2" charset="0"/>
                <a:cs typeface="Calibri" panose="020F0502020204030204" pitchFamily="34" charset="0"/>
              </a:rPr>
              <a:t> and </a:t>
            </a:r>
            <a:r>
              <a:rPr lang="en-US" sz="1200" b="1" dirty="0">
                <a:solidFill>
                  <a:srgbClr val="4D4D4D"/>
                </a:solidFill>
                <a:latin typeface="Raleway" pitchFamily="2" charset="0"/>
                <a:cs typeface="Calibri" panose="020F0502020204030204" pitchFamily="34" charset="0"/>
              </a:rPr>
              <a:t>effectiveness</a:t>
            </a:r>
            <a:r>
              <a:rPr lang="en-US" sz="1200" dirty="0">
                <a:solidFill>
                  <a:srgbClr val="4D4D4D"/>
                </a:solidFill>
                <a:latin typeface="Raleway" pitchFamily="2" charset="0"/>
                <a:cs typeface="Calibri" panose="020F0502020204030204" pitchFamily="34" charset="0"/>
              </a:rPr>
              <a:t>. To contribute to the continued </a:t>
            </a:r>
            <a:r>
              <a:rPr lang="en-US" sz="1200" b="1" dirty="0">
                <a:solidFill>
                  <a:srgbClr val="4D4D4D"/>
                </a:solidFill>
                <a:latin typeface="Raleway" pitchFamily="2" charset="0"/>
                <a:cs typeface="Calibri" panose="020F0502020204030204" pitchFamily="34" charset="0"/>
              </a:rPr>
              <a:t>development</a:t>
            </a:r>
            <a:r>
              <a:rPr lang="en-US" sz="1200" dirty="0">
                <a:solidFill>
                  <a:srgbClr val="4D4D4D"/>
                </a:solidFill>
                <a:latin typeface="Raleway" pitchFamily="2" charset="0"/>
                <a:cs typeface="Calibri" panose="020F0502020204030204" pitchFamily="34" charset="0"/>
              </a:rPr>
              <a:t> of the team by raising </a:t>
            </a:r>
            <a:r>
              <a:rPr lang="en-US" sz="1200" b="1" dirty="0">
                <a:solidFill>
                  <a:srgbClr val="4D4D4D"/>
                </a:solidFill>
                <a:latin typeface="Raleway" pitchFamily="2" charset="0"/>
                <a:cs typeface="Calibri" panose="020F0502020204030204" pitchFamily="34" charset="0"/>
              </a:rPr>
              <a:t>awareness</a:t>
            </a:r>
            <a:r>
              <a:rPr lang="en-US" sz="1200" dirty="0">
                <a:solidFill>
                  <a:srgbClr val="4D4D4D"/>
                </a:solidFill>
                <a:latin typeface="Raleway" pitchFamily="2" charset="0"/>
                <a:cs typeface="Calibri" panose="020F0502020204030204" pitchFamily="34" charset="0"/>
              </a:rPr>
              <a:t> and highlighting </a:t>
            </a:r>
            <a:r>
              <a:rPr lang="en-US" sz="1200" b="1" dirty="0">
                <a:solidFill>
                  <a:srgbClr val="4D4D4D"/>
                </a:solidFill>
                <a:latin typeface="Raleway" pitchFamily="2" charset="0"/>
                <a:cs typeface="Calibri" panose="020F0502020204030204" pitchFamily="34" charset="0"/>
              </a:rPr>
              <a:t>opportunities</a:t>
            </a:r>
            <a:r>
              <a:rPr lang="en-US" sz="1200" dirty="0">
                <a:solidFill>
                  <a:srgbClr val="4D4D4D"/>
                </a:solidFill>
                <a:latin typeface="Raleway" pitchFamily="2" charset="0"/>
                <a:cs typeface="Calibri" panose="020F0502020204030204" pitchFamily="34" charset="0"/>
              </a:rPr>
              <a:t> and possible </a:t>
            </a:r>
            <a:r>
              <a:rPr lang="en-US" sz="1200" b="1" dirty="0">
                <a:solidFill>
                  <a:srgbClr val="4D4D4D"/>
                </a:solidFill>
                <a:latin typeface="Raleway" pitchFamily="2" charset="0"/>
                <a:cs typeface="Calibri" panose="020F0502020204030204" pitchFamily="34" charset="0"/>
              </a:rPr>
              <a:t>challenges</a:t>
            </a:r>
            <a:r>
              <a:rPr lang="en-US" sz="1200" dirty="0">
                <a:solidFill>
                  <a:srgbClr val="4D4D4D"/>
                </a:solidFill>
                <a:latin typeface="Raleway" pitchFamily="2" charset="0"/>
                <a:cs typeface="Calibri" panose="020F0502020204030204" pitchFamily="34" charset="0"/>
              </a:rPr>
              <a:t>. To better understand the team’s communication styles. To create energy to continue the discussion and development of the team.
Anything else you would like to achieve?
</a:t>
            </a:r>
            <a:endParaRPr lang="sv-SE" sz="1200" dirty="0">
              <a:solidFill>
                <a:srgbClr val="4D4D4D"/>
              </a:solidFill>
              <a:latin typeface="Raleway" pitchFamily="2" charset="0"/>
              <a:cs typeface="Calibri" panose="020F0502020204030204" pitchFamily="34" charset="0"/>
            </a:endParaRPr>
          </a:p>
        </p:txBody>
      </p:sp>
      <p:pic>
        <p:nvPicPr>
          <p:cNvPr id="200" name="Google Shape;200;p20" descr="shutterstock_429987889_edited.jpg"/>
          <p:cNvPicPr preferRelativeResize="0"/>
          <p:nvPr/>
        </p:nvPicPr>
        <p:blipFill rotWithShape="1">
          <a:blip r:embed="rId3">
            <a:alphaModFix/>
          </a:blip>
          <a:srcRect l="12609" t="85988" r="6247" b="1381"/>
          <a:stretch/>
        </p:blipFill>
        <p:spPr>
          <a:xfrm>
            <a:off x="0" y="4050597"/>
            <a:ext cx="9144000" cy="111197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FCAC54-08D2-4773-B211-5E009912E2B6}"/>
              </a:ext>
            </a:extLst>
          </p:cNvPr>
          <p:cNvSpPr>
            <a:spLocks noGrp="1"/>
          </p:cNvSpPr>
          <p:nvPr>
            <p:ph type="title"/>
          </p:nvPr>
        </p:nvSpPr>
        <p:spPr/>
        <p:txBody>
          <a:bodyPr/>
          <a:lstStyle/>
          <a:p>
            <a:r>
              <a:rPr lang="en-US" dirty="0">
                <a:latin typeface="Raleway" pitchFamily="2" charset="0"/>
                <a:cs typeface="Calibri" panose="020F0502020204030204" pitchFamily="34" charset="0"/>
              </a:rPr>
              <a:t>toiler’s </a:t>
            </a:r>
            <a:br>
              <a:rPr lang="en-US" dirty="0">
                <a:latin typeface="Raleway" pitchFamily="2" charset="0"/>
                <a:cs typeface="Calibri" panose="020F0502020204030204" pitchFamily="34" charset="0"/>
              </a:rPr>
            </a:br>
            <a:r>
              <a:rPr lang="en-US" dirty="0">
                <a:latin typeface="Raleway" pitchFamily="2" charset="0"/>
                <a:cs typeface="Calibri" panose="020F0502020204030204" pitchFamily="34" charset="0"/>
              </a:rPr>
              <a:t>strengths and pitfalls
</a:t>
            </a:r>
            <a:endParaRPr lang="sv-SE" dirty="0">
              <a:latin typeface="Raleway" pitchFamily="2" charset="0"/>
              <a:cs typeface="Calibri" panose="020F0502020204030204" pitchFamily="34" charset="0"/>
            </a:endParaRPr>
          </a:p>
        </p:txBody>
      </p:sp>
      <p:sp>
        <p:nvSpPr>
          <p:cNvPr id="7" name="Platshållare för text 6">
            <a:extLst>
              <a:ext uri="{FF2B5EF4-FFF2-40B4-BE49-F238E27FC236}">
                <a16:creationId xmlns:a16="http://schemas.microsoft.com/office/drawing/2014/main" id="{B2970137-46F7-44F0-9891-4022C828D312}"/>
              </a:ext>
            </a:extLst>
          </p:cNvPr>
          <p:cNvSpPr>
            <a:spLocks noGrp="1"/>
          </p:cNvSpPr>
          <p:nvPr>
            <p:ph type="body" idx="2"/>
          </p:nvPr>
        </p:nvSpPr>
        <p:spPr>
          <a:xfrm>
            <a:off x="5238727" y="1318650"/>
            <a:ext cx="3692798" cy="3025500"/>
          </a:xfrm>
        </p:spPr>
        <p:txBody>
          <a:bodyPr/>
          <a:lstStyle/>
          <a:p>
            <a:pPr marL="146050" indent="0">
              <a:buNone/>
            </a:pPr>
            <a:r>
              <a:rPr lang="en-US" sz="1200" dirty="0">
                <a:latin typeface="Raleway" pitchFamily="2" charset="0"/>
                <a:cs typeface="Calibri" panose="020F0502020204030204" pitchFamily="34" charset="0"/>
              </a:rPr>
              <a:t>Typical characteristics: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Careful, careful, self-disciplined, durable, practical.</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
Contributes these strengths to the team: launching ideas/plans, working </a:t>
            </a:r>
            <a:r>
              <a:rPr lang="en-US" sz="1200" dirty="0" err="1">
                <a:latin typeface="Raleway" pitchFamily="2" charset="0"/>
                <a:cs typeface="Calibri" panose="020F0502020204030204" pitchFamily="34" charset="0"/>
              </a:rPr>
              <a:t>sustainfully</a:t>
            </a:r>
            <a:r>
              <a:rPr lang="en-US" sz="1200" dirty="0">
                <a:latin typeface="Raleway" pitchFamily="2" charset="0"/>
                <a:cs typeface="Calibri" panose="020F0502020204030204" pitchFamily="34" charset="0"/>
              </a:rPr>
              <a:t>/carefully, maintaining a case-oriented approach, accuracy in the decision-making process.</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
Less attentive to (permissible weaknesses): Flexibility in the face of new ideas and proposals, show/react to the feelings of others, motivate others, take the initiative to implement new approaches.
</a:t>
            </a:r>
            <a:endParaRPr lang="sv-SE" sz="1200" dirty="0">
              <a:latin typeface="Raleway" pitchFamily="2" charset="0"/>
              <a:cs typeface="Calibri" panose="020F0502020204030204" pitchFamily="34" charset="0"/>
            </a:endParaRPr>
          </a:p>
        </p:txBody>
      </p:sp>
      <p:pic>
        <p:nvPicPr>
          <p:cNvPr id="5" name="Picture 7">
            <a:extLst>
              <a:ext uri="{FF2B5EF4-FFF2-40B4-BE49-F238E27FC236}">
                <a16:creationId xmlns:a16="http://schemas.microsoft.com/office/drawing/2014/main" id="{1C354DAF-1767-46A4-ABCD-5F1055818F21}"/>
              </a:ext>
            </a:extLst>
          </p:cNvPr>
          <p:cNvPicPr>
            <a:picLocks noChangeAspect="1" noChangeArrowheads="1"/>
          </p:cNvPicPr>
          <p:nvPr/>
        </p:nvPicPr>
        <p:blipFill>
          <a:blip r:embed="rId3" cstate="print"/>
          <a:srcRect/>
          <a:stretch>
            <a:fillRect/>
          </a:stretch>
        </p:blipFill>
        <p:spPr bwMode="auto">
          <a:xfrm>
            <a:off x="818732" y="2778827"/>
            <a:ext cx="1859153" cy="134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48367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FCAC54-08D2-4773-B211-5E009912E2B6}"/>
              </a:ext>
            </a:extLst>
          </p:cNvPr>
          <p:cNvSpPr>
            <a:spLocks noGrp="1"/>
          </p:cNvSpPr>
          <p:nvPr>
            <p:ph type="title"/>
          </p:nvPr>
        </p:nvSpPr>
        <p:spPr/>
        <p:txBody>
          <a:bodyPr/>
          <a:lstStyle/>
          <a:p>
            <a:r>
              <a:rPr lang="sv-SE" dirty="0" err="1">
                <a:latin typeface="Raleway" pitchFamily="2" charset="0"/>
                <a:cs typeface="Calibri" panose="020F0502020204030204" pitchFamily="34" charset="0"/>
              </a:rPr>
              <a:t>resource</a:t>
            </a:r>
            <a:r>
              <a:rPr lang="sv-SE" dirty="0">
                <a:latin typeface="Raleway" pitchFamily="2" charset="0"/>
                <a:cs typeface="Calibri" panose="020F0502020204030204" pitchFamily="34" charset="0"/>
              </a:rPr>
              <a:t> </a:t>
            </a:r>
            <a:r>
              <a:rPr lang="sv-SE" dirty="0" err="1">
                <a:latin typeface="Raleway" pitchFamily="2" charset="0"/>
                <a:cs typeface="Calibri" panose="020F0502020204030204" pitchFamily="34" charset="0"/>
              </a:rPr>
              <a:t>investigator's</a:t>
            </a:r>
            <a:r>
              <a:rPr lang="sv-SE" dirty="0">
                <a:latin typeface="Raleway" pitchFamily="2" charset="0"/>
                <a:cs typeface="Calibri" panose="020F0502020204030204" pitchFamily="34" charset="0"/>
              </a:rPr>
              <a:t> </a:t>
            </a:r>
            <a:r>
              <a:rPr lang="sv-SE" dirty="0" err="1">
                <a:latin typeface="Raleway" pitchFamily="2" charset="0"/>
                <a:cs typeface="Calibri" panose="020F0502020204030204" pitchFamily="34" charset="0"/>
              </a:rPr>
              <a:t>strengths</a:t>
            </a:r>
            <a:r>
              <a:rPr lang="sv-SE" dirty="0">
                <a:latin typeface="Raleway" pitchFamily="2" charset="0"/>
                <a:cs typeface="Calibri" panose="020F0502020204030204" pitchFamily="34" charset="0"/>
              </a:rPr>
              <a:t> and </a:t>
            </a:r>
            <a:r>
              <a:rPr lang="sv-SE" dirty="0" err="1">
                <a:latin typeface="Raleway" pitchFamily="2" charset="0"/>
                <a:cs typeface="Calibri" panose="020F0502020204030204" pitchFamily="34" charset="0"/>
              </a:rPr>
              <a:t>pitfalls</a:t>
            </a:r>
            <a:r>
              <a:rPr lang="sv-SE" dirty="0">
                <a:latin typeface="Raleway" pitchFamily="2" charset="0"/>
                <a:cs typeface="Calibri" panose="020F0502020204030204" pitchFamily="34" charset="0"/>
              </a:rPr>
              <a:t>
</a:t>
            </a:r>
          </a:p>
        </p:txBody>
      </p:sp>
      <p:sp>
        <p:nvSpPr>
          <p:cNvPr id="7" name="Platshållare för text 6">
            <a:extLst>
              <a:ext uri="{FF2B5EF4-FFF2-40B4-BE49-F238E27FC236}">
                <a16:creationId xmlns:a16="http://schemas.microsoft.com/office/drawing/2014/main" id="{B2970137-46F7-44F0-9891-4022C828D312}"/>
              </a:ext>
            </a:extLst>
          </p:cNvPr>
          <p:cNvSpPr>
            <a:spLocks noGrp="1"/>
          </p:cNvSpPr>
          <p:nvPr>
            <p:ph type="body" idx="2"/>
          </p:nvPr>
        </p:nvSpPr>
        <p:spPr>
          <a:xfrm>
            <a:off x="5238727" y="1318650"/>
            <a:ext cx="3692798" cy="3025500"/>
          </a:xfrm>
        </p:spPr>
        <p:txBody>
          <a:bodyPr/>
          <a:lstStyle/>
          <a:p>
            <a:pPr marL="146050" indent="0">
              <a:buNone/>
            </a:pPr>
            <a:r>
              <a:rPr lang="en-US" sz="1200" dirty="0">
                <a:latin typeface="Raleway" pitchFamily="2" charset="0"/>
                <a:cs typeface="Calibri" panose="020F0502020204030204" pitchFamily="34" charset="0"/>
              </a:rPr>
              <a:t>Typical characteristics: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Extrovert, energetic, inquisitive, enterprising.</a:t>
            </a:r>
          </a:p>
          <a:p>
            <a:pPr marL="146050" indent="0">
              <a:buNone/>
            </a:pPr>
            <a:r>
              <a:rPr lang="en-US" sz="1200" dirty="0">
                <a:latin typeface="Raleway" pitchFamily="2" charset="0"/>
                <a:cs typeface="Calibri" panose="020F0502020204030204" pitchFamily="34" charset="0"/>
              </a:rPr>
              <a:t>
Contribute these strengths to the team: explore/find new ideas, create new contacts, launch new tasks, delegate.</a:t>
            </a:r>
          </a:p>
          <a:p>
            <a:pPr marL="146050" indent="0">
              <a:buNone/>
            </a:pPr>
            <a:r>
              <a:rPr lang="en-US" sz="1200" dirty="0">
                <a:latin typeface="Raleway" pitchFamily="2" charset="0"/>
                <a:cs typeface="Calibri" panose="020F0502020204030204" pitchFamily="34" charset="0"/>
              </a:rPr>
              <a:t>
Are less attentive to (permissible weaknesses): complete tasks, retain interest in a case, the ability to work independently, focus the energy within the team.
</a:t>
            </a:r>
            <a:endParaRPr lang="sv-SE" sz="1200" dirty="0">
              <a:latin typeface="Raleway" pitchFamily="2" charset="0"/>
              <a:cs typeface="Calibri" panose="020F0502020204030204" pitchFamily="34" charset="0"/>
            </a:endParaRPr>
          </a:p>
        </p:txBody>
      </p:sp>
      <p:pic>
        <p:nvPicPr>
          <p:cNvPr id="6" name="Picture 5">
            <a:extLst>
              <a:ext uri="{FF2B5EF4-FFF2-40B4-BE49-F238E27FC236}">
                <a16:creationId xmlns:a16="http://schemas.microsoft.com/office/drawing/2014/main" id="{BABA99CE-8A18-47E9-8673-C8846DB7AB92}"/>
              </a:ext>
            </a:extLst>
          </p:cNvPr>
          <p:cNvPicPr>
            <a:picLocks noChangeAspect="1" noChangeArrowheads="1"/>
          </p:cNvPicPr>
          <p:nvPr/>
        </p:nvPicPr>
        <p:blipFill>
          <a:blip r:embed="rId3" cstate="print"/>
          <a:srcRect/>
          <a:stretch>
            <a:fillRect/>
          </a:stretch>
        </p:blipFill>
        <p:spPr bwMode="auto">
          <a:xfrm>
            <a:off x="827970" y="3206337"/>
            <a:ext cx="1843977" cy="1324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29172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FCAC54-08D2-4773-B211-5E009912E2B6}"/>
              </a:ext>
            </a:extLst>
          </p:cNvPr>
          <p:cNvSpPr>
            <a:spLocks noGrp="1"/>
          </p:cNvSpPr>
          <p:nvPr>
            <p:ph type="title"/>
          </p:nvPr>
        </p:nvSpPr>
        <p:spPr/>
        <p:txBody>
          <a:bodyPr/>
          <a:lstStyle/>
          <a:p>
            <a:r>
              <a:rPr lang="sv-SE" dirty="0" err="1">
                <a:latin typeface="Raleway" pitchFamily="2" charset="0"/>
                <a:cs typeface="Calibri" panose="020F0502020204030204" pitchFamily="34" charset="0"/>
              </a:rPr>
              <a:t>ideas</a:t>
            </a:r>
            <a:r>
              <a:rPr lang="sv-SE" dirty="0">
                <a:latin typeface="Raleway" pitchFamily="2" charset="0"/>
                <a:cs typeface="Calibri" panose="020F0502020204030204" pitchFamily="34" charset="0"/>
              </a:rPr>
              <a:t> </a:t>
            </a:r>
            <a:r>
              <a:rPr lang="sv-SE" dirty="0" err="1">
                <a:latin typeface="Raleway" pitchFamily="2" charset="0"/>
                <a:cs typeface="Calibri" panose="020F0502020204030204" pitchFamily="34" charset="0"/>
              </a:rPr>
              <a:t>person’s</a:t>
            </a:r>
            <a:r>
              <a:rPr lang="sv-SE" dirty="0">
                <a:latin typeface="Raleway" pitchFamily="2" charset="0"/>
                <a:cs typeface="Calibri" panose="020F0502020204030204" pitchFamily="34" charset="0"/>
              </a:rPr>
              <a:t> </a:t>
            </a:r>
            <a:r>
              <a:rPr lang="sv-SE" dirty="0" err="1">
                <a:latin typeface="Raleway" pitchFamily="2" charset="0"/>
                <a:cs typeface="Calibri" panose="020F0502020204030204" pitchFamily="34" charset="0"/>
              </a:rPr>
              <a:t>strengths</a:t>
            </a:r>
            <a:r>
              <a:rPr lang="sv-SE" dirty="0">
                <a:latin typeface="Raleway" pitchFamily="2" charset="0"/>
                <a:cs typeface="Calibri" panose="020F0502020204030204" pitchFamily="34" charset="0"/>
              </a:rPr>
              <a:t> and </a:t>
            </a:r>
            <a:r>
              <a:rPr lang="sv-SE" dirty="0" err="1">
                <a:latin typeface="Raleway" pitchFamily="2" charset="0"/>
                <a:cs typeface="Calibri" panose="020F0502020204030204" pitchFamily="34" charset="0"/>
              </a:rPr>
              <a:t>pitfalls</a:t>
            </a:r>
            <a:r>
              <a:rPr lang="sv-SE" dirty="0">
                <a:latin typeface="Raleway" pitchFamily="2" charset="0"/>
                <a:cs typeface="Calibri" panose="020F0502020204030204" pitchFamily="34" charset="0"/>
              </a:rPr>
              <a:t>
</a:t>
            </a:r>
          </a:p>
        </p:txBody>
      </p:sp>
      <p:sp>
        <p:nvSpPr>
          <p:cNvPr id="7" name="Platshållare för text 6">
            <a:extLst>
              <a:ext uri="{FF2B5EF4-FFF2-40B4-BE49-F238E27FC236}">
                <a16:creationId xmlns:a16="http://schemas.microsoft.com/office/drawing/2014/main" id="{B2970137-46F7-44F0-9891-4022C828D312}"/>
              </a:ext>
            </a:extLst>
          </p:cNvPr>
          <p:cNvSpPr>
            <a:spLocks noGrp="1"/>
          </p:cNvSpPr>
          <p:nvPr>
            <p:ph type="body" idx="2"/>
          </p:nvPr>
        </p:nvSpPr>
        <p:spPr>
          <a:xfrm>
            <a:off x="5238727" y="1318650"/>
            <a:ext cx="3692798" cy="3025500"/>
          </a:xfrm>
        </p:spPr>
        <p:txBody>
          <a:bodyPr/>
          <a:lstStyle/>
          <a:p>
            <a:pPr marL="146050" indent="0">
              <a:buNone/>
            </a:pPr>
            <a:r>
              <a:rPr lang="en-US" sz="1200" dirty="0">
                <a:latin typeface="Raleway" pitchFamily="2" charset="0"/>
                <a:cs typeface="Calibri" panose="020F0502020204030204" pitchFamily="34" charset="0"/>
              </a:rPr>
              <a:t>Typical characteristics: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Resourceful, development-oriented, individualist.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Contribute these strengths to the team: 
creative and ingenious ideas/suggestions, movement in team development and working methods, has an abstract and theoretical approach, has an influence when he/she talks.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Pay less attention to (allowed weaknesses): launch ideas, involve others in ideas/plans, adapt to the team's working style, work with details.
</a:t>
            </a:r>
            <a:endParaRPr lang="sv-SE" sz="1200" dirty="0">
              <a:latin typeface="Raleway" pitchFamily="2" charset="0"/>
              <a:cs typeface="Calibri" panose="020F0502020204030204" pitchFamily="34" charset="0"/>
            </a:endParaRPr>
          </a:p>
        </p:txBody>
      </p:sp>
      <p:pic>
        <p:nvPicPr>
          <p:cNvPr id="5" name="Picture 5">
            <a:extLst>
              <a:ext uri="{FF2B5EF4-FFF2-40B4-BE49-F238E27FC236}">
                <a16:creationId xmlns:a16="http://schemas.microsoft.com/office/drawing/2014/main" id="{B30EE4FF-1653-4D50-83CA-BE6E8C6F7717}"/>
              </a:ext>
            </a:extLst>
          </p:cNvPr>
          <p:cNvPicPr>
            <a:picLocks noChangeAspect="1" noChangeArrowheads="1"/>
          </p:cNvPicPr>
          <p:nvPr/>
        </p:nvPicPr>
        <p:blipFill>
          <a:blip r:embed="rId3" cstate="print"/>
          <a:srcRect/>
          <a:stretch>
            <a:fillRect/>
          </a:stretch>
        </p:blipFill>
        <p:spPr bwMode="auto">
          <a:xfrm>
            <a:off x="810676" y="2772888"/>
            <a:ext cx="1718768" cy="1477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641012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FCAC54-08D2-4773-B211-5E009912E2B6}"/>
              </a:ext>
            </a:extLst>
          </p:cNvPr>
          <p:cNvSpPr>
            <a:spLocks noGrp="1"/>
          </p:cNvSpPr>
          <p:nvPr>
            <p:ph type="title"/>
          </p:nvPr>
        </p:nvSpPr>
        <p:spPr/>
        <p:txBody>
          <a:bodyPr/>
          <a:lstStyle/>
          <a:p>
            <a:r>
              <a:rPr lang="sv-SE" dirty="0" err="1">
                <a:latin typeface="Raleway" pitchFamily="2" charset="0"/>
                <a:cs typeface="Calibri" panose="020F0502020204030204" pitchFamily="34" charset="0"/>
              </a:rPr>
              <a:t>critic's</a:t>
            </a:r>
            <a:br>
              <a:rPr lang="sv-SE" dirty="0">
                <a:latin typeface="Raleway" pitchFamily="2" charset="0"/>
                <a:cs typeface="Calibri" panose="020F0502020204030204" pitchFamily="34" charset="0"/>
              </a:rPr>
            </a:br>
            <a:r>
              <a:rPr lang="sv-SE" dirty="0" err="1">
                <a:latin typeface="Raleway" pitchFamily="2" charset="0"/>
                <a:cs typeface="Calibri" panose="020F0502020204030204" pitchFamily="34" charset="0"/>
              </a:rPr>
              <a:t>strengths</a:t>
            </a:r>
            <a:r>
              <a:rPr lang="sv-SE" dirty="0">
                <a:latin typeface="Raleway" pitchFamily="2" charset="0"/>
                <a:cs typeface="Calibri" panose="020F0502020204030204" pitchFamily="34" charset="0"/>
              </a:rPr>
              <a:t> and </a:t>
            </a:r>
            <a:r>
              <a:rPr lang="sv-SE" dirty="0" err="1">
                <a:latin typeface="Raleway" pitchFamily="2" charset="0"/>
                <a:cs typeface="Calibri" panose="020F0502020204030204" pitchFamily="34" charset="0"/>
              </a:rPr>
              <a:t>pitfalls</a:t>
            </a:r>
            <a:r>
              <a:rPr lang="sv-SE" dirty="0">
                <a:latin typeface="Raleway" pitchFamily="2" charset="0"/>
                <a:cs typeface="Calibri" panose="020F0502020204030204" pitchFamily="34" charset="0"/>
              </a:rPr>
              <a:t>
</a:t>
            </a:r>
          </a:p>
        </p:txBody>
      </p:sp>
      <p:sp>
        <p:nvSpPr>
          <p:cNvPr id="7" name="Platshållare för text 6">
            <a:extLst>
              <a:ext uri="{FF2B5EF4-FFF2-40B4-BE49-F238E27FC236}">
                <a16:creationId xmlns:a16="http://schemas.microsoft.com/office/drawing/2014/main" id="{B2970137-46F7-44F0-9891-4022C828D312}"/>
              </a:ext>
            </a:extLst>
          </p:cNvPr>
          <p:cNvSpPr>
            <a:spLocks noGrp="1"/>
          </p:cNvSpPr>
          <p:nvPr>
            <p:ph type="body" idx="2"/>
          </p:nvPr>
        </p:nvSpPr>
        <p:spPr>
          <a:xfrm>
            <a:off x="5238727" y="1318650"/>
            <a:ext cx="3692798" cy="3025500"/>
          </a:xfrm>
        </p:spPr>
        <p:txBody>
          <a:bodyPr/>
          <a:lstStyle/>
          <a:p>
            <a:pPr marL="146050" indent="0">
              <a:buNone/>
            </a:pPr>
            <a:r>
              <a:rPr lang="en-US" sz="1200" dirty="0">
                <a:latin typeface="Raleway" pitchFamily="2" charset="0"/>
                <a:cs typeface="Calibri" panose="020F0502020204030204" pitchFamily="34" charset="0"/>
              </a:rPr>
              <a:t>Typical characteristics: 
analytical, cautious, critical, task-oriented.
</a:t>
            </a:r>
          </a:p>
          <a:p>
            <a:pPr marL="146050" indent="0">
              <a:buNone/>
            </a:pPr>
            <a:r>
              <a:rPr lang="en-US" sz="1200" dirty="0">
                <a:latin typeface="Raleway" pitchFamily="2" charset="0"/>
                <a:cs typeface="Calibri" panose="020F0502020204030204" pitchFamily="34" charset="0"/>
              </a:rPr>
              <a:t>Contribute these strengths to the team: 
an objective/co-oriented approach to proposals/ideas, follows decisions made, perseverance in data resolution, argues objectively and with conviction.
</a:t>
            </a:r>
          </a:p>
          <a:p>
            <a:pPr marL="146050" indent="0">
              <a:buNone/>
            </a:pPr>
            <a:r>
              <a:rPr lang="en-US" sz="1200" dirty="0">
                <a:latin typeface="Raleway" pitchFamily="2" charset="0"/>
                <a:cs typeface="Calibri" panose="020F0502020204030204" pitchFamily="34" charset="0"/>
              </a:rPr>
              <a:t>Less attentive to (permissible weaknesses): get involved in the team's social well-being, show confidence in the efforts and suggestions of others, that his/her direct skepticism can be demotivating to others. 
</a:t>
            </a:r>
            <a:endParaRPr lang="sv-SE" sz="1200" dirty="0">
              <a:latin typeface="Raleway" pitchFamily="2" charset="0"/>
              <a:cs typeface="Calibri" panose="020F0502020204030204" pitchFamily="34" charset="0"/>
            </a:endParaRPr>
          </a:p>
        </p:txBody>
      </p:sp>
      <p:pic>
        <p:nvPicPr>
          <p:cNvPr id="6" name="Picture 5">
            <a:extLst>
              <a:ext uri="{FF2B5EF4-FFF2-40B4-BE49-F238E27FC236}">
                <a16:creationId xmlns:a16="http://schemas.microsoft.com/office/drawing/2014/main" id="{D149AC0D-0373-4BE4-9CFB-93DBE5B8F6EA}"/>
              </a:ext>
            </a:extLst>
          </p:cNvPr>
          <p:cNvPicPr>
            <a:picLocks noChangeAspect="1" noChangeArrowheads="1"/>
          </p:cNvPicPr>
          <p:nvPr/>
        </p:nvPicPr>
        <p:blipFill>
          <a:blip r:embed="rId3" cstate="print"/>
          <a:srcRect/>
          <a:stretch>
            <a:fillRect/>
          </a:stretch>
        </p:blipFill>
        <p:spPr bwMode="auto">
          <a:xfrm>
            <a:off x="812803" y="2784764"/>
            <a:ext cx="1157081" cy="1407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22390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FCAC54-08D2-4773-B211-5E009912E2B6}"/>
              </a:ext>
            </a:extLst>
          </p:cNvPr>
          <p:cNvSpPr>
            <a:spLocks noGrp="1"/>
          </p:cNvSpPr>
          <p:nvPr>
            <p:ph type="title"/>
          </p:nvPr>
        </p:nvSpPr>
        <p:spPr/>
        <p:txBody>
          <a:bodyPr/>
          <a:lstStyle/>
          <a:p>
            <a:r>
              <a:rPr lang="en-US" dirty="0">
                <a:latin typeface="Raleway" pitchFamily="2" charset="0"/>
                <a:cs typeface="Calibri" panose="020F0502020204030204" pitchFamily="34" charset="0"/>
              </a:rPr>
              <a:t>team worker’s</a:t>
            </a:r>
            <a:br>
              <a:rPr lang="en-US" dirty="0">
                <a:latin typeface="Raleway" pitchFamily="2" charset="0"/>
                <a:cs typeface="Calibri" panose="020F0502020204030204" pitchFamily="34" charset="0"/>
              </a:rPr>
            </a:br>
            <a:r>
              <a:rPr lang="en-US" dirty="0">
                <a:latin typeface="Raleway" pitchFamily="2" charset="0"/>
                <a:cs typeface="Calibri" panose="020F0502020204030204" pitchFamily="34" charset="0"/>
              </a:rPr>
              <a:t>strengths and pitfalls
</a:t>
            </a:r>
            <a:endParaRPr lang="sv-SE" dirty="0">
              <a:latin typeface="Raleway" pitchFamily="2" charset="0"/>
              <a:cs typeface="Calibri" panose="020F0502020204030204" pitchFamily="34" charset="0"/>
            </a:endParaRPr>
          </a:p>
        </p:txBody>
      </p:sp>
      <p:sp>
        <p:nvSpPr>
          <p:cNvPr id="7" name="Platshållare för text 6">
            <a:extLst>
              <a:ext uri="{FF2B5EF4-FFF2-40B4-BE49-F238E27FC236}">
                <a16:creationId xmlns:a16="http://schemas.microsoft.com/office/drawing/2014/main" id="{B2970137-46F7-44F0-9891-4022C828D312}"/>
              </a:ext>
            </a:extLst>
          </p:cNvPr>
          <p:cNvSpPr>
            <a:spLocks noGrp="1"/>
          </p:cNvSpPr>
          <p:nvPr>
            <p:ph type="body" idx="2"/>
          </p:nvPr>
        </p:nvSpPr>
        <p:spPr>
          <a:xfrm>
            <a:off x="5238727" y="1318650"/>
            <a:ext cx="3692798" cy="3025500"/>
          </a:xfrm>
        </p:spPr>
        <p:txBody>
          <a:bodyPr/>
          <a:lstStyle/>
          <a:p>
            <a:pPr marL="146050" indent="0">
              <a:lnSpc>
                <a:spcPct val="100000"/>
              </a:lnSpc>
              <a:buNone/>
            </a:pPr>
            <a:r>
              <a:rPr lang="en-US" sz="1200" dirty="0">
                <a:latin typeface="Raleway" pitchFamily="2" charset="0"/>
                <a:cs typeface="Calibri" panose="020F0502020204030204" pitchFamily="34" charset="0"/>
              </a:rPr>
              <a:t>Typical characteristics: 
extrovert, tolerant, cooperative, caring.</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
Contribute these strengths to the team: 
adapts to the team, works to establish a good working climate, creates contacts and communicates with the entire team, shows understanding of differences in the team.</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
Less attentive to (permissible weaknesses): dealing with conflicts, having a fact-based/critical approach to other people's proposals, taking criticism, coming up with independent proposals.
</a:t>
            </a:r>
            <a:endParaRPr lang="sv-SE" sz="1100" dirty="0">
              <a:latin typeface="Raleway" pitchFamily="2" charset="0"/>
              <a:cs typeface="Calibri" panose="020F0502020204030204" pitchFamily="34" charset="0"/>
            </a:endParaRPr>
          </a:p>
        </p:txBody>
      </p:sp>
      <p:pic>
        <p:nvPicPr>
          <p:cNvPr id="5" name="Picture 5">
            <a:extLst>
              <a:ext uri="{FF2B5EF4-FFF2-40B4-BE49-F238E27FC236}">
                <a16:creationId xmlns:a16="http://schemas.microsoft.com/office/drawing/2014/main" id="{F54C757B-CDC7-46B8-BD12-33B49787E4D5}"/>
              </a:ext>
            </a:extLst>
          </p:cNvPr>
          <p:cNvPicPr>
            <a:picLocks noChangeAspect="1" noChangeArrowheads="1"/>
          </p:cNvPicPr>
          <p:nvPr/>
        </p:nvPicPr>
        <p:blipFill>
          <a:blip r:embed="rId3" cstate="print"/>
          <a:srcRect/>
          <a:stretch>
            <a:fillRect/>
          </a:stretch>
        </p:blipFill>
        <p:spPr bwMode="auto">
          <a:xfrm>
            <a:off x="828168" y="2831400"/>
            <a:ext cx="1665650" cy="12603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837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4FCAC54-08D2-4773-B211-5E009912E2B6}"/>
              </a:ext>
            </a:extLst>
          </p:cNvPr>
          <p:cNvSpPr>
            <a:spLocks noGrp="1"/>
          </p:cNvSpPr>
          <p:nvPr>
            <p:ph type="title"/>
          </p:nvPr>
        </p:nvSpPr>
        <p:spPr/>
        <p:txBody>
          <a:bodyPr/>
          <a:lstStyle/>
          <a:p>
            <a:r>
              <a:rPr lang="en-US" dirty="0">
                <a:latin typeface="Raleway" pitchFamily="2" charset="0"/>
                <a:cs typeface="Calibri" panose="020F0502020204030204" pitchFamily="34" charset="0"/>
              </a:rPr>
              <a:t>accomplisher’s</a:t>
            </a:r>
            <a:br>
              <a:rPr lang="en-US" dirty="0">
                <a:latin typeface="Raleway" pitchFamily="2" charset="0"/>
                <a:cs typeface="Calibri" panose="020F0502020204030204" pitchFamily="34" charset="0"/>
              </a:rPr>
            </a:br>
            <a:r>
              <a:rPr lang="en-US" dirty="0">
                <a:latin typeface="Raleway" pitchFamily="2" charset="0"/>
                <a:cs typeface="Calibri" panose="020F0502020204030204" pitchFamily="34" charset="0"/>
              </a:rPr>
              <a:t>strengths and pitfalls
</a:t>
            </a:r>
            <a:endParaRPr lang="sv-SE" dirty="0">
              <a:latin typeface="Raleway" pitchFamily="2" charset="0"/>
              <a:cs typeface="Calibri" panose="020F0502020204030204" pitchFamily="34" charset="0"/>
            </a:endParaRPr>
          </a:p>
        </p:txBody>
      </p:sp>
      <p:sp>
        <p:nvSpPr>
          <p:cNvPr id="7" name="Platshållare för text 6">
            <a:extLst>
              <a:ext uri="{FF2B5EF4-FFF2-40B4-BE49-F238E27FC236}">
                <a16:creationId xmlns:a16="http://schemas.microsoft.com/office/drawing/2014/main" id="{B2970137-46F7-44F0-9891-4022C828D312}"/>
              </a:ext>
            </a:extLst>
          </p:cNvPr>
          <p:cNvSpPr>
            <a:spLocks noGrp="1"/>
          </p:cNvSpPr>
          <p:nvPr>
            <p:ph type="body" idx="2"/>
          </p:nvPr>
        </p:nvSpPr>
        <p:spPr>
          <a:xfrm>
            <a:off x="5238727" y="1318650"/>
            <a:ext cx="3692798" cy="3025500"/>
          </a:xfrm>
        </p:spPr>
        <p:txBody>
          <a:bodyPr/>
          <a:lstStyle/>
          <a:p>
            <a:pPr marL="146050" indent="0">
              <a:lnSpc>
                <a:spcPct val="100000"/>
              </a:lnSpc>
              <a:buNone/>
            </a:pPr>
            <a:r>
              <a:rPr lang="en-US" sz="1200" dirty="0">
                <a:latin typeface="Raleway" pitchFamily="2" charset="0"/>
                <a:cs typeface="Calibri" panose="020F0502020204030204" pitchFamily="34" charset="0"/>
              </a:rPr>
              <a:t>Typical characteristics: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accurate, detailed, concentrated, solution-oriented.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Contributes these strengths to the team: ensures quality through detail focus, focus on completing, prioritizing/structuring time and effort in the team.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Pay less attention to (permissible weaknesses): keep a general overview, pay attention and show understanding of other people's reactions, come on/incorporate new initiatives.
</a:t>
            </a:r>
            <a:endParaRPr lang="sv-SE" sz="1100" dirty="0">
              <a:latin typeface="Raleway" pitchFamily="2" charset="0"/>
              <a:cs typeface="Calibri" panose="020F0502020204030204" pitchFamily="34" charset="0"/>
            </a:endParaRPr>
          </a:p>
        </p:txBody>
      </p:sp>
      <p:pic>
        <p:nvPicPr>
          <p:cNvPr id="6" name="Picture 5">
            <a:extLst>
              <a:ext uri="{FF2B5EF4-FFF2-40B4-BE49-F238E27FC236}">
                <a16:creationId xmlns:a16="http://schemas.microsoft.com/office/drawing/2014/main" id="{09C07C25-2434-4ECB-B75F-CAA3124830A0}"/>
              </a:ext>
            </a:extLst>
          </p:cNvPr>
          <p:cNvPicPr>
            <a:picLocks noChangeAspect="1" noChangeArrowheads="1"/>
          </p:cNvPicPr>
          <p:nvPr/>
        </p:nvPicPr>
        <p:blipFill>
          <a:blip r:embed="rId3" cstate="print"/>
          <a:srcRect/>
          <a:stretch>
            <a:fillRect/>
          </a:stretch>
        </p:blipFill>
        <p:spPr bwMode="auto">
          <a:xfrm>
            <a:off x="851391" y="2831400"/>
            <a:ext cx="1529059" cy="1266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92193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64135" y="2076356"/>
            <a:ext cx="7018288" cy="1518600"/>
          </a:xfrm>
        </p:spPr>
        <p:txBody>
          <a:bodyPr/>
          <a:lstStyle/>
          <a:p>
            <a:pPr eaLnBrk="1" hangingPunct="1"/>
            <a:r>
              <a:rPr lang="en-US" sz="5400" dirty="0">
                <a:latin typeface="Raleway" pitchFamily="2" charset="0"/>
                <a:cs typeface="Calibri" panose="020F0502020204030204" pitchFamily="34" charset="0"/>
              </a:rPr>
              <a:t>team analysis</a:t>
            </a:r>
            <a:endParaRPr lang="da-DK" sz="54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13336004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EBE551A-3AE5-454D-9E2E-C0827049A643}"/>
              </a:ext>
            </a:extLst>
          </p:cNvPr>
          <p:cNvSpPr>
            <a:spLocks noGrp="1"/>
          </p:cNvSpPr>
          <p:nvPr>
            <p:ph type="title"/>
          </p:nvPr>
        </p:nvSpPr>
        <p:spPr/>
        <p:txBody>
          <a:bodyPr/>
          <a:lstStyle/>
          <a:p>
            <a:r>
              <a:rPr lang="sv-SE" dirty="0">
                <a:latin typeface="Raleway" pitchFamily="2" charset="0"/>
                <a:cs typeface="Calibri" panose="020F0502020204030204" pitchFamily="34" charset="0"/>
              </a:rPr>
              <a:t>The team</a:t>
            </a:r>
            <a:br>
              <a:rPr lang="sv-SE" dirty="0">
                <a:latin typeface="Raleway" pitchFamily="2" charset="0"/>
                <a:cs typeface="Calibri" panose="020F0502020204030204" pitchFamily="34" charset="0"/>
              </a:rPr>
            </a:br>
            <a:endParaRPr lang="sv-SE" dirty="0">
              <a:latin typeface="Raleway" pitchFamily="2" charset="0"/>
              <a:cs typeface="Calibri" panose="020F0502020204030204" pitchFamily="34" charset="0"/>
            </a:endParaRPr>
          </a:p>
        </p:txBody>
      </p:sp>
      <p:sp>
        <p:nvSpPr>
          <p:cNvPr id="34819" name="AutoShape 17"/>
          <p:cNvSpPr>
            <a:spLocks noChangeArrowheads="1"/>
          </p:cNvSpPr>
          <p:nvPr/>
        </p:nvSpPr>
        <p:spPr bwMode="auto">
          <a:xfrm>
            <a:off x="5824203" y="1336631"/>
            <a:ext cx="864394" cy="54769"/>
          </a:xfrm>
          <a:prstGeom prst="leftRightArrow">
            <a:avLst>
              <a:gd name="adj1" fmla="val 50000"/>
              <a:gd name="adj2" fmla="val 315652"/>
            </a:avLst>
          </a:prstGeom>
          <a:solidFill>
            <a:schemeClr val="tx1"/>
          </a:solidFill>
          <a:ln w="9525">
            <a:solidFill>
              <a:schemeClr val="tx1"/>
            </a:solidFill>
            <a:miter lim="800000"/>
            <a:headEnd/>
            <a:tailEnd/>
          </a:ln>
        </p:spPr>
        <p:txBody>
          <a:bodyPr wrap="none" anchor="ctr"/>
          <a:lstStyle/>
          <a:p>
            <a:endParaRPr lang="sv-SE" sz="1350"/>
          </a:p>
        </p:txBody>
      </p:sp>
      <p:sp>
        <p:nvSpPr>
          <p:cNvPr id="34820" name="Text Box 18"/>
          <p:cNvSpPr txBox="1">
            <a:spLocks noChangeArrowheads="1"/>
          </p:cNvSpPr>
          <p:nvPr/>
        </p:nvSpPr>
        <p:spPr bwMode="auto">
          <a:xfrm>
            <a:off x="4447161" y="1223523"/>
            <a:ext cx="1289103" cy="611706"/>
          </a:xfrm>
          <a:prstGeom prst="rect">
            <a:avLst/>
          </a:prstGeom>
          <a:noFill/>
          <a:ln w="9525">
            <a:noFill/>
            <a:miter lim="800000"/>
            <a:headEnd/>
            <a:tailEnd/>
          </a:ln>
        </p:spPr>
        <p:txBody>
          <a:bodyPr wrap="square">
            <a:spAutoFit/>
          </a:bodyPr>
          <a:lstStyle/>
          <a:p>
            <a:pPr>
              <a:spcBef>
                <a:spcPct val="50000"/>
              </a:spcBef>
            </a:pPr>
            <a:r>
              <a:rPr lang="sv-SE" sz="1350" dirty="0" err="1">
                <a:latin typeface="Calibri" panose="020F0502020204030204" pitchFamily="34" charset="0"/>
                <a:cs typeface="Calibri" panose="020F0502020204030204" pitchFamily="34" charset="0"/>
              </a:rPr>
              <a:t>Lower</a:t>
            </a:r>
            <a:r>
              <a:rPr lang="sv-SE" sz="1350" dirty="0">
                <a:latin typeface="Calibri" panose="020F0502020204030204" pitchFamily="34" charset="0"/>
                <a:cs typeface="Calibri" panose="020F0502020204030204" pitchFamily="34" charset="0"/>
              </a:rPr>
              <a:t> </a:t>
            </a:r>
            <a:r>
              <a:rPr lang="sv-SE" sz="1350" dirty="0" err="1">
                <a:latin typeface="Calibri" panose="020F0502020204030204" pitchFamily="34" charset="0"/>
                <a:cs typeface="Calibri" panose="020F0502020204030204" pitchFamily="34" charset="0"/>
              </a:rPr>
              <a:t>degree</a:t>
            </a:r>
            <a:r>
              <a:rPr lang="sv-SE" sz="1350" dirty="0">
                <a:latin typeface="Calibri" panose="020F0502020204030204" pitchFamily="34" charset="0"/>
                <a:cs typeface="Calibri" panose="020F0502020204030204" pitchFamily="34" charset="0"/>
              </a:rPr>
              <a:t>
</a:t>
            </a:r>
          </a:p>
        </p:txBody>
      </p:sp>
      <p:sp>
        <p:nvSpPr>
          <p:cNvPr id="34821" name="Text Box 19"/>
          <p:cNvSpPr txBox="1">
            <a:spLocks noChangeArrowheads="1"/>
          </p:cNvSpPr>
          <p:nvPr/>
        </p:nvSpPr>
        <p:spPr bwMode="auto">
          <a:xfrm>
            <a:off x="6796944" y="1223523"/>
            <a:ext cx="1556876" cy="611706"/>
          </a:xfrm>
          <a:prstGeom prst="rect">
            <a:avLst/>
          </a:prstGeom>
          <a:noFill/>
          <a:ln w="9525">
            <a:noFill/>
            <a:miter lim="800000"/>
            <a:headEnd/>
            <a:tailEnd/>
          </a:ln>
        </p:spPr>
        <p:txBody>
          <a:bodyPr wrap="square">
            <a:spAutoFit/>
          </a:bodyPr>
          <a:lstStyle/>
          <a:p>
            <a:pPr>
              <a:spcBef>
                <a:spcPct val="50000"/>
              </a:spcBef>
            </a:pPr>
            <a:r>
              <a:rPr lang="sv-SE" sz="1350">
                <a:latin typeface="Calibri" panose="020F0502020204030204" pitchFamily="34" charset="0"/>
                <a:cs typeface="Calibri" panose="020F0502020204030204" pitchFamily="34" charset="0"/>
              </a:rPr>
              <a:t>Higher degree
</a:t>
            </a:r>
            <a:endParaRPr lang="sv-SE" sz="1350" dirty="0">
              <a:latin typeface="Calibri" panose="020F0502020204030204" pitchFamily="34" charset="0"/>
              <a:cs typeface="Calibri" panose="020F0502020204030204" pitchFamily="34" charset="0"/>
            </a:endParaRPr>
          </a:p>
        </p:txBody>
      </p:sp>
      <p:pic>
        <p:nvPicPr>
          <p:cNvPr id="3" name="Bildobjekt 2">
            <a:extLst>
              <a:ext uri="{FF2B5EF4-FFF2-40B4-BE49-F238E27FC236}">
                <a16:creationId xmlns:a16="http://schemas.microsoft.com/office/drawing/2014/main" id="{67E38027-979A-46C7-835A-88279C021DE3}"/>
              </a:ext>
            </a:extLst>
          </p:cNvPr>
          <p:cNvPicPr>
            <a:picLocks noChangeAspect="1"/>
          </p:cNvPicPr>
          <p:nvPr/>
        </p:nvPicPr>
        <p:blipFill>
          <a:blip r:embed="rId3"/>
          <a:stretch>
            <a:fillRect/>
          </a:stretch>
        </p:blipFill>
        <p:spPr>
          <a:xfrm>
            <a:off x="3106491" y="1557262"/>
            <a:ext cx="4553980" cy="2829593"/>
          </a:xfrm>
          <a:prstGeom prst="rect">
            <a:avLst/>
          </a:prstGeom>
        </p:spPr>
      </p:pic>
    </p:spTree>
    <p:extLst>
      <p:ext uri="{BB962C8B-B14F-4D97-AF65-F5344CB8AC3E}">
        <p14:creationId xmlns:p14="http://schemas.microsoft.com/office/powerpoint/2010/main" val="173457179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548166D-6B62-4680-9A05-5054CBBB28CD}"/>
              </a:ext>
            </a:extLst>
          </p:cNvPr>
          <p:cNvSpPr>
            <a:spLocks noGrp="1"/>
          </p:cNvSpPr>
          <p:nvPr>
            <p:ph type="title"/>
          </p:nvPr>
        </p:nvSpPr>
        <p:spPr>
          <a:xfrm>
            <a:off x="729450" y="1373465"/>
            <a:ext cx="7688700" cy="535200"/>
          </a:xfrm>
        </p:spPr>
        <p:txBody>
          <a:bodyPr/>
          <a:lstStyle/>
          <a:p>
            <a:r>
              <a:rPr lang="en-US" sz="2800" dirty="0">
                <a:latin typeface="Raleway" pitchFamily="2" charset="0"/>
                <a:cs typeface="Calibri" panose="020F0502020204030204" pitchFamily="34" charset="0"/>
              </a:rPr>
              <a:t>primary behavioral orientation in the team</a:t>
            </a:r>
            <a:br>
              <a:rPr lang="en-US" sz="2800" dirty="0">
                <a:latin typeface="Raleway" pitchFamily="2" charset="0"/>
                <a:cs typeface="Calibri" panose="020F0502020204030204" pitchFamily="34" charset="0"/>
              </a:rPr>
            </a:br>
            <a:r>
              <a:rPr lang="en-US" sz="2800" dirty="0">
                <a:latin typeface="Raleway" pitchFamily="2" charset="0"/>
                <a:cs typeface="Calibri" panose="020F0502020204030204" pitchFamily="34" charset="0"/>
              </a:rPr>
              <a:t>
</a:t>
            </a:r>
            <a:endParaRPr lang="sv-SE" dirty="0">
              <a:latin typeface="Raleway" pitchFamily="2" charset="0"/>
              <a:cs typeface="Calibri" panose="020F0502020204030204" pitchFamily="34" charset="0"/>
            </a:endParaRPr>
          </a:p>
        </p:txBody>
      </p:sp>
      <p:sp>
        <p:nvSpPr>
          <p:cNvPr id="14" name="Text Box 12"/>
          <p:cNvSpPr txBox="1">
            <a:spLocks noChangeArrowheads="1"/>
          </p:cNvSpPr>
          <p:nvPr/>
        </p:nvSpPr>
        <p:spPr bwMode="auto">
          <a:xfrm>
            <a:off x="3573145" y="2280071"/>
            <a:ext cx="1350169" cy="611706"/>
          </a:xfrm>
          <a:prstGeom prst="rect">
            <a:avLst/>
          </a:prstGeom>
          <a:noFill/>
          <a:ln w="9525">
            <a:noFill/>
            <a:miter lim="800000"/>
            <a:headEnd/>
            <a:tailEnd/>
          </a:ln>
        </p:spPr>
        <p:txBody>
          <a:bodyPr>
            <a:spAutoFit/>
          </a:bodyPr>
          <a:lstStyle/>
          <a:p>
            <a:pPr>
              <a:spcBef>
                <a:spcPct val="50000"/>
              </a:spcBef>
            </a:pPr>
            <a:r>
              <a:rPr lang="sv-SE" sz="1350">
                <a:latin typeface="Raleway" pitchFamily="2" charset="0"/>
                <a:cs typeface="Calibri" panose="020F0502020204030204" pitchFamily="34" charset="0"/>
              </a:rPr>
              <a:t>1 initiator
</a:t>
            </a:r>
            <a:endParaRPr lang="sv-SE" sz="1350" dirty="0">
              <a:latin typeface="Raleway" pitchFamily="2" charset="0"/>
              <a:cs typeface="Calibri" panose="020F0502020204030204" pitchFamily="34" charset="0"/>
            </a:endParaRPr>
          </a:p>
        </p:txBody>
      </p:sp>
      <p:pic>
        <p:nvPicPr>
          <p:cNvPr id="15" name="Picture 15"/>
          <p:cNvPicPr>
            <a:picLocks noChangeAspect="1" noChangeArrowheads="1"/>
          </p:cNvPicPr>
          <p:nvPr/>
        </p:nvPicPr>
        <p:blipFill>
          <a:blip r:embed="rId3" cstate="print"/>
          <a:srcRect/>
          <a:stretch>
            <a:fillRect/>
          </a:stretch>
        </p:blipFill>
        <p:spPr bwMode="auto">
          <a:xfrm>
            <a:off x="3305254" y="2602731"/>
            <a:ext cx="1835944" cy="1177528"/>
          </a:xfrm>
          <a:prstGeom prst="rect">
            <a:avLst/>
          </a:prstGeom>
          <a:ln>
            <a:noFill/>
          </a:ln>
          <a:effectLst>
            <a:outerShdw blurRad="190500" algn="tl" rotWithShape="0">
              <a:srgbClr val="000000">
                <a:alpha val="70000"/>
              </a:srgbClr>
            </a:outerShdw>
          </a:effectLst>
        </p:spPr>
      </p:pic>
      <p:sp>
        <p:nvSpPr>
          <p:cNvPr id="10" name="Text Box 10"/>
          <p:cNvSpPr txBox="1">
            <a:spLocks noChangeArrowheads="1"/>
          </p:cNvSpPr>
          <p:nvPr/>
        </p:nvSpPr>
        <p:spPr bwMode="auto">
          <a:xfrm>
            <a:off x="5228259" y="2280071"/>
            <a:ext cx="2110955" cy="611706"/>
          </a:xfrm>
          <a:prstGeom prst="rect">
            <a:avLst/>
          </a:prstGeom>
          <a:noFill/>
          <a:ln w="9525">
            <a:noFill/>
            <a:miter lim="800000"/>
            <a:headEnd/>
            <a:tailEnd/>
          </a:ln>
        </p:spPr>
        <p:txBody>
          <a:bodyPr wrap="square">
            <a:spAutoFit/>
          </a:bodyPr>
          <a:lstStyle/>
          <a:p>
            <a:pPr>
              <a:spcBef>
                <a:spcPct val="50000"/>
              </a:spcBef>
            </a:pPr>
            <a:r>
              <a:rPr lang="sv-SE" sz="1350" dirty="0">
                <a:latin typeface="Raleway" pitchFamily="2" charset="0"/>
                <a:cs typeface="Calibri" panose="020F0502020204030204" pitchFamily="34" charset="0"/>
              </a:rPr>
              <a:t>1 </a:t>
            </a:r>
            <a:r>
              <a:rPr lang="sv-SE" sz="1350" dirty="0" err="1">
                <a:latin typeface="Raleway" pitchFamily="2" charset="0"/>
                <a:cs typeface="Calibri" panose="020F0502020204030204" pitchFamily="34" charset="0"/>
              </a:rPr>
              <a:t>resource</a:t>
            </a:r>
            <a:r>
              <a:rPr lang="sv-SE" sz="1350" dirty="0">
                <a:latin typeface="Raleway" pitchFamily="2" charset="0"/>
                <a:cs typeface="Calibri" panose="020F0502020204030204" pitchFamily="34" charset="0"/>
              </a:rPr>
              <a:t> </a:t>
            </a:r>
            <a:r>
              <a:rPr lang="sv-SE" sz="1350" dirty="0" err="1">
                <a:latin typeface="Raleway" pitchFamily="2" charset="0"/>
                <a:cs typeface="Calibri" panose="020F0502020204030204" pitchFamily="34" charset="0"/>
              </a:rPr>
              <a:t>investigator</a:t>
            </a:r>
            <a:r>
              <a:rPr lang="sv-SE" sz="1350" dirty="0">
                <a:latin typeface="Raleway" pitchFamily="2" charset="0"/>
                <a:cs typeface="Calibri" panose="020F0502020204030204" pitchFamily="34" charset="0"/>
              </a:rPr>
              <a:t>
</a:t>
            </a:r>
          </a:p>
        </p:txBody>
      </p:sp>
      <p:sp>
        <p:nvSpPr>
          <p:cNvPr id="12" name="Text Box 12"/>
          <p:cNvSpPr txBox="1">
            <a:spLocks noChangeArrowheads="1"/>
          </p:cNvSpPr>
          <p:nvPr/>
        </p:nvSpPr>
        <p:spPr bwMode="auto">
          <a:xfrm>
            <a:off x="2110712" y="2280071"/>
            <a:ext cx="1350169" cy="611706"/>
          </a:xfrm>
          <a:prstGeom prst="rect">
            <a:avLst/>
          </a:prstGeom>
          <a:noFill/>
          <a:ln w="9525">
            <a:noFill/>
            <a:miter lim="800000"/>
            <a:headEnd/>
            <a:tailEnd/>
          </a:ln>
        </p:spPr>
        <p:txBody>
          <a:bodyPr>
            <a:spAutoFit/>
          </a:bodyPr>
          <a:lstStyle/>
          <a:p>
            <a:pPr>
              <a:spcBef>
                <a:spcPct val="50000"/>
              </a:spcBef>
            </a:pPr>
            <a:r>
              <a:rPr lang="sv-SE" sz="1350" dirty="0">
                <a:latin typeface="Raleway" pitchFamily="2" charset="0"/>
                <a:cs typeface="Calibri" panose="020F0502020204030204" pitchFamily="34" charset="0"/>
              </a:rPr>
              <a:t>1 coordinator
</a:t>
            </a:r>
          </a:p>
        </p:txBody>
      </p:sp>
      <p:pic>
        <p:nvPicPr>
          <p:cNvPr id="16" name="Picture 6">
            <a:extLst>
              <a:ext uri="{FF2B5EF4-FFF2-40B4-BE49-F238E27FC236}">
                <a16:creationId xmlns:a16="http://schemas.microsoft.com/office/drawing/2014/main" id="{FD496C87-3267-47B0-B237-ACF8D79FB998}"/>
              </a:ext>
            </a:extLst>
          </p:cNvPr>
          <p:cNvPicPr>
            <a:picLocks noChangeAspect="1" noChangeArrowheads="1"/>
          </p:cNvPicPr>
          <p:nvPr/>
        </p:nvPicPr>
        <p:blipFill>
          <a:blip r:embed="rId4" cstate="print"/>
          <a:srcRect/>
          <a:stretch>
            <a:fillRect/>
          </a:stretch>
        </p:blipFill>
        <p:spPr bwMode="auto">
          <a:xfrm>
            <a:off x="2152861" y="2592244"/>
            <a:ext cx="1065332" cy="1381085"/>
          </a:xfrm>
          <a:prstGeom prst="rect">
            <a:avLst/>
          </a:prstGeom>
          <a:ln>
            <a:noFill/>
          </a:ln>
          <a:effectLst>
            <a:outerShdw blurRad="292100" dist="139700" dir="2700000" algn="tl" rotWithShape="0">
              <a:srgbClr val="333333">
                <a:alpha val="65000"/>
              </a:srgbClr>
            </a:outerShdw>
          </a:effectLst>
        </p:spPr>
      </p:pic>
      <p:pic>
        <p:nvPicPr>
          <p:cNvPr id="17" name="Picture 5">
            <a:extLst>
              <a:ext uri="{FF2B5EF4-FFF2-40B4-BE49-F238E27FC236}">
                <a16:creationId xmlns:a16="http://schemas.microsoft.com/office/drawing/2014/main" id="{CB156A72-CA31-4710-BC36-015005F3B302}"/>
              </a:ext>
            </a:extLst>
          </p:cNvPr>
          <p:cNvPicPr>
            <a:picLocks noChangeAspect="1" noChangeArrowheads="1"/>
          </p:cNvPicPr>
          <p:nvPr/>
        </p:nvPicPr>
        <p:blipFill>
          <a:blip r:embed="rId5" cstate="print"/>
          <a:srcRect/>
          <a:stretch>
            <a:fillRect/>
          </a:stretch>
        </p:blipFill>
        <p:spPr bwMode="auto">
          <a:xfrm>
            <a:off x="5228259" y="2602731"/>
            <a:ext cx="1843977" cy="1324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7806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F61DB68-94C2-4E16-9DE0-C8230173913C}"/>
              </a:ext>
            </a:extLst>
          </p:cNvPr>
          <p:cNvSpPr>
            <a:spLocks noGrp="1"/>
          </p:cNvSpPr>
          <p:nvPr>
            <p:ph type="title"/>
          </p:nvPr>
        </p:nvSpPr>
        <p:spPr>
          <a:xfrm>
            <a:off x="729999" y="1318649"/>
            <a:ext cx="3777499" cy="1967119"/>
          </a:xfrm>
        </p:spPr>
        <p:txBody>
          <a:bodyPr/>
          <a:lstStyle/>
          <a:p>
            <a:r>
              <a:rPr lang="en-US" sz="2800" dirty="0">
                <a:latin typeface="Raleway" pitchFamily="2" charset="0"/>
                <a:cs typeface="Calibri" panose="020F0502020204030204" pitchFamily="34" charset="0"/>
              </a:rPr>
              <a:t>Primary behavior orientation for the team
</a:t>
            </a:r>
            <a:endParaRPr lang="sv-SE" dirty="0">
              <a:latin typeface="Raleway" pitchFamily="2" charset="0"/>
              <a:cs typeface="Calibri" panose="020F0502020204030204" pitchFamily="34" charset="0"/>
            </a:endParaRPr>
          </a:p>
        </p:txBody>
      </p:sp>
      <p:sp>
        <p:nvSpPr>
          <p:cNvPr id="37891" name="Rectangle 3"/>
          <p:cNvSpPr>
            <a:spLocks noGrp="1" noChangeArrowheads="1"/>
          </p:cNvSpPr>
          <p:nvPr>
            <p:ph type="body" idx="2"/>
          </p:nvPr>
        </p:nvSpPr>
        <p:spPr>
          <a:xfrm>
            <a:off x="5178020" y="1318649"/>
            <a:ext cx="3374400" cy="3025500"/>
          </a:xfrm>
        </p:spPr>
        <p:txBody>
          <a:bodyPr/>
          <a:lstStyle/>
          <a:p>
            <a:pPr marL="146050" indent="0">
              <a:lnSpc>
                <a:spcPct val="150000"/>
              </a:lnSpc>
              <a:buNone/>
            </a:pPr>
            <a:r>
              <a:rPr lang="en-US" sz="1600" dirty="0">
                <a:latin typeface="Raleway" pitchFamily="2" charset="0"/>
                <a:cs typeface="Calibri" panose="020F0502020204030204" pitchFamily="34" charset="0"/>
              </a:rPr>
              <a:t>Composition: </a:t>
            </a:r>
          </a:p>
          <a:p>
            <a:pPr marL="146050" indent="0">
              <a:lnSpc>
                <a:spcPct val="150000"/>
              </a:lnSpc>
              <a:buNone/>
            </a:pPr>
            <a:r>
              <a:rPr lang="en-US" sz="1600" dirty="0">
                <a:latin typeface="Raleway" pitchFamily="2" charset="0"/>
                <a:cs typeface="Calibri" panose="020F0502020204030204" pitchFamily="34" charset="0"/>
              </a:rPr>
              <a:t>1 coordinator, 1 initiator, </a:t>
            </a:r>
          </a:p>
          <a:p>
            <a:pPr marL="146050" indent="0">
              <a:lnSpc>
                <a:spcPct val="150000"/>
              </a:lnSpc>
              <a:buNone/>
            </a:pPr>
            <a:r>
              <a:rPr lang="en-US" sz="1600" dirty="0">
                <a:latin typeface="Raleway" pitchFamily="2" charset="0"/>
                <a:cs typeface="Calibri" panose="020F0502020204030204" pitchFamily="34" charset="0"/>
              </a:rPr>
              <a:t>1 researcher</a:t>
            </a:r>
          </a:p>
          <a:p>
            <a:pPr marL="146050" indent="0">
              <a:lnSpc>
                <a:spcPct val="150000"/>
              </a:lnSpc>
              <a:buNone/>
            </a:pPr>
            <a:r>
              <a:rPr lang="en-US" sz="1600" dirty="0">
                <a:latin typeface="Raleway" pitchFamily="2" charset="0"/>
                <a:cs typeface="Calibri" panose="020F0502020204030204" pitchFamily="34" charset="0"/>
              </a:rPr>
              <a:t>
Primary features: </a:t>
            </a:r>
          </a:p>
          <a:p>
            <a:pPr marL="146050" indent="0">
              <a:lnSpc>
                <a:spcPct val="150000"/>
              </a:lnSpc>
              <a:buNone/>
            </a:pPr>
            <a:r>
              <a:rPr lang="en-US" sz="1600" dirty="0">
                <a:latin typeface="Raleway" pitchFamily="2" charset="0"/>
                <a:cs typeface="Calibri" panose="020F0502020204030204" pitchFamily="34" charset="0"/>
              </a:rPr>
              <a:t>start-up, restlessness, energy, extroversion
</a:t>
            </a:r>
            <a:endParaRPr lang="da-DK" sz="16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28953699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658198" y="1812450"/>
            <a:ext cx="6843755" cy="1518600"/>
          </a:xfrm>
          <a:prstGeom prst="rect">
            <a:avLst/>
          </a:prstGeom>
        </p:spPr>
        <p:txBody>
          <a:bodyPr spcFirstLastPara="1" wrap="square" lIns="91425" tIns="91425" rIns="91425" bIns="91425" anchor="t" anchorCtr="0">
            <a:noAutofit/>
          </a:bodyPr>
          <a:lstStyle/>
          <a:p>
            <a:pPr lvl="0">
              <a:spcAft>
                <a:spcPts val="1600"/>
              </a:spcAft>
            </a:pPr>
            <a:r>
              <a:rPr lang="en-US" sz="5400" dirty="0">
                <a:latin typeface="Raleway" pitchFamily="2" charset="0"/>
                <a:cs typeface="Calibri" panose="020F0502020204030204" pitchFamily="34" charset="0"/>
              </a:rPr>
              <a:t>what is your 'why' as a team/group?
</a:t>
            </a:r>
            <a:endParaRPr sz="54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321560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F61DB68-94C2-4E16-9DE0-C8230173913C}"/>
              </a:ext>
            </a:extLst>
          </p:cNvPr>
          <p:cNvSpPr>
            <a:spLocks noGrp="1"/>
          </p:cNvSpPr>
          <p:nvPr>
            <p:ph type="title"/>
          </p:nvPr>
        </p:nvSpPr>
        <p:spPr>
          <a:xfrm>
            <a:off x="729999" y="1318649"/>
            <a:ext cx="3777499" cy="1967119"/>
          </a:xfrm>
        </p:spPr>
        <p:txBody>
          <a:bodyPr/>
          <a:lstStyle/>
          <a:p>
            <a:r>
              <a:rPr lang="en-US" sz="2800" dirty="0">
                <a:latin typeface="Raleway" pitchFamily="2" charset="0"/>
                <a:cs typeface="Calibri" panose="020F0502020204030204" pitchFamily="34" charset="0"/>
              </a:rPr>
              <a:t>Additions; </a:t>
            </a:r>
            <a:br>
              <a:rPr lang="en-US" sz="2800" dirty="0">
                <a:latin typeface="Raleway" pitchFamily="2" charset="0"/>
                <a:cs typeface="Calibri" panose="020F0502020204030204" pitchFamily="34" charset="0"/>
              </a:rPr>
            </a:br>
            <a:r>
              <a:rPr lang="en-US" sz="2800" dirty="0">
                <a:latin typeface="Raleway" pitchFamily="2" charset="0"/>
                <a:cs typeface="Calibri" panose="020F0502020204030204" pitchFamily="34" charset="0"/>
              </a:rPr>
              <a:t>secondary orientation for the team
</a:t>
            </a:r>
            <a:endParaRPr lang="sv-SE" dirty="0">
              <a:latin typeface="Raleway" pitchFamily="2" charset="0"/>
              <a:cs typeface="Calibri" panose="020F0502020204030204" pitchFamily="34" charset="0"/>
            </a:endParaRPr>
          </a:p>
        </p:txBody>
      </p:sp>
      <p:sp>
        <p:nvSpPr>
          <p:cNvPr id="37891" name="Rectangle 3"/>
          <p:cNvSpPr>
            <a:spLocks noGrp="1" noChangeArrowheads="1"/>
          </p:cNvSpPr>
          <p:nvPr>
            <p:ph type="body" idx="2"/>
          </p:nvPr>
        </p:nvSpPr>
        <p:spPr>
          <a:xfrm>
            <a:off x="5178020" y="1318649"/>
            <a:ext cx="3374400" cy="3025500"/>
          </a:xfrm>
        </p:spPr>
        <p:txBody>
          <a:bodyPr/>
          <a:lstStyle/>
          <a:p>
            <a:pPr marL="146050" indent="0">
              <a:lnSpc>
                <a:spcPct val="150000"/>
              </a:lnSpc>
              <a:buNone/>
            </a:pPr>
            <a:r>
              <a:rPr lang="en-US" sz="1600" dirty="0">
                <a:latin typeface="Raleway" pitchFamily="2" charset="0"/>
                <a:cs typeface="Calibri" panose="020F0502020204030204" pitchFamily="34" charset="0"/>
              </a:rPr>
              <a:t>add-ons: </a:t>
            </a:r>
          </a:p>
          <a:p>
            <a:pPr marL="146050" indent="0">
              <a:lnSpc>
                <a:spcPct val="150000"/>
              </a:lnSpc>
              <a:buNone/>
            </a:pPr>
            <a:r>
              <a:rPr lang="en-US" sz="1600" dirty="0">
                <a:latin typeface="Raleway" pitchFamily="2" charset="0"/>
                <a:cs typeface="Calibri" panose="020F0502020204030204" pitchFamily="34" charset="0"/>
              </a:rPr>
              <a:t>1 team worker, 1 accomplisher, and 1 initiator</a:t>
            </a:r>
          </a:p>
          <a:p>
            <a:pPr marL="146050" indent="0">
              <a:lnSpc>
                <a:spcPct val="150000"/>
              </a:lnSpc>
              <a:buNone/>
            </a:pPr>
            <a:r>
              <a:rPr lang="en-US" sz="1600" dirty="0">
                <a:latin typeface="Raleway" pitchFamily="2" charset="0"/>
                <a:cs typeface="Calibri" panose="020F0502020204030204" pitchFamily="34" charset="0"/>
              </a:rPr>
              <a:t>
Secondary features: </a:t>
            </a:r>
          </a:p>
          <a:p>
            <a:pPr marL="146050" indent="0">
              <a:lnSpc>
                <a:spcPct val="150000"/>
              </a:lnSpc>
              <a:buNone/>
            </a:pPr>
            <a:r>
              <a:rPr lang="en-US" sz="1600" dirty="0">
                <a:latin typeface="Raleway" pitchFamily="2" charset="0"/>
                <a:cs typeface="Calibri" panose="020F0502020204030204" pitchFamily="34" charset="0"/>
              </a:rPr>
              <a:t>start-up, extroversion, accuracy
</a:t>
            </a:r>
            <a:endParaRPr lang="da-DK" sz="1600" dirty="0">
              <a:latin typeface="Raleway" pitchFamily="2" charset="0"/>
              <a:cs typeface="Calibri" panose="020F0502020204030204" pitchFamily="34" charset="0"/>
            </a:endParaRPr>
          </a:p>
          <a:p>
            <a:pPr eaLnBrk="1" hangingPunct="1">
              <a:lnSpc>
                <a:spcPct val="150000"/>
              </a:lnSpc>
              <a:buFontTx/>
              <a:buNone/>
            </a:pPr>
            <a:r>
              <a:rPr lang="da-DK" sz="1600" dirty="0">
                <a:latin typeface="Raleway" pitchFamily="2" charset="0"/>
                <a:cs typeface="Calibri" panose="020F0502020204030204" pitchFamily="34" charset="0"/>
              </a:rPr>
              <a:t>	</a:t>
            </a:r>
          </a:p>
          <a:p>
            <a:pPr eaLnBrk="1" hangingPunct="1">
              <a:lnSpc>
                <a:spcPct val="150000"/>
              </a:lnSpc>
              <a:buFont typeface="Wingdings" pitchFamily="2" charset="2"/>
              <a:buChar char="Ø"/>
            </a:pPr>
            <a:endParaRPr lang="da-DK" sz="16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295780042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F61DB68-94C2-4E16-9DE0-C8230173913C}"/>
              </a:ext>
            </a:extLst>
          </p:cNvPr>
          <p:cNvSpPr>
            <a:spLocks noGrp="1"/>
          </p:cNvSpPr>
          <p:nvPr>
            <p:ph type="title"/>
          </p:nvPr>
        </p:nvSpPr>
        <p:spPr>
          <a:xfrm>
            <a:off x="729999" y="1318649"/>
            <a:ext cx="3777499" cy="1967119"/>
          </a:xfrm>
        </p:spPr>
        <p:txBody>
          <a:bodyPr/>
          <a:lstStyle/>
          <a:p>
            <a:r>
              <a:rPr lang="en-US" sz="2800" dirty="0">
                <a:latin typeface="Raleway" pitchFamily="2" charset="0"/>
                <a:cs typeface="Calibri" panose="020F0502020204030204" pitchFamily="34" charset="0"/>
              </a:rPr>
              <a:t>Roles missing from your team
</a:t>
            </a:r>
            <a:endParaRPr lang="sv-SE" dirty="0">
              <a:latin typeface="Raleway" pitchFamily="2" charset="0"/>
              <a:cs typeface="Calibri" panose="020F0502020204030204" pitchFamily="34" charset="0"/>
            </a:endParaRPr>
          </a:p>
        </p:txBody>
      </p:sp>
      <p:sp>
        <p:nvSpPr>
          <p:cNvPr id="3" name="Platshållare för text 2">
            <a:extLst>
              <a:ext uri="{FF2B5EF4-FFF2-40B4-BE49-F238E27FC236}">
                <a16:creationId xmlns:a16="http://schemas.microsoft.com/office/drawing/2014/main" id="{A6C4D79B-AFED-4541-A036-E1242FB26420}"/>
              </a:ext>
            </a:extLst>
          </p:cNvPr>
          <p:cNvSpPr>
            <a:spLocks noGrp="1"/>
          </p:cNvSpPr>
          <p:nvPr>
            <p:ph type="subTitle" idx="1"/>
          </p:nvPr>
        </p:nvSpPr>
        <p:spPr/>
        <p:txBody>
          <a:bodyPr/>
          <a:lstStyle/>
          <a:p>
            <a:pPr>
              <a:lnSpc>
                <a:spcPct val="90000"/>
              </a:lnSpc>
            </a:pPr>
            <a:endParaRPr lang="da-DK" u="sng" dirty="0"/>
          </a:p>
          <a:p>
            <a:pPr>
              <a:lnSpc>
                <a:spcPct val="90000"/>
              </a:lnSpc>
            </a:pPr>
            <a:r>
              <a:rPr lang="da-DK" dirty="0"/>
              <a:t>	</a:t>
            </a:r>
          </a:p>
          <a:p>
            <a:pPr>
              <a:lnSpc>
                <a:spcPct val="90000"/>
              </a:lnSpc>
            </a:pPr>
            <a:r>
              <a:rPr lang="da-DK" dirty="0"/>
              <a:t>	</a:t>
            </a:r>
            <a:endParaRPr lang="sv-SE" dirty="0"/>
          </a:p>
        </p:txBody>
      </p:sp>
      <p:sp>
        <p:nvSpPr>
          <p:cNvPr id="37891" name="Rectangle 3"/>
          <p:cNvSpPr>
            <a:spLocks noGrp="1" noChangeArrowheads="1"/>
          </p:cNvSpPr>
          <p:nvPr>
            <p:ph type="body" idx="2"/>
          </p:nvPr>
        </p:nvSpPr>
        <p:spPr>
          <a:xfrm>
            <a:off x="5178020" y="1318649"/>
            <a:ext cx="3374400" cy="3025500"/>
          </a:xfrm>
        </p:spPr>
        <p:txBody>
          <a:bodyPr/>
          <a:lstStyle/>
          <a:p>
            <a:pPr marL="146050" indent="0">
              <a:lnSpc>
                <a:spcPct val="150000"/>
              </a:lnSpc>
              <a:buNone/>
            </a:pPr>
            <a:r>
              <a:rPr lang="en-US" sz="1600" dirty="0">
                <a:latin typeface="Raleway" pitchFamily="2" charset="0"/>
                <a:cs typeface="Calibri" panose="020F0502020204030204" pitchFamily="34" charset="0"/>
              </a:rPr>
              <a:t>critic, toiler, ideas person
</a:t>
            </a:r>
          </a:p>
          <a:p>
            <a:pPr marL="146050" indent="0">
              <a:lnSpc>
                <a:spcPct val="150000"/>
              </a:lnSpc>
              <a:buNone/>
            </a:pPr>
            <a:r>
              <a:rPr lang="en-US" sz="1600" dirty="0">
                <a:latin typeface="Raleway" pitchFamily="2" charset="0"/>
                <a:cs typeface="Calibri" panose="020F0502020204030204" pitchFamily="34" charset="0"/>
              </a:rPr>
              <a:t>missing character traits:</a:t>
            </a:r>
            <a:br>
              <a:rPr lang="en-US" sz="1600" dirty="0">
                <a:latin typeface="Raleway" pitchFamily="2" charset="0"/>
                <a:cs typeface="Calibri" panose="020F0502020204030204" pitchFamily="34" charset="0"/>
              </a:rPr>
            </a:br>
            <a:r>
              <a:rPr lang="en-US" sz="1600" dirty="0">
                <a:latin typeface="Raleway" pitchFamily="2" charset="0"/>
                <a:cs typeface="Calibri" panose="020F0502020204030204" pitchFamily="34" charset="0"/>
              </a:rPr>
              <a:t>critical approaches, execution, ideas
</a:t>
            </a:r>
            <a:endParaRPr lang="da-DK" sz="1600" dirty="0">
              <a:latin typeface="Raleway" pitchFamily="2" charset="0"/>
              <a:cs typeface="Calibri" panose="020F0502020204030204" pitchFamily="34" charset="0"/>
            </a:endParaRPr>
          </a:p>
          <a:p>
            <a:pPr eaLnBrk="1" hangingPunct="1">
              <a:lnSpc>
                <a:spcPct val="150000"/>
              </a:lnSpc>
              <a:buFontTx/>
              <a:buNone/>
            </a:pPr>
            <a:r>
              <a:rPr lang="da-DK" sz="1600" dirty="0">
                <a:latin typeface="Raleway" pitchFamily="2" charset="0"/>
                <a:cs typeface="Calibri" panose="020F0502020204030204" pitchFamily="34" charset="0"/>
              </a:rPr>
              <a:t>	</a:t>
            </a:r>
          </a:p>
          <a:p>
            <a:pPr eaLnBrk="1" hangingPunct="1">
              <a:lnSpc>
                <a:spcPct val="150000"/>
              </a:lnSpc>
              <a:buFont typeface="Wingdings" pitchFamily="2" charset="2"/>
              <a:buChar char="Ø"/>
            </a:pPr>
            <a:endParaRPr lang="da-DK" sz="16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40834640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99760" y="1896058"/>
            <a:ext cx="5899087" cy="1518600"/>
          </a:xfrm>
        </p:spPr>
        <p:txBody>
          <a:bodyPr/>
          <a:lstStyle/>
          <a:p>
            <a:pPr eaLnBrk="1" hangingPunct="1"/>
            <a:r>
              <a:rPr lang="sv-SE" sz="5400" dirty="0" err="1">
                <a:latin typeface="Raleway" pitchFamily="2" charset="0"/>
                <a:cs typeface="Calibri" panose="020F0502020204030204" pitchFamily="34" charset="0"/>
              </a:rPr>
              <a:t>hypotheses</a:t>
            </a:r>
            <a:r>
              <a:rPr lang="sv-SE" sz="5400" dirty="0">
                <a:latin typeface="Raleway" pitchFamily="2" charset="0"/>
                <a:cs typeface="Calibri" panose="020F0502020204030204" pitchFamily="34" charset="0"/>
              </a:rPr>
              <a:t> </a:t>
            </a:r>
            <a:r>
              <a:rPr lang="sv-SE" sz="5400" dirty="0" err="1">
                <a:latin typeface="Raleway" pitchFamily="2" charset="0"/>
                <a:cs typeface="Calibri" panose="020F0502020204030204" pitchFamily="34" charset="0"/>
              </a:rPr>
              <a:t>about</a:t>
            </a:r>
            <a:r>
              <a:rPr lang="sv-SE" sz="5400" dirty="0">
                <a:latin typeface="Raleway" pitchFamily="2" charset="0"/>
                <a:cs typeface="Calibri" panose="020F0502020204030204" pitchFamily="34" charset="0"/>
              </a:rPr>
              <a:t> the team
</a:t>
            </a:r>
          </a:p>
        </p:txBody>
      </p:sp>
    </p:spTree>
    <p:extLst>
      <p:ext uri="{BB962C8B-B14F-4D97-AF65-F5344CB8AC3E}">
        <p14:creationId xmlns:p14="http://schemas.microsoft.com/office/powerpoint/2010/main" val="1840578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29080E-FDB2-4FF2-A9D7-BEA69365A36A}"/>
              </a:ext>
            </a:extLst>
          </p:cNvPr>
          <p:cNvSpPr>
            <a:spLocks noGrp="1"/>
          </p:cNvSpPr>
          <p:nvPr>
            <p:ph type="title"/>
          </p:nvPr>
        </p:nvSpPr>
        <p:spPr/>
        <p:txBody>
          <a:bodyPr/>
          <a:lstStyle/>
          <a:p>
            <a:r>
              <a:rPr lang="en-US" sz="2800" dirty="0">
                <a:latin typeface="Raleway" pitchFamily="2" charset="0"/>
                <a:cs typeface="Calibri" panose="020F0502020204030204" pitchFamily="34" charset="0"/>
              </a:rPr>
              <a:t>hypotheses about the team's strengths</a:t>
            </a:r>
            <a:br>
              <a:rPr lang="sv-SE" sz="2800" dirty="0">
                <a:latin typeface="Raleway" pitchFamily="2" charset="0"/>
                <a:cs typeface="Calibri" panose="020F0502020204030204" pitchFamily="34" charset="0"/>
              </a:rPr>
            </a:br>
            <a:endParaRPr lang="sv-SE" sz="3600" dirty="0">
              <a:latin typeface="Raleway" pitchFamily="2" charset="0"/>
              <a:cs typeface="Calibri" panose="020F0502020204030204" pitchFamily="34" charset="0"/>
            </a:endParaRPr>
          </a:p>
        </p:txBody>
      </p:sp>
      <p:sp>
        <p:nvSpPr>
          <p:cNvPr id="4" name="Platshållare för text 3">
            <a:extLst>
              <a:ext uri="{FF2B5EF4-FFF2-40B4-BE49-F238E27FC236}">
                <a16:creationId xmlns:a16="http://schemas.microsoft.com/office/drawing/2014/main" id="{D7956851-3E13-4A35-B1D0-B3025D2B8D3B}"/>
              </a:ext>
            </a:extLst>
          </p:cNvPr>
          <p:cNvSpPr>
            <a:spLocks noGrp="1"/>
          </p:cNvSpPr>
          <p:nvPr>
            <p:ph type="body" idx="2"/>
          </p:nvPr>
        </p:nvSpPr>
        <p:spPr>
          <a:xfrm>
            <a:off x="5051653" y="855512"/>
            <a:ext cx="3753506" cy="3025500"/>
          </a:xfrm>
        </p:spPr>
        <p:txBody>
          <a:bodyPr/>
          <a:lstStyle/>
          <a:p>
            <a:pPr marL="0" indent="0">
              <a:buNone/>
            </a:pPr>
            <a:r>
              <a:rPr lang="en-US" sz="1400" dirty="0">
                <a:latin typeface="Raleway" pitchFamily="2" charset="0"/>
                <a:cs typeface="Calibri" panose="020F0502020204030204" pitchFamily="34" charset="0"/>
              </a:rPr>
              <a:t>Individuals have a strong need to be seen and heard. No one's perspective will be lost when everyone wants to be involved and influence.</a:t>
            </a:r>
            <a:br>
              <a:rPr lang="en-US" sz="1400" dirty="0">
                <a:latin typeface="Raleway" pitchFamily="2" charset="0"/>
                <a:cs typeface="Calibri" panose="020F0502020204030204" pitchFamily="34" charset="0"/>
              </a:rPr>
            </a:br>
            <a:r>
              <a:rPr lang="en-US" sz="1400" dirty="0">
                <a:latin typeface="Raleway" pitchFamily="2" charset="0"/>
                <a:cs typeface="Calibri" panose="020F0502020204030204" pitchFamily="34" charset="0"/>
              </a:rPr>
              <a:t>
Good holistic approach</a:t>
            </a:r>
            <a:br>
              <a:rPr lang="en-US" sz="1400" dirty="0">
                <a:latin typeface="Raleway" pitchFamily="2" charset="0"/>
                <a:cs typeface="Calibri" panose="020F0502020204030204" pitchFamily="34" charset="0"/>
              </a:rPr>
            </a:br>
            <a:r>
              <a:rPr lang="en-US" sz="1400" dirty="0">
                <a:latin typeface="Raleway" pitchFamily="2" charset="0"/>
                <a:cs typeface="Calibri" panose="020F0502020204030204" pitchFamily="34" charset="0"/>
              </a:rPr>
              <a:t>
The team is looking for contacts and is easily "marketing" themselves</a:t>
            </a:r>
          </a:p>
          <a:p>
            <a:pPr marL="0" indent="0">
              <a:buNone/>
            </a:pPr>
            <a:r>
              <a:rPr lang="en-US" sz="1400" dirty="0">
                <a:latin typeface="Raleway" pitchFamily="2" charset="0"/>
                <a:cs typeface="Calibri" panose="020F0502020204030204" pitchFamily="34" charset="0"/>
              </a:rPr>
              <a:t>
The team has a very good energy in starting up and easily finds motivation for new things
</a:t>
            </a:r>
            <a:endParaRPr lang="sv-SE" sz="14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803748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CD7705-5EC3-4861-BF50-211D35E3AF0B}"/>
              </a:ext>
            </a:extLst>
          </p:cNvPr>
          <p:cNvSpPr>
            <a:spLocks noGrp="1"/>
          </p:cNvSpPr>
          <p:nvPr>
            <p:ph type="title"/>
          </p:nvPr>
        </p:nvSpPr>
        <p:spPr/>
        <p:txBody>
          <a:bodyPr/>
          <a:lstStyle/>
          <a:p>
            <a:r>
              <a:rPr lang="en-US" sz="2800" dirty="0">
                <a:latin typeface="Raleway" pitchFamily="2" charset="0"/>
                <a:cs typeface="Calibri" panose="020F0502020204030204" pitchFamily="34" charset="0"/>
              </a:rPr>
              <a:t>hypotheses about the team's challenges</a:t>
            </a:r>
            <a:br>
              <a:rPr lang="sv-SE" sz="2800" dirty="0">
                <a:latin typeface="Raleway" pitchFamily="2" charset="0"/>
                <a:cs typeface="Calibri" panose="020F0502020204030204" pitchFamily="34" charset="0"/>
              </a:rPr>
            </a:br>
            <a:endParaRPr lang="sv-SE" dirty="0">
              <a:latin typeface="Raleway" pitchFamily="2" charset="0"/>
              <a:cs typeface="Calibri" panose="020F0502020204030204" pitchFamily="34" charset="0"/>
            </a:endParaRPr>
          </a:p>
        </p:txBody>
      </p:sp>
      <p:sp>
        <p:nvSpPr>
          <p:cNvPr id="5" name="Platshållare för text 4">
            <a:extLst>
              <a:ext uri="{FF2B5EF4-FFF2-40B4-BE49-F238E27FC236}">
                <a16:creationId xmlns:a16="http://schemas.microsoft.com/office/drawing/2014/main" id="{4F8ECAE9-E450-48FF-AD63-7FC9D9A14126}"/>
              </a:ext>
            </a:extLst>
          </p:cNvPr>
          <p:cNvSpPr>
            <a:spLocks noGrp="1"/>
          </p:cNvSpPr>
          <p:nvPr>
            <p:ph type="body" idx="2"/>
          </p:nvPr>
        </p:nvSpPr>
        <p:spPr>
          <a:noFill/>
          <a:ln>
            <a:noFill/>
          </a:ln>
        </p:spPr>
        <p:txBody>
          <a:bodyPr spcFirstLastPara="1" wrap="square" lIns="91425" tIns="91425" rIns="91425" bIns="91425" anchor="t" anchorCtr="0">
            <a:noAutofit/>
          </a:bodyPr>
          <a:lstStyle/>
          <a:p>
            <a:pPr marL="0" indent="0">
              <a:buNone/>
            </a:pPr>
            <a:r>
              <a:rPr lang="en-US" sz="1400" dirty="0">
                <a:latin typeface="Raleway" pitchFamily="2" charset="0"/>
                <a:cs typeface="Calibri" panose="020F0502020204030204" pitchFamily="34" charset="0"/>
              </a:rPr>
              <a:t>The team has difficulty completing tasks and loses motivation if there is too much management element.</a:t>
            </a:r>
          </a:p>
          <a:p>
            <a:pPr marL="0" indent="0">
              <a:buNone/>
            </a:pPr>
            <a:r>
              <a:rPr lang="en-US" sz="1400" dirty="0">
                <a:latin typeface="Raleway" pitchFamily="2" charset="0"/>
                <a:cs typeface="Calibri" panose="020F0502020204030204" pitchFamily="34" charset="0"/>
              </a:rPr>
              <a:t>
The team doesn't want to devote itself to details.
</a:t>
            </a:r>
            <a:endParaRPr lang="sv-SE" sz="1400" dirty="0">
              <a:latin typeface="Raleway" pitchFamily="2" charset="0"/>
              <a:cs typeface="Calibri" panose="020F0502020204030204" pitchFamily="34" charset="0"/>
            </a:endParaRPr>
          </a:p>
          <a:p>
            <a:pPr marL="0" indent="0">
              <a:buNone/>
            </a:pPr>
            <a:endParaRPr lang="sv-SE" sz="1400" dirty="0">
              <a:latin typeface="Raleway" pitchFamily="2" charset="0"/>
              <a:cs typeface="Calibri" panose="020F0502020204030204" pitchFamily="34" charset="0"/>
            </a:endParaRPr>
          </a:p>
          <a:p>
            <a:pPr marL="0" indent="0">
              <a:buNone/>
            </a:pPr>
            <a:br>
              <a:rPr lang="sv-SE" sz="1400" dirty="0">
                <a:latin typeface="Raleway" pitchFamily="2" charset="0"/>
                <a:cs typeface="Calibri" panose="020F0502020204030204" pitchFamily="34" charset="0"/>
              </a:rPr>
            </a:br>
            <a:endParaRPr lang="sv-SE" sz="1400" dirty="0">
              <a:latin typeface="Raleway" pitchFamily="2" charset="0"/>
              <a:cs typeface="Calibri" panose="020F0502020204030204" pitchFamily="34" charset="0"/>
            </a:endParaRPr>
          </a:p>
          <a:p>
            <a:pPr marL="0" indent="0">
              <a:buNone/>
            </a:pPr>
            <a:endParaRPr lang="sv-SE" sz="14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91499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9E46F82-D0AE-439D-AB13-EC3F9CC1909B}"/>
              </a:ext>
            </a:extLst>
          </p:cNvPr>
          <p:cNvSpPr>
            <a:spLocks noGrp="1"/>
          </p:cNvSpPr>
          <p:nvPr>
            <p:ph type="body" idx="1"/>
          </p:nvPr>
        </p:nvSpPr>
        <p:spPr>
          <a:xfrm>
            <a:off x="528355" y="1392512"/>
            <a:ext cx="7688400" cy="1580400"/>
          </a:xfrm>
        </p:spPr>
        <p:txBody>
          <a:bodyPr/>
          <a:lstStyle/>
          <a:p>
            <a:pPr marL="146050" indent="0">
              <a:buNone/>
            </a:pPr>
            <a:r>
              <a:rPr lang="sv-SE" sz="2800" b="1" dirty="0" err="1">
                <a:latin typeface="Raleway" pitchFamily="2" charset="0"/>
                <a:cs typeface="Calibri" panose="020F0502020204030204" pitchFamily="34" charset="0"/>
              </a:rPr>
              <a:t>exercise</a:t>
            </a:r>
            <a:r>
              <a:rPr lang="sv-SE" sz="2800" b="1" dirty="0">
                <a:latin typeface="Raleway" pitchFamily="2" charset="0"/>
                <a:cs typeface="Calibri" panose="020F0502020204030204" pitchFamily="34" charset="0"/>
              </a:rPr>
              <a:t>: </a:t>
            </a:r>
            <a:r>
              <a:rPr lang="sv-SE" sz="2800" b="1" dirty="0" err="1">
                <a:latin typeface="Raleway" pitchFamily="2" charset="0"/>
                <a:cs typeface="Calibri" panose="020F0502020204030204" pitchFamily="34" charset="0"/>
              </a:rPr>
              <a:t>relevance</a:t>
            </a:r>
            <a:r>
              <a:rPr lang="sv-SE" sz="2800" b="1" dirty="0">
                <a:latin typeface="Raleway" pitchFamily="2" charset="0"/>
                <a:cs typeface="Calibri" panose="020F0502020204030204" pitchFamily="34" charset="0"/>
              </a:rPr>
              <a:t> - </a:t>
            </a:r>
            <a:r>
              <a:rPr lang="sv-SE" sz="2800" b="1" dirty="0" err="1">
                <a:latin typeface="Raleway" pitchFamily="2" charset="0"/>
                <a:cs typeface="Calibri" panose="020F0502020204030204" pitchFamily="34" charset="0"/>
              </a:rPr>
              <a:t>consequence</a:t>
            </a:r>
            <a:r>
              <a:rPr lang="sv-SE" sz="2800" b="1" dirty="0">
                <a:latin typeface="Raleway" pitchFamily="2" charset="0"/>
                <a:cs typeface="Calibri" panose="020F0502020204030204" pitchFamily="34" charset="0"/>
              </a:rPr>
              <a:t> - action
</a:t>
            </a:r>
          </a:p>
        </p:txBody>
      </p:sp>
      <p:sp>
        <p:nvSpPr>
          <p:cNvPr id="8" name="Rectangle 3">
            <a:extLst>
              <a:ext uri="{FF2B5EF4-FFF2-40B4-BE49-F238E27FC236}">
                <a16:creationId xmlns:a16="http://schemas.microsoft.com/office/drawing/2014/main" id="{40A89CF6-BC8F-4346-8344-09BDB39D8F2F}"/>
              </a:ext>
            </a:extLst>
          </p:cNvPr>
          <p:cNvSpPr>
            <a:spLocks noGrp="1" noChangeArrowheads="1"/>
          </p:cNvSpPr>
          <p:nvPr>
            <p:ph type="body" sz="quarter" idx="4294967295"/>
          </p:nvPr>
        </p:nvSpPr>
        <p:spPr>
          <a:xfrm>
            <a:off x="558655" y="2186507"/>
            <a:ext cx="8280400" cy="1933862"/>
          </a:xfrm>
        </p:spPr>
        <p:txBody>
          <a:bodyPr>
            <a:normAutofit/>
          </a:bodyPr>
          <a:lstStyle/>
          <a:p>
            <a:pPr marL="146050" indent="0" eaLnBrk="1" hangingPunct="1">
              <a:lnSpc>
                <a:spcPct val="90000"/>
              </a:lnSpc>
              <a:buNone/>
            </a:pPr>
            <a:r>
              <a:rPr lang="en-US" sz="1400" dirty="0">
                <a:solidFill>
                  <a:schemeClr val="bg1"/>
                </a:solidFill>
                <a:latin typeface="Raleway" pitchFamily="2" charset="0"/>
                <a:cs typeface="Calibri" panose="020F0502020204030204" pitchFamily="34" charset="0"/>
              </a:rPr>
              <a:t>Think independently: Is there relevance in the areas identified as the team's challenges?</a:t>
            </a:r>
            <a:br>
              <a:rPr lang="en-US" sz="1400" dirty="0">
                <a:solidFill>
                  <a:schemeClr val="bg1"/>
                </a:solidFill>
                <a:latin typeface="Raleway" pitchFamily="2" charset="0"/>
                <a:cs typeface="Calibri" panose="020F0502020204030204" pitchFamily="34" charset="0"/>
              </a:rPr>
            </a:br>
            <a:r>
              <a:rPr lang="en-US" sz="1400" dirty="0">
                <a:solidFill>
                  <a:schemeClr val="bg1"/>
                </a:solidFill>
                <a:latin typeface="Raleway" pitchFamily="2" charset="0"/>
                <a:cs typeface="Calibri" panose="020F0502020204030204" pitchFamily="34" charset="0"/>
              </a:rPr>
              <a:t>
Discuss jointly: Select one or two relevant areas where you discuss the consequences they may have.</a:t>
            </a:r>
          </a:p>
          <a:p>
            <a:pPr marL="146050" indent="0" eaLnBrk="1" hangingPunct="1">
              <a:lnSpc>
                <a:spcPct val="90000"/>
              </a:lnSpc>
              <a:buNone/>
            </a:pPr>
            <a:r>
              <a:rPr lang="en-US" sz="1400" dirty="0">
                <a:solidFill>
                  <a:schemeClr val="bg1"/>
                </a:solidFill>
                <a:latin typeface="Raleway" pitchFamily="2" charset="0"/>
                <a:cs typeface="Calibri" panose="020F0502020204030204" pitchFamily="34" charset="0"/>
              </a:rPr>
              <a:t>
Discuss together: What will be the next step? How are you going to jointly take responsibility for that?
</a:t>
            </a:r>
            <a:endParaRPr lang="sv-SE" sz="1400" dirty="0">
              <a:solidFill>
                <a:schemeClr val="bg1"/>
              </a:solidFill>
              <a:latin typeface="Raleway" pitchFamily="2" charset="0"/>
              <a:cs typeface="Calibri" panose="020F0502020204030204" pitchFamily="34" charset="0"/>
            </a:endParaRPr>
          </a:p>
        </p:txBody>
      </p:sp>
    </p:spTree>
    <p:extLst>
      <p:ext uri="{BB962C8B-B14F-4D97-AF65-F5344CB8AC3E}">
        <p14:creationId xmlns:p14="http://schemas.microsoft.com/office/powerpoint/2010/main" val="1643962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Google Shape;556;p29"/>
          <p:cNvSpPr txBox="1">
            <a:spLocks noGrp="1"/>
          </p:cNvSpPr>
          <p:nvPr>
            <p:ph type="title"/>
          </p:nvPr>
        </p:nvSpPr>
        <p:spPr>
          <a:xfrm>
            <a:off x="729450" y="2056375"/>
            <a:ext cx="5887500" cy="1518600"/>
          </a:xfrm>
        </p:spPr>
        <p:txBody>
          <a:bodyPr spcFirstLastPara="1" wrap="square" lIns="91425" tIns="91425" rIns="91425" bIns="91425" anchor="t" anchorCtr="0">
            <a:normAutofit/>
          </a:bodyPr>
          <a:lstStyle/>
          <a:p>
            <a:pPr marL="0" lvl="0" indent="0">
              <a:spcAft>
                <a:spcPts val="1600"/>
              </a:spcAft>
              <a:buNone/>
            </a:pPr>
            <a:r>
              <a:rPr lang="en-GB" sz="5400" dirty="0"/>
              <a:t>communication</a:t>
            </a:r>
            <a:endParaRPr lang="en-GB" dirty="0"/>
          </a:p>
        </p:txBody>
      </p:sp>
    </p:spTree>
    <p:extLst>
      <p:ext uri="{BB962C8B-B14F-4D97-AF65-F5344CB8AC3E}">
        <p14:creationId xmlns:p14="http://schemas.microsoft.com/office/powerpoint/2010/main" val="214035575"/>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CECAA1A-B227-4CE8-AD78-1B218DCBB50A}"/>
              </a:ext>
            </a:extLst>
          </p:cNvPr>
          <p:cNvSpPr>
            <a:spLocks noGrp="1"/>
          </p:cNvSpPr>
          <p:nvPr>
            <p:ph type="title"/>
          </p:nvPr>
        </p:nvSpPr>
        <p:spPr>
          <a:xfrm>
            <a:off x="726150" y="1594911"/>
            <a:ext cx="7688400" cy="1244700"/>
          </a:xfrm>
        </p:spPr>
        <p:txBody>
          <a:bodyPr wrap="square" anchor="t">
            <a:normAutofit fontScale="90000"/>
          </a:bodyPr>
          <a:lstStyle/>
          <a:p>
            <a:pPr>
              <a:lnSpc>
                <a:spcPct val="90000"/>
              </a:lnSpc>
            </a:pPr>
            <a:r>
              <a:rPr lang="sv-SE" sz="3100" dirty="0" err="1">
                <a:latin typeface="Raleway" pitchFamily="2" charset="0"/>
                <a:cs typeface="Calibri" panose="020F0502020204030204" pitchFamily="34" charset="0"/>
                <a:sym typeface="Lato"/>
              </a:rPr>
              <a:t>exercise</a:t>
            </a:r>
            <a:r>
              <a:rPr lang="sv-SE" sz="2800" dirty="0">
                <a:latin typeface="Raleway" pitchFamily="2" charset="0"/>
              </a:rPr>
              <a:t> - </a:t>
            </a:r>
            <a:r>
              <a:rPr lang="sv-SE" sz="3100" dirty="0" err="1">
                <a:latin typeface="Raleway" pitchFamily="2" charset="0"/>
              </a:rPr>
              <a:t>communication</a:t>
            </a:r>
            <a:br>
              <a:rPr lang="sv-SE" sz="2800" dirty="0">
                <a:latin typeface="Raleway" pitchFamily="2" charset="0"/>
              </a:rPr>
            </a:br>
            <a:r>
              <a:rPr lang="sv-SE" sz="2800" dirty="0">
                <a:latin typeface="Raleway" pitchFamily="2" charset="0"/>
              </a:rPr>
              <a:t>
</a:t>
            </a:r>
          </a:p>
        </p:txBody>
      </p:sp>
      <p:sp>
        <p:nvSpPr>
          <p:cNvPr id="4" name="Platshållare för text 3"/>
          <p:cNvSpPr>
            <a:spLocks noGrp="1"/>
          </p:cNvSpPr>
          <p:nvPr>
            <p:ph type="body" idx="1"/>
          </p:nvPr>
        </p:nvSpPr>
        <p:spPr>
          <a:xfrm>
            <a:off x="729450" y="2272888"/>
            <a:ext cx="7688400" cy="1580400"/>
          </a:xfrm>
        </p:spPr>
        <p:txBody>
          <a:bodyPr wrap="square" anchor="t">
            <a:normAutofit lnSpcReduction="10000"/>
          </a:bodyPr>
          <a:lstStyle/>
          <a:p>
            <a:pPr marL="0" indent="0">
              <a:spcAft>
                <a:spcPts val="600"/>
              </a:spcAft>
              <a:buNone/>
            </a:pPr>
            <a:r>
              <a:rPr lang="en-US" sz="1600" dirty="0">
                <a:latin typeface="Raleway" pitchFamily="2" charset="0"/>
              </a:rPr>
              <a:t>What is important for achieving results?
What is the key to successful cooperation?
How do you want to communicate?
</a:t>
            </a:r>
            <a:endParaRPr lang="sv-SE" sz="1600" dirty="0">
              <a:latin typeface="Raleway" pitchFamily="2" charset="0"/>
            </a:endParaRPr>
          </a:p>
        </p:txBody>
      </p:sp>
    </p:spTree>
    <p:extLst>
      <p:ext uri="{BB962C8B-B14F-4D97-AF65-F5344CB8AC3E}">
        <p14:creationId xmlns:p14="http://schemas.microsoft.com/office/powerpoint/2010/main" val="3291883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B6D8C5-8C0C-4D47-B858-F92AEF18929E}"/>
              </a:ext>
            </a:extLst>
          </p:cNvPr>
          <p:cNvSpPr>
            <a:spLocks noGrp="1"/>
          </p:cNvSpPr>
          <p:nvPr>
            <p:ph type="title"/>
          </p:nvPr>
        </p:nvSpPr>
        <p:spPr>
          <a:xfrm>
            <a:off x="866041" y="2249879"/>
            <a:ext cx="5887500" cy="1518600"/>
          </a:xfrm>
        </p:spPr>
        <p:txBody>
          <a:bodyPr/>
          <a:lstStyle/>
          <a:p>
            <a:r>
              <a:rPr lang="sv-SE" sz="5400" dirty="0">
                <a:latin typeface="Raleway" pitchFamily="2" charset="0"/>
                <a:cs typeface="Calibri" panose="020F0502020204030204" pitchFamily="34" charset="0"/>
              </a:rPr>
              <a:t>feedback</a:t>
            </a:r>
            <a:endParaRPr lang="sv-SE" sz="40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1303788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D8A235-479B-4C96-8B9C-35E8B81EA862}"/>
              </a:ext>
            </a:extLst>
          </p:cNvPr>
          <p:cNvSpPr>
            <a:spLocks noGrp="1"/>
          </p:cNvSpPr>
          <p:nvPr>
            <p:ph type="title"/>
          </p:nvPr>
        </p:nvSpPr>
        <p:spPr/>
        <p:txBody>
          <a:bodyPr/>
          <a:lstStyle/>
          <a:p>
            <a:r>
              <a:rPr lang="sv-SE" dirty="0" err="1">
                <a:latin typeface="Raleway" pitchFamily="2" charset="0"/>
                <a:cs typeface="Calibri" panose="020F0502020204030204" pitchFamily="34" charset="0"/>
              </a:rPr>
              <a:t>about</a:t>
            </a:r>
            <a:r>
              <a:rPr lang="sv-SE" dirty="0">
                <a:latin typeface="Raleway" pitchFamily="2" charset="0"/>
                <a:cs typeface="Calibri" panose="020F0502020204030204" pitchFamily="34" charset="0"/>
              </a:rPr>
              <a:t> </a:t>
            </a:r>
            <a:r>
              <a:rPr lang="sv-SE" dirty="0" err="1">
                <a:latin typeface="Raleway" pitchFamily="2" charset="0"/>
                <a:cs typeface="Calibri" panose="020F0502020204030204" pitchFamily="34" charset="0"/>
              </a:rPr>
              <a:t>giving</a:t>
            </a:r>
            <a:r>
              <a:rPr lang="sv-SE" dirty="0">
                <a:latin typeface="Raleway" pitchFamily="2" charset="0"/>
                <a:cs typeface="Calibri" panose="020F0502020204030204" pitchFamily="34" charset="0"/>
              </a:rPr>
              <a:t> feedback
</a:t>
            </a:r>
          </a:p>
        </p:txBody>
      </p:sp>
      <p:sp>
        <p:nvSpPr>
          <p:cNvPr id="3" name="Platshållare för text 2">
            <a:extLst>
              <a:ext uri="{FF2B5EF4-FFF2-40B4-BE49-F238E27FC236}">
                <a16:creationId xmlns:a16="http://schemas.microsoft.com/office/drawing/2014/main" id="{CB5F871C-17F8-443A-917C-40087D884126}"/>
              </a:ext>
            </a:extLst>
          </p:cNvPr>
          <p:cNvSpPr>
            <a:spLocks noGrp="1"/>
          </p:cNvSpPr>
          <p:nvPr>
            <p:ph type="body" idx="1"/>
          </p:nvPr>
        </p:nvSpPr>
        <p:spPr/>
        <p:txBody>
          <a:bodyPr/>
          <a:lstStyle/>
          <a:p>
            <a:pPr fontAlgn="base">
              <a:buFont typeface="Wingdings" panose="05000000000000000000" pitchFamily="2" charset="2"/>
              <a:buChar char="ü"/>
            </a:pPr>
            <a:r>
              <a:rPr lang="en-US" sz="1200" b="1" dirty="0">
                <a:latin typeface="Raleway" pitchFamily="2" charset="0"/>
                <a:cs typeface="Calibri" panose="020F0502020204030204" pitchFamily="34" charset="0"/>
              </a:rPr>
              <a:t>Be concrete: </a:t>
            </a:r>
            <a:r>
              <a:rPr lang="en-US" sz="1200" dirty="0">
                <a:latin typeface="Raleway" pitchFamily="2" charset="0"/>
                <a:cs typeface="Calibri" panose="020F0502020204030204" pitchFamily="34" charset="0"/>
              </a:rPr>
              <a:t>observation of behavior. Alternatively, explain that it is a hypothesis. </a:t>
            </a:r>
            <a:br>
              <a:rPr lang="en-US" sz="1200" b="1" dirty="0">
                <a:latin typeface="Raleway" pitchFamily="2" charset="0"/>
                <a:cs typeface="Calibri" panose="020F0502020204030204" pitchFamily="34" charset="0"/>
              </a:rPr>
            </a:br>
            <a:r>
              <a:rPr lang="en-US" sz="1200" b="1" dirty="0">
                <a:latin typeface="Raleway" pitchFamily="2" charset="0"/>
                <a:cs typeface="Calibri" panose="020F0502020204030204" pitchFamily="34" charset="0"/>
              </a:rPr>
              <a:t> 
Use I form: </a:t>
            </a:r>
            <a:r>
              <a:rPr lang="en-US" sz="1200" dirty="0">
                <a:latin typeface="Raleway" pitchFamily="2" charset="0"/>
                <a:cs typeface="Calibri" panose="020F0502020204030204" pitchFamily="34" charset="0"/>
              </a:rPr>
              <a:t>Take responsibility for your feedback. Let the recipient know that it's your perspective — not necessarily everyone else's. </a:t>
            </a:r>
            <a:br>
              <a:rPr lang="en-US" sz="1200" b="1" dirty="0">
                <a:latin typeface="Raleway" pitchFamily="2" charset="0"/>
                <a:cs typeface="Calibri" panose="020F0502020204030204" pitchFamily="34" charset="0"/>
              </a:rPr>
            </a:br>
            <a:r>
              <a:rPr lang="en-US" sz="1200" b="1" dirty="0">
                <a:latin typeface="Raleway" pitchFamily="2" charset="0"/>
                <a:cs typeface="Calibri" panose="020F0502020204030204" pitchFamily="34" charset="0"/>
              </a:rPr>
              <a:t>
Realistic: </a:t>
            </a:r>
            <a:r>
              <a:rPr lang="en-US" sz="1200" dirty="0">
                <a:latin typeface="Raleway" pitchFamily="2" charset="0"/>
                <a:cs typeface="Calibri" panose="020F0502020204030204" pitchFamily="34" charset="0"/>
              </a:rPr>
              <a:t>Is there anything that the focus person really can change? </a:t>
            </a:r>
            <a:endParaRPr lang="sv-SE" sz="1200" dirty="0">
              <a:latin typeface="Raleway" pitchFamily="2" charset="0"/>
              <a:cs typeface="Calibri" panose="020F0502020204030204" pitchFamily="34" charset="0"/>
            </a:endParaRPr>
          </a:p>
        </p:txBody>
      </p:sp>
      <p:sp>
        <p:nvSpPr>
          <p:cNvPr id="5" name="Platshållare för text 4">
            <a:extLst>
              <a:ext uri="{FF2B5EF4-FFF2-40B4-BE49-F238E27FC236}">
                <a16:creationId xmlns:a16="http://schemas.microsoft.com/office/drawing/2014/main" id="{41CF2ED7-72B9-4BEA-80DB-A9857CA790DF}"/>
              </a:ext>
            </a:extLst>
          </p:cNvPr>
          <p:cNvSpPr>
            <a:spLocks noGrp="1"/>
          </p:cNvSpPr>
          <p:nvPr>
            <p:ph type="body" idx="2"/>
          </p:nvPr>
        </p:nvSpPr>
        <p:spPr/>
        <p:txBody>
          <a:bodyPr/>
          <a:lstStyle/>
          <a:p>
            <a:pPr fontAlgn="base">
              <a:buFont typeface="Wingdings" panose="05000000000000000000" pitchFamily="2" charset="2"/>
              <a:buChar char="ü"/>
            </a:pPr>
            <a:r>
              <a:rPr lang="en-US" sz="1200" b="1" dirty="0">
                <a:latin typeface="Raleway" pitchFamily="2" charset="0"/>
                <a:cs typeface="Calibri" panose="020F0502020204030204" pitchFamily="34" charset="0"/>
              </a:rPr>
              <a:t>Relevant: </a:t>
            </a:r>
            <a:r>
              <a:rPr lang="en-US" sz="1200" dirty="0">
                <a:latin typeface="Raleway" pitchFamily="2" charset="0"/>
                <a:cs typeface="Calibri" panose="020F0502020204030204" pitchFamily="34" charset="0"/>
              </a:rPr>
              <a:t>Is your feedback relevant in this context? </a:t>
            </a:r>
            <a:br>
              <a:rPr lang="en-US" sz="1200" b="1" dirty="0">
                <a:latin typeface="Raleway" pitchFamily="2" charset="0"/>
                <a:cs typeface="Calibri" panose="020F0502020204030204" pitchFamily="34" charset="0"/>
              </a:rPr>
            </a:br>
            <a:r>
              <a:rPr lang="en-US" sz="1200" b="1" dirty="0">
                <a:latin typeface="Raleway" pitchFamily="2" charset="0"/>
                <a:cs typeface="Calibri" panose="020F0502020204030204" pitchFamily="34" charset="0"/>
              </a:rPr>
              <a:t>
Don't forget to admit: </a:t>
            </a:r>
            <a:r>
              <a:rPr lang="en-US" sz="1200" dirty="0">
                <a:latin typeface="Raleway" pitchFamily="2" charset="0"/>
                <a:cs typeface="Calibri" panose="020F0502020204030204" pitchFamily="34" charset="0"/>
              </a:rPr>
              <a:t>There's always something you can think of that's positive. </a:t>
            </a:r>
            <a:br>
              <a:rPr lang="en-US" sz="1200" b="1" dirty="0">
                <a:latin typeface="Raleway" pitchFamily="2" charset="0"/>
                <a:cs typeface="Calibri" panose="020F0502020204030204" pitchFamily="34" charset="0"/>
              </a:rPr>
            </a:br>
            <a:r>
              <a:rPr lang="en-US" sz="1200" b="1" dirty="0">
                <a:latin typeface="Raleway" pitchFamily="2" charset="0"/>
                <a:cs typeface="Calibri" panose="020F0502020204030204" pitchFamily="34" charset="0"/>
              </a:rPr>
              <a:t>
Respect: </a:t>
            </a:r>
            <a:r>
              <a:rPr lang="en-US" sz="1200" dirty="0">
                <a:latin typeface="Raleway" pitchFamily="2" charset="0"/>
                <a:cs typeface="Calibri" panose="020F0502020204030204" pitchFamily="34" charset="0"/>
              </a:rPr>
              <a:t>Feedback is made for the recipient.</a:t>
            </a:r>
            <a:endParaRPr lang="sv-SE" sz="12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339462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644673" y="1458348"/>
            <a:ext cx="7688400" cy="1244700"/>
          </a:xfrm>
        </p:spPr>
        <p:txBody>
          <a:bodyPr spcFirstLastPara="1" wrap="square" lIns="91425" tIns="91425" rIns="91425" bIns="91425" anchor="t" anchorCtr="0">
            <a:normAutofit/>
          </a:bodyPr>
          <a:lstStyle/>
          <a:p>
            <a:pPr lvl="0">
              <a:lnSpc>
                <a:spcPct val="90000"/>
              </a:lnSpc>
            </a:pPr>
            <a:r>
              <a:rPr lang="sv-SE" sz="2800" b="1" i="0" u="none" strike="noStrike" cap="none" dirty="0" err="1">
                <a:latin typeface="Raleway"/>
                <a:ea typeface="Raleway"/>
                <a:cs typeface="Raleway"/>
                <a:sym typeface="Raleway"/>
              </a:rPr>
              <a:t>Content</a:t>
            </a:r>
            <a:endParaRPr lang="sv-SE" sz="7400" b="1" i="0" u="none" strike="noStrike" cap="none" dirty="0">
              <a:latin typeface="Raleway"/>
              <a:ea typeface="Raleway"/>
              <a:cs typeface="Raleway"/>
              <a:sym typeface="Raleway"/>
            </a:endParaRPr>
          </a:p>
        </p:txBody>
      </p:sp>
      <p:sp>
        <p:nvSpPr>
          <p:cNvPr id="183" name="Google Shape;183;p19"/>
          <p:cNvSpPr txBox="1"/>
          <p:nvPr/>
        </p:nvSpPr>
        <p:spPr>
          <a:xfrm>
            <a:off x="539445" y="1970071"/>
            <a:ext cx="7688400" cy="1580400"/>
          </a:xfrm>
          <a:prstGeom prst="rect">
            <a:avLst/>
          </a:prstGeom>
          <a:noFill/>
          <a:ln>
            <a:noFill/>
          </a:ln>
        </p:spPr>
        <p:txBody>
          <a:bodyPr spcFirstLastPara="1" wrap="square" lIns="91425" tIns="91425" rIns="91425" bIns="91425" anchor="t" anchorCtr="0">
            <a:noAutofit/>
          </a:bodyPr>
          <a:lstStyle/>
          <a:p>
            <a:pPr marL="146050" lvl="0">
              <a:lnSpc>
                <a:spcPct val="105000"/>
              </a:lnSpc>
              <a:spcAft>
                <a:spcPts val="600"/>
              </a:spcAft>
              <a:buClr>
                <a:schemeClr val="lt1"/>
              </a:buClr>
              <a:buSzPts val="1300"/>
            </a:pPr>
            <a:r>
              <a:rPr lang="en-US" sz="2400" b="0" i="0" u="none" strike="noStrike" cap="none" dirty="0">
                <a:solidFill>
                  <a:schemeClr val="lt1"/>
                </a:solidFill>
                <a:uFill>
                  <a:noFill/>
                </a:uFill>
                <a:latin typeface="Raleway" pitchFamily="2" charset="0"/>
                <a:ea typeface="Lato"/>
                <a:cs typeface="Lato"/>
                <a:sym typeface="Lato"/>
              </a:rPr>
              <a:t>introduction</a:t>
            </a:r>
          </a:p>
          <a:p>
            <a:pPr marL="146050" lvl="0">
              <a:lnSpc>
                <a:spcPct val="105000"/>
              </a:lnSpc>
              <a:spcAft>
                <a:spcPts val="600"/>
              </a:spcAft>
              <a:buClr>
                <a:schemeClr val="lt1"/>
              </a:buClr>
              <a:buSzPts val="1300"/>
            </a:pPr>
            <a:r>
              <a:rPr lang="en-US" sz="2400" b="0" i="0" u="none" strike="noStrike" cap="none" dirty="0">
                <a:solidFill>
                  <a:schemeClr val="lt1"/>
                </a:solidFill>
                <a:uFill>
                  <a:noFill/>
                </a:uFill>
                <a:latin typeface="Raleway" pitchFamily="2" charset="0"/>
                <a:ea typeface="Lato"/>
                <a:cs typeface="Lato"/>
                <a:sym typeface="Lato"/>
              </a:rPr>
              <a:t>team roles</a:t>
            </a:r>
          </a:p>
          <a:p>
            <a:pPr marL="146050" lvl="0">
              <a:lnSpc>
                <a:spcPct val="105000"/>
              </a:lnSpc>
              <a:spcAft>
                <a:spcPts val="600"/>
              </a:spcAft>
              <a:buClr>
                <a:schemeClr val="lt1"/>
              </a:buClr>
              <a:buSzPts val="1300"/>
            </a:pPr>
            <a:r>
              <a:rPr lang="en-US" sz="2400" b="0" i="0" u="none" strike="noStrike" cap="none" dirty="0">
                <a:solidFill>
                  <a:schemeClr val="lt1"/>
                </a:solidFill>
                <a:uFill>
                  <a:noFill/>
                </a:uFill>
                <a:latin typeface="Raleway" pitchFamily="2" charset="0"/>
                <a:ea typeface="Lato"/>
                <a:cs typeface="Lato"/>
                <a:sym typeface="Lato"/>
              </a:rPr>
              <a:t>team
</a:t>
            </a:r>
            <a:endParaRPr lang="en-US" sz="2400" b="0" i="0" u="none" strike="noStrike" cap="none" dirty="0">
              <a:solidFill>
                <a:schemeClr val="lt1"/>
              </a:solidFill>
              <a:latin typeface="Raleway" pitchFamily="2" charset="0"/>
              <a:ea typeface="Lato"/>
              <a:cs typeface="Lato"/>
              <a:sym typeface="Lato"/>
            </a:endParaRPr>
          </a:p>
        </p:txBody>
      </p:sp>
    </p:spTree>
    <p:extLst>
      <p:ext uri="{BB962C8B-B14F-4D97-AF65-F5344CB8AC3E}">
        <p14:creationId xmlns:p14="http://schemas.microsoft.com/office/powerpoint/2010/main" val="272962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5FC2EDA-BAF3-4A39-B3F1-ADCE3139B87C}"/>
              </a:ext>
            </a:extLst>
          </p:cNvPr>
          <p:cNvSpPr>
            <a:spLocks noGrp="1"/>
          </p:cNvSpPr>
          <p:nvPr>
            <p:ph type="title"/>
          </p:nvPr>
        </p:nvSpPr>
        <p:spPr/>
        <p:txBody>
          <a:bodyPr/>
          <a:lstStyle/>
          <a:p>
            <a:r>
              <a:rPr lang="sv-SE" dirty="0" err="1">
                <a:latin typeface="Raleway" pitchFamily="2" charset="0"/>
                <a:cs typeface="Calibri" panose="020F0502020204030204" pitchFamily="34" charset="0"/>
              </a:rPr>
              <a:t>about</a:t>
            </a:r>
            <a:r>
              <a:rPr lang="sv-SE" dirty="0">
                <a:latin typeface="Raleway" pitchFamily="2" charset="0"/>
                <a:cs typeface="Calibri" panose="020F0502020204030204" pitchFamily="34" charset="0"/>
              </a:rPr>
              <a:t> </a:t>
            </a:r>
            <a:r>
              <a:rPr lang="sv-SE" dirty="0" err="1">
                <a:latin typeface="Raleway" pitchFamily="2" charset="0"/>
                <a:cs typeface="Calibri" panose="020F0502020204030204" pitchFamily="34" charset="0"/>
              </a:rPr>
              <a:t>getting</a:t>
            </a:r>
            <a:r>
              <a:rPr lang="sv-SE" dirty="0">
                <a:latin typeface="Raleway" pitchFamily="2" charset="0"/>
                <a:cs typeface="Calibri" panose="020F0502020204030204" pitchFamily="34" charset="0"/>
              </a:rPr>
              <a:t> feedback
</a:t>
            </a:r>
          </a:p>
        </p:txBody>
      </p:sp>
      <p:sp>
        <p:nvSpPr>
          <p:cNvPr id="2" name="Platshållare för text 1">
            <a:extLst>
              <a:ext uri="{FF2B5EF4-FFF2-40B4-BE49-F238E27FC236}">
                <a16:creationId xmlns:a16="http://schemas.microsoft.com/office/drawing/2014/main" id="{E50DBD6D-A337-4827-9938-D4B949F0C11A}"/>
              </a:ext>
            </a:extLst>
          </p:cNvPr>
          <p:cNvSpPr>
            <a:spLocks noGrp="1"/>
          </p:cNvSpPr>
          <p:nvPr>
            <p:ph type="body" idx="1"/>
          </p:nvPr>
        </p:nvSpPr>
        <p:spPr>
          <a:xfrm>
            <a:off x="729325" y="2078875"/>
            <a:ext cx="3842676" cy="2261100"/>
          </a:xfrm>
        </p:spPr>
        <p:txBody>
          <a:bodyPr/>
          <a:lstStyle/>
          <a:p>
            <a:pPr fontAlgn="base">
              <a:lnSpc>
                <a:spcPct val="100000"/>
              </a:lnSpc>
              <a:buFont typeface="Wingdings" panose="05000000000000000000" pitchFamily="2" charset="2"/>
              <a:buChar char="ü"/>
            </a:pPr>
            <a:r>
              <a:rPr lang="en-US" sz="1200" dirty="0">
                <a:latin typeface="Raleway" pitchFamily="2" charset="0"/>
                <a:cs typeface="Calibri" panose="020F0502020204030204" pitchFamily="34" charset="0"/>
              </a:rPr>
              <a:t>The feedback is a gift that can not be exchanged!</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 
</a:t>
            </a:r>
            <a:r>
              <a:rPr lang="en-US" sz="1200" b="1" dirty="0">
                <a:latin typeface="Raleway" pitchFamily="2" charset="0"/>
                <a:cs typeface="Calibri" panose="020F0502020204030204" pitchFamily="34" charset="0"/>
              </a:rPr>
              <a:t>Say thank you: </a:t>
            </a:r>
            <a:r>
              <a:rPr lang="en-US" sz="1200" dirty="0">
                <a:latin typeface="Raleway" pitchFamily="2" charset="0"/>
                <a:cs typeface="Calibri" panose="020F0502020204030204" pitchFamily="34" charset="0"/>
              </a:rPr>
              <a:t>someone has taken an interest in your development</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
</a:t>
            </a:r>
            <a:r>
              <a:rPr lang="en-US" sz="1200" b="1" dirty="0">
                <a:latin typeface="Raleway" pitchFamily="2" charset="0"/>
                <a:cs typeface="Calibri" panose="020F0502020204030204" pitchFamily="34" charset="0"/>
              </a:rPr>
              <a:t>You can opt out</a:t>
            </a:r>
            <a:r>
              <a:rPr lang="en-US" sz="1200" dirty="0">
                <a:latin typeface="Raleway" pitchFamily="2" charset="0"/>
                <a:cs typeface="Calibri" panose="020F0502020204030204" pitchFamily="34" charset="0"/>
              </a:rPr>
              <a:t>: sort out what you hear. Not everything needs to be constructive or useful.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
</a:t>
            </a:r>
            <a:r>
              <a:rPr lang="en-US" sz="1200" b="1" dirty="0">
                <a:latin typeface="Raleway" pitchFamily="2" charset="0"/>
                <a:cs typeface="Calibri" panose="020F0502020204030204" pitchFamily="34" charset="0"/>
              </a:rPr>
              <a:t>You can ask for more, to understand it:</a:t>
            </a:r>
            <a:r>
              <a:rPr lang="en-US" sz="1200" dirty="0">
                <a:latin typeface="Raleway" pitchFamily="2" charset="0"/>
                <a:cs typeface="Calibri" panose="020F0502020204030204" pitchFamily="34" charset="0"/>
              </a:rPr>
              <a:t>  without defending or explaining </a:t>
            </a:r>
            <a:endParaRPr lang="sv-SE" sz="1200" dirty="0">
              <a:latin typeface="Raleway" pitchFamily="2" charset="0"/>
              <a:cs typeface="Calibri" panose="020F0502020204030204" pitchFamily="34" charset="0"/>
            </a:endParaRPr>
          </a:p>
        </p:txBody>
      </p:sp>
      <p:sp>
        <p:nvSpPr>
          <p:cNvPr id="4" name="Platshållare för text 3">
            <a:extLst>
              <a:ext uri="{FF2B5EF4-FFF2-40B4-BE49-F238E27FC236}">
                <a16:creationId xmlns:a16="http://schemas.microsoft.com/office/drawing/2014/main" id="{83A31FAC-C9D6-4A82-810C-8E700943D7CC}"/>
              </a:ext>
            </a:extLst>
          </p:cNvPr>
          <p:cNvSpPr>
            <a:spLocks noGrp="1"/>
          </p:cNvSpPr>
          <p:nvPr>
            <p:ph type="body" idx="2"/>
          </p:nvPr>
        </p:nvSpPr>
        <p:spPr>
          <a:xfrm>
            <a:off x="4643604" y="2078875"/>
            <a:ext cx="3998236" cy="2261100"/>
          </a:xfrm>
          <a:noFill/>
          <a:ln>
            <a:noFill/>
          </a:ln>
        </p:spPr>
        <p:txBody>
          <a:bodyPr spcFirstLastPara="1" wrap="square" lIns="91425" tIns="91425" rIns="91425" bIns="91425" anchor="t" anchorCtr="0">
            <a:noAutofit/>
          </a:bodyPr>
          <a:lstStyle/>
          <a:p>
            <a:pPr fontAlgn="base">
              <a:buFont typeface="Wingdings" panose="05000000000000000000" pitchFamily="2" charset="2"/>
              <a:buChar char="ü"/>
            </a:pPr>
            <a:r>
              <a:rPr lang="en-US" sz="1200" b="1" dirty="0">
                <a:latin typeface="Raleway" pitchFamily="2" charset="0"/>
                <a:cs typeface="Calibri" panose="020F0502020204030204" pitchFamily="34" charset="0"/>
              </a:rPr>
              <a:t>Be open: </a:t>
            </a:r>
            <a:r>
              <a:rPr lang="en-US" sz="1200" dirty="0">
                <a:latin typeface="Raleway" pitchFamily="2" charset="0"/>
                <a:cs typeface="Calibri" panose="020F0502020204030204" pitchFamily="34" charset="0"/>
              </a:rPr>
              <a:t>It's possible that other people's perception of you hasn't been your intention – but that's how other people perceive you! </a:t>
            </a:r>
            <a:br>
              <a:rPr lang="en-US" sz="1200" dirty="0">
                <a:latin typeface="Raleway" pitchFamily="2" charset="0"/>
                <a:cs typeface="Calibri" panose="020F0502020204030204" pitchFamily="34" charset="0"/>
              </a:rPr>
            </a:br>
            <a:endParaRPr lang="en-US" sz="1200" dirty="0">
              <a:latin typeface="Raleway" pitchFamily="2" charset="0"/>
              <a:cs typeface="Calibri" panose="020F0502020204030204" pitchFamily="34" charset="0"/>
            </a:endParaRPr>
          </a:p>
          <a:p>
            <a:pPr fontAlgn="base">
              <a:buFont typeface="Wingdings" panose="05000000000000000000" pitchFamily="2" charset="2"/>
              <a:buChar char="ü"/>
            </a:pPr>
            <a:r>
              <a:rPr lang="en-US" sz="1200" b="1" dirty="0">
                <a:latin typeface="Raleway" pitchFamily="2" charset="0"/>
                <a:cs typeface="Calibri" panose="020F0502020204030204" pitchFamily="34" charset="0"/>
              </a:rPr>
              <a:t>Use it to force improvements: </a:t>
            </a:r>
            <a:r>
              <a:rPr lang="en-US" sz="1200" dirty="0">
                <a:latin typeface="Raleway" pitchFamily="2" charset="0"/>
                <a:cs typeface="Calibri" panose="020F0502020204030204" pitchFamily="34" charset="0"/>
              </a:rPr>
              <a:t>not to stick to the old. </a:t>
            </a:r>
            <a:br>
              <a:rPr lang="en-US" sz="1200" dirty="0">
                <a:latin typeface="Raleway" pitchFamily="2" charset="0"/>
                <a:cs typeface="Calibri" panose="020F0502020204030204" pitchFamily="34" charset="0"/>
              </a:rPr>
            </a:br>
            <a:r>
              <a:rPr lang="en-US" sz="1200" dirty="0">
                <a:latin typeface="Raleway" pitchFamily="2" charset="0"/>
                <a:cs typeface="Calibri" panose="020F0502020204030204" pitchFamily="34" charset="0"/>
              </a:rPr>
              <a:t>
Take notes if you need to. </a:t>
            </a:r>
            <a:endParaRPr lang="sv-SE" sz="12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2245575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D23F9BC-98F6-4D38-B631-9428B01C6CD3}"/>
              </a:ext>
            </a:extLst>
          </p:cNvPr>
          <p:cNvSpPr>
            <a:spLocks noGrp="1"/>
          </p:cNvSpPr>
          <p:nvPr>
            <p:ph type="title"/>
          </p:nvPr>
        </p:nvSpPr>
        <p:spPr>
          <a:xfrm>
            <a:off x="727800" y="1551193"/>
            <a:ext cx="7688400" cy="1244700"/>
          </a:xfrm>
        </p:spPr>
        <p:txBody>
          <a:bodyPr/>
          <a:lstStyle/>
          <a:p>
            <a:r>
              <a:rPr lang="sv-SE" sz="2800" dirty="0" err="1">
                <a:latin typeface="Raleway" pitchFamily="2" charset="0"/>
                <a:cs typeface="Calibri" panose="020F0502020204030204" pitchFamily="34" charset="0"/>
              </a:rPr>
              <a:t>exercise</a:t>
            </a:r>
            <a:r>
              <a:rPr lang="sv-SE" sz="2800" dirty="0">
                <a:latin typeface="Raleway" pitchFamily="2" charset="0"/>
                <a:cs typeface="Calibri" panose="020F0502020204030204" pitchFamily="34" charset="0"/>
              </a:rPr>
              <a:t>: </a:t>
            </a:r>
            <a:r>
              <a:rPr lang="sv-SE" sz="2800" dirty="0" err="1">
                <a:latin typeface="Raleway" pitchFamily="2" charset="0"/>
                <a:cs typeface="Calibri" panose="020F0502020204030204" pitchFamily="34" charset="0"/>
              </a:rPr>
              <a:t>strengths</a:t>
            </a:r>
            <a:r>
              <a:rPr lang="sv-SE" sz="2800" dirty="0">
                <a:latin typeface="Raleway" pitchFamily="2" charset="0"/>
                <a:cs typeface="Calibri" panose="020F0502020204030204" pitchFamily="34" charset="0"/>
              </a:rPr>
              <a:t> and </a:t>
            </a:r>
            <a:r>
              <a:rPr lang="sv-SE" sz="2800" dirty="0" err="1">
                <a:latin typeface="Raleway" pitchFamily="2" charset="0"/>
                <a:cs typeface="Calibri" panose="020F0502020204030204" pitchFamily="34" charset="0"/>
              </a:rPr>
              <a:t>pitfalls</a:t>
            </a:r>
            <a:r>
              <a:rPr lang="sv-SE" sz="2800" dirty="0">
                <a:latin typeface="Raleway" pitchFamily="2" charset="0"/>
                <a:cs typeface="Calibri" panose="020F0502020204030204" pitchFamily="34" charset="0"/>
              </a:rPr>
              <a:t>
</a:t>
            </a:r>
          </a:p>
        </p:txBody>
      </p:sp>
      <p:sp>
        <p:nvSpPr>
          <p:cNvPr id="3" name="Platshållare för text 2"/>
          <p:cNvSpPr>
            <a:spLocks noGrp="1"/>
          </p:cNvSpPr>
          <p:nvPr>
            <p:ph type="body" idx="1"/>
          </p:nvPr>
        </p:nvSpPr>
        <p:spPr>
          <a:xfrm>
            <a:off x="727800" y="2005693"/>
            <a:ext cx="7688400" cy="1580400"/>
          </a:xfrm>
        </p:spPr>
        <p:txBody>
          <a:bodyPr/>
          <a:lstStyle/>
          <a:p>
            <a:pPr marL="0" indent="0">
              <a:spcBef>
                <a:spcPts val="432"/>
              </a:spcBef>
              <a:buClr>
                <a:srgbClr val="4D4D4D"/>
              </a:buClr>
              <a:buNone/>
            </a:pPr>
            <a:r>
              <a:rPr lang="en-US" sz="1400" dirty="0">
                <a:solidFill>
                  <a:schemeClr val="bg1"/>
                </a:solidFill>
                <a:latin typeface="Raleway" pitchFamily="2" charset="0"/>
                <a:cs typeface="Calibri" panose="020F0502020204030204" pitchFamily="34" charset="0"/>
              </a:rPr>
              <a:t>This exercise will help you become aware of your:</a:t>
            </a:r>
            <a:br>
              <a:rPr lang="en-US" sz="1400" dirty="0">
                <a:solidFill>
                  <a:schemeClr val="bg1"/>
                </a:solidFill>
                <a:latin typeface="Raleway" pitchFamily="2" charset="0"/>
                <a:cs typeface="Calibri" panose="020F0502020204030204" pitchFamily="34" charset="0"/>
              </a:rPr>
            </a:br>
            <a:r>
              <a:rPr lang="en-US" sz="1400" dirty="0">
                <a:solidFill>
                  <a:schemeClr val="bg1"/>
                </a:solidFill>
                <a:latin typeface="Raleway" pitchFamily="2" charset="0"/>
                <a:cs typeface="Calibri" panose="020F0502020204030204" pitchFamily="34" charset="0"/>
              </a:rPr>
              <a:t>strengths
pitfalls 
development areas
relationship with other people</a:t>
            </a:r>
            <a:endParaRPr lang="sv-SE" sz="1100" dirty="0">
              <a:solidFill>
                <a:schemeClr val="bg1"/>
              </a:solidFill>
              <a:latin typeface="Raleway" pitchFamily="2" charset="0"/>
              <a:cs typeface="Calibri" panose="020F0502020204030204" pitchFamily="34" charset="0"/>
            </a:endParaRPr>
          </a:p>
        </p:txBody>
      </p:sp>
    </p:spTree>
    <p:extLst>
      <p:ext uri="{BB962C8B-B14F-4D97-AF65-F5344CB8AC3E}">
        <p14:creationId xmlns:p14="http://schemas.microsoft.com/office/powerpoint/2010/main" val="148284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8B4ACA6-7A2A-4AA5-B3C3-0042CA36F3F1}"/>
              </a:ext>
            </a:extLst>
          </p:cNvPr>
          <p:cNvSpPr>
            <a:spLocks noGrp="1"/>
          </p:cNvSpPr>
          <p:nvPr>
            <p:ph type="title"/>
          </p:nvPr>
        </p:nvSpPr>
        <p:spPr/>
        <p:txBody>
          <a:bodyPr/>
          <a:lstStyle/>
          <a:p>
            <a:r>
              <a:rPr lang="sv-SE" sz="2400" dirty="0" err="1">
                <a:latin typeface="Raleway" pitchFamily="2" charset="0"/>
                <a:cs typeface="Calibri" panose="020F0502020204030204" pitchFamily="34" charset="0"/>
              </a:rPr>
              <a:t>exercise</a:t>
            </a:r>
            <a:r>
              <a:rPr lang="sv-SE" sz="2400" dirty="0">
                <a:latin typeface="Raleway" pitchFamily="2" charset="0"/>
                <a:cs typeface="Calibri" panose="020F0502020204030204" pitchFamily="34" charset="0"/>
              </a:rPr>
              <a:t>: </a:t>
            </a:r>
            <a:r>
              <a:rPr lang="sv-SE" sz="2400" dirty="0" err="1">
                <a:latin typeface="Raleway" pitchFamily="2" charset="0"/>
                <a:cs typeface="Calibri" panose="020F0502020204030204" pitchFamily="34" charset="0"/>
              </a:rPr>
              <a:t>strengths</a:t>
            </a:r>
            <a:r>
              <a:rPr lang="sv-SE" sz="2400" dirty="0">
                <a:latin typeface="Raleway" pitchFamily="2" charset="0"/>
                <a:cs typeface="Calibri" panose="020F0502020204030204" pitchFamily="34" charset="0"/>
              </a:rPr>
              <a:t> and </a:t>
            </a:r>
            <a:r>
              <a:rPr lang="sv-SE" sz="2400" dirty="0" err="1">
                <a:latin typeface="Raleway" pitchFamily="2" charset="0"/>
                <a:cs typeface="Calibri" panose="020F0502020204030204" pitchFamily="34" charset="0"/>
              </a:rPr>
              <a:t>pitfalls</a:t>
            </a:r>
            <a:br>
              <a:rPr lang="sv-SE" dirty="0">
                <a:latin typeface="Raleway" pitchFamily="2" charset="0"/>
                <a:cs typeface="Calibri" panose="020F0502020204030204" pitchFamily="34" charset="0"/>
              </a:rPr>
            </a:br>
            <a:endParaRPr lang="sv-SE" dirty="0">
              <a:latin typeface="Raleway" pitchFamily="2" charset="0"/>
              <a:cs typeface="Calibri" panose="020F0502020204030204" pitchFamily="34" charset="0"/>
            </a:endParaRPr>
          </a:p>
        </p:txBody>
      </p:sp>
      <p:sp>
        <p:nvSpPr>
          <p:cNvPr id="2" name="Platshållare för text 1">
            <a:extLst>
              <a:ext uri="{FF2B5EF4-FFF2-40B4-BE49-F238E27FC236}">
                <a16:creationId xmlns:a16="http://schemas.microsoft.com/office/drawing/2014/main" id="{A8DF6AF7-BDD0-4759-BE09-1D2C30DA2E38}"/>
              </a:ext>
            </a:extLst>
          </p:cNvPr>
          <p:cNvSpPr>
            <a:spLocks noGrp="1"/>
          </p:cNvSpPr>
          <p:nvPr>
            <p:ph type="body" idx="1"/>
          </p:nvPr>
        </p:nvSpPr>
        <p:spPr>
          <a:xfrm>
            <a:off x="592860" y="1971470"/>
            <a:ext cx="8190692" cy="2261100"/>
          </a:xfrm>
        </p:spPr>
        <p:txBody>
          <a:bodyPr/>
          <a:lstStyle/>
          <a:p>
            <a:pPr marL="146050" indent="0">
              <a:buNone/>
            </a:pPr>
            <a:r>
              <a:rPr lang="en-US" sz="1000" dirty="0">
                <a:latin typeface="Raleway" pitchFamily="2" charset="0"/>
                <a:cs typeface="Calibri" panose="020F0502020204030204" pitchFamily="34" charset="0"/>
              </a:rPr>
              <a:t>Divide into smaller groups. 
In each group, one person begins to sit with his back to the others. </a:t>
            </a:r>
          </a:p>
          <a:p>
            <a:pPr marL="146050" indent="0">
              <a:buNone/>
            </a:pPr>
            <a:r>
              <a:rPr lang="en-US" sz="1000" dirty="0">
                <a:latin typeface="Raleway" pitchFamily="2" charset="0"/>
                <a:cs typeface="Calibri" panose="020F0502020204030204" pitchFamily="34" charset="0"/>
              </a:rPr>
              <a:t>The others talk about that person's strengths and decide on a strength.
Use the </a:t>
            </a:r>
            <a:r>
              <a:rPr lang="en-US" sz="1000" dirty="0" err="1">
                <a:latin typeface="Raleway" pitchFamily="2" charset="0"/>
                <a:cs typeface="Calibri" panose="020F0502020204030204" pitchFamily="34" charset="0"/>
              </a:rPr>
              <a:t>strenghts</a:t>
            </a:r>
            <a:r>
              <a:rPr lang="en-US" sz="1000" dirty="0">
                <a:latin typeface="Raleway" pitchFamily="2" charset="0"/>
                <a:cs typeface="Calibri" panose="020F0502020204030204" pitchFamily="34" charset="0"/>
              </a:rPr>
              <a:t> and pitfalls handout and discuss your chosen strength </a:t>
            </a:r>
          </a:p>
          <a:p>
            <a:pPr marL="146050" indent="0">
              <a:buNone/>
            </a:pPr>
            <a:r>
              <a:rPr lang="en-US" sz="1000" dirty="0">
                <a:latin typeface="Raleway" pitchFamily="2" charset="0"/>
                <a:cs typeface="Calibri" panose="020F0502020204030204" pitchFamily="34" charset="0"/>
              </a:rPr>
              <a:t>based on pitfall, and development measure. Fill in the paper.</a:t>
            </a:r>
            <a:br>
              <a:rPr lang="en-US" sz="1000" dirty="0">
                <a:latin typeface="Raleway" pitchFamily="2" charset="0"/>
                <a:cs typeface="Calibri" panose="020F0502020204030204" pitchFamily="34" charset="0"/>
              </a:rPr>
            </a:br>
            <a:br>
              <a:rPr lang="en-US" sz="1000" dirty="0">
                <a:latin typeface="Raleway" pitchFamily="2" charset="0"/>
                <a:cs typeface="Calibri" panose="020F0502020204030204" pitchFamily="34" charset="0"/>
              </a:rPr>
            </a:br>
            <a:r>
              <a:rPr lang="en-US" sz="1000" dirty="0">
                <a:latin typeface="Raleway" pitchFamily="2" charset="0"/>
                <a:cs typeface="Calibri" panose="020F0502020204030204" pitchFamily="34" charset="0"/>
              </a:rPr>
              <a:t>The person does not need to have fallen into their pitfall for the strength to be relevant to talk about.
</a:t>
            </a:r>
            <a:br>
              <a:rPr lang="en-US" sz="1000" dirty="0">
                <a:latin typeface="Raleway" pitchFamily="2" charset="0"/>
                <a:cs typeface="Calibri" panose="020F0502020204030204" pitchFamily="34" charset="0"/>
              </a:rPr>
            </a:br>
            <a:r>
              <a:rPr lang="en-US" sz="1000" dirty="0">
                <a:latin typeface="Raleway" pitchFamily="2" charset="0"/>
                <a:cs typeface="Calibri" panose="020F0502020204030204" pitchFamily="34" charset="0"/>
              </a:rPr>
              <a:t>The person in question turns around reflecting on the chosen strength and what was discussed. The person gets "their" paper. Everyone in the group should have received feedback on strength as above.
</a:t>
            </a:r>
            <a:br>
              <a:rPr lang="en-US" sz="1000" dirty="0">
                <a:latin typeface="Raleway" pitchFamily="2" charset="0"/>
                <a:cs typeface="Calibri" panose="020F0502020204030204" pitchFamily="34" charset="0"/>
              </a:rPr>
            </a:br>
            <a:r>
              <a:rPr lang="en-US" sz="1000" dirty="0">
                <a:latin typeface="Raleway" pitchFamily="2" charset="0"/>
                <a:cs typeface="Calibri" panose="020F0502020204030204" pitchFamily="34" charset="0"/>
              </a:rPr>
              <a:t>A total of about 10 min/person.
</a:t>
            </a:r>
            <a:endParaRPr lang="sv-SE" sz="1000" dirty="0">
              <a:latin typeface="Raleway" pitchFamily="2" charset="0"/>
              <a:cs typeface="Calibri" panose="020F0502020204030204" pitchFamily="34" charset="0"/>
            </a:endParaRPr>
          </a:p>
        </p:txBody>
      </p:sp>
      <p:graphicFrame>
        <p:nvGraphicFramePr>
          <p:cNvPr id="6" name="Diagram 5">
            <a:extLst>
              <a:ext uri="{FF2B5EF4-FFF2-40B4-BE49-F238E27FC236}">
                <a16:creationId xmlns:a16="http://schemas.microsoft.com/office/drawing/2014/main" id="{BA896B05-535D-40CD-AD1D-E50CFDE21151}"/>
              </a:ext>
            </a:extLst>
          </p:cNvPr>
          <p:cNvGraphicFramePr/>
          <p:nvPr>
            <p:extLst>
              <p:ext uri="{D42A27DB-BD31-4B8C-83A1-F6EECF244321}">
                <p14:modId xmlns:p14="http://schemas.microsoft.com/office/powerpoint/2010/main" val="1997636762"/>
              </p:ext>
            </p:extLst>
          </p:nvPr>
        </p:nvGraphicFramePr>
        <p:xfrm>
          <a:off x="5930870" y="709437"/>
          <a:ext cx="3213130" cy="186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0324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D8128A9-B818-45E1-819E-7B4ADF752865}"/>
              </a:ext>
            </a:extLst>
          </p:cNvPr>
          <p:cNvSpPr>
            <a:spLocks noGrp="1"/>
          </p:cNvSpPr>
          <p:nvPr>
            <p:ph type="title"/>
          </p:nvPr>
        </p:nvSpPr>
        <p:spPr>
          <a:xfrm>
            <a:off x="730000" y="1318650"/>
            <a:ext cx="3799138" cy="1381500"/>
          </a:xfrm>
        </p:spPr>
        <p:txBody>
          <a:bodyPr/>
          <a:lstStyle/>
          <a:p>
            <a:r>
              <a:rPr lang="sv-SE" dirty="0" err="1">
                <a:latin typeface="Raleway" pitchFamily="2" charset="0"/>
                <a:cs typeface="Calibri" panose="020F0502020204030204" pitchFamily="34" charset="0"/>
              </a:rPr>
              <a:t>strengths</a:t>
            </a:r>
            <a:r>
              <a:rPr lang="sv-SE" dirty="0">
                <a:latin typeface="Raleway" pitchFamily="2" charset="0"/>
                <a:cs typeface="Calibri" panose="020F0502020204030204" pitchFamily="34" charset="0"/>
              </a:rPr>
              <a:t> and </a:t>
            </a:r>
            <a:r>
              <a:rPr lang="sv-SE" dirty="0" err="1">
                <a:latin typeface="Raleway" pitchFamily="2" charset="0"/>
                <a:cs typeface="Calibri" panose="020F0502020204030204" pitchFamily="34" charset="0"/>
              </a:rPr>
              <a:t>pitfalls</a:t>
            </a:r>
            <a:r>
              <a:rPr lang="sv-SE" dirty="0">
                <a:latin typeface="Raleway" pitchFamily="2" charset="0"/>
                <a:cs typeface="Calibri" panose="020F0502020204030204" pitchFamily="34" charset="0"/>
              </a:rPr>
              <a:t> - </a:t>
            </a:r>
            <a:r>
              <a:rPr lang="sv-SE" dirty="0" err="1">
                <a:latin typeface="Raleway" pitchFamily="2" charset="0"/>
                <a:cs typeface="Calibri" panose="020F0502020204030204" pitchFamily="34" charset="0"/>
              </a:rPr>
              <a:t>example</a:t>
            </a:r>
            <a:r>
              <a:rPr lang="sv-SE" dirty="0">
                <a:latin typeface="Raleway" pitchFamily="2" charset="0"/>
                <a:cs typeface="Calibri" panose="020F0502020204030204" pitchFamily="34" charset="0"/>
              </a:rPr>
              <a:t>
</a:t>
            </a:r>
          </a:p>
        </p:txBody>
      </p:sp>
      <p:graphicFrame>
        <p:nvGraphicFramePr>
          <p:cNvPr id="5" name="Diagram 4"/>
          <p:cNvGraphicFramePr/>
          <p:nvPr>
            <p:extLst>
              <p:ext uri="{D42A27DB-BD31-4B8C-83A1-F6EECF244321}">
                <p14:modId xmlns:p14="http://schemas.microsoft.com/office/powerpoint/2010/main" val="188737728"/>
              </p:ext>
            </p:extLst>
          </p:nvPr>
        </p:nvGraphicFramePr>
        <p:xfrm>
          <a:off x="3719513" y="1157288"/>
          <a:ext cx="5424487"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7367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E0157A9-F3C0-4B70-8D98-DC606ED04919}"/>
              </a:ext>
            </a:extLst>
          </p:cNvPr>
          <p:cNvGraphicFramePr/>
          <p:nvPr>
            <p:extLst>
              <p:ext uri="{D42A27DB-BD31-4B8C-83A1-F6EECF244321}">
                <p14:modId xmlns:p14="http://schemas.microsoft.com/office/powerpoint/2010/main" val="3478853321"/>
              </p:ext>
            </p:extLst>
          </p:nvPr>
        </p:nvGraphicFramePr>
        <p:xfrm>
          <a:off x="683032" y="774145"/>
          <a:ext cx="7807703" cy="3872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661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E77E43B-C4C4-4A92-99D8-E9D615BEBF54}"/>
              </a:ext>
            </a:extLst>
          </p:cNvPr>
          <p:cNvSpPr>
            <a:spLocks noGrp="1"/>
          </p:cNvSpPr>
          <p:nvPr>
            <p:ph type="title"/>
          </p:nvPr>
        </p:nvSpPr>
        <p:spPr>
          <a:xfrm>
            <a:off x="727800" y="1446469"/>
            <a:ext cx="7688400" cy="1244700"/>
          </a:xfrm>
        </p:spPr>
        <p:txBody>
          <a:bodyPr/>
          <a:lstStyle/>
          <a:p>
            <a:r>
              <a:rPr lang="sv-SE" sz="2800" dirty="0" err="1">
                <a:solidFill>
                  <a:schemeClr val="bg1"/>
                </a:solidFill>
                <a:latin typeface="Raleway" pitchFamily="2" charset="0"/>
                <a:cs typeface="Calibri" panose="020F0502020204030204" pitchFamily="34" charset="0"/>
              </a:rPr>
              <a:t>exercise</a:t>
            </a:r>
            <a:r>
              <a:rPr lang="sv-SE" sz="2800" dirty="0">
                <a:solidFill>
                  <a:schemeClr val="bg1"/>
                </a:solidFill>
                <a:latin typeface="Raleway" pitchFamily="2" charset="0"/>
                <a:cs typeface="Calibri" panose="020F0502020204030204" pitchFamily="34" charset="0"/>
              </a:rPr>
              <a:t> - </a:t>
            </a:r>
            <a:r>
              <a:rPr lang="sv-SE" sz="2800" dirty="0" err="1">
                <a:solidFill>
                  <a:schemeClr val="bg1"/>
                </a:solidFill>
                <a:latin typeface="Raleway" pitchFamily="2" charset="0"/>
                <a:cs typeface="Calibri" panose="020F0502020204030204" pitchFamily="34" charset="0"/>
              </a:rPr>
              <a:t>create</a:t>
            </a:r>
            <a:r>
              <a:rPr lang="sv-SE" sz="2800" dirty="0">
                <a:solidFill>
                  <a:schemeClr val="bg1"/>
                </a:solidFill>
                <a:latin typeface="Raleway" pitchFamily="2" charset="0"/>
                <a:cs typeface="Calibri" panose="020F0502020204030204" pitchFamily="34" charset="0"/>
              </a:rPr>
              <a:t> action plan
</a:t>
            </a:r>
          </a:p>
        </p:txBody>
      </p:sp>
      <p:sp>
        <p:nvSpPr>
          <p:cNvPr id="10" name="Platshållare för text 9">
            <a:extLst>
              <a:ext uri="{FF2B5EF4-FFF2-40B4-BE49-F238E27FC236}">
                <a16:creationId xmlns:a16="http://schemas.microsoft.com/office/drawing/2014/main" id="{4C3CBF7C-D141-43D6-A110-98CBDFCB8EF4}"/>
              </a:ext>
            </a:extLst>
          </p:cNvPr>
          <p:cNvSpPr>
            <a:spLocks noGrp="1"/>
          </p:cNvSpPr>
          <p:nvPr>
            <p:ph type="body" idx="1"/>
          </p:nvPr>
        </p:nvSpPr>
        <p:spPr>
          <a:xfrm>
            <a:off x="727800" y="1970067"/>
            <a:ext cx="7688400" cy="1580400"/>
          </a:xfrm>
        </p:spPr>
        <p:txBody>
          <a:bodyPr/>
          <a:lstStyle/>
          <a:p>
            <a:pPr marL="308610" indent="-308610">
              <a:lnSpc>
                <a:spcPct val="150000"/>
              </a:lnSpc>
              <a:buFont typeface="+mj-lt"/>
              <a:buAutoNum type="arabicPeriod"/>
            </a:pPr>
            <a:r>
              <a:rPr lang="en-US" sz="1400" dirty="0">
                <a:solidFill>
                  <a:schemeClr val="bg1"/>
                </a:solidFill>
                <a:latin typeface="Raleway" pitchFamily="2" charset="0"/>
                <a:cs typeface="Calibri" panose="020F0502020204030204" pitchFamily="34" charset="0"/>
              </a:rPr>
              <a:t>Discuss the hypotheses about strengths/pitfalls. Do you agree?
What do you need to do as a team to avoid pitfalls?
What rules/guidelines should apply at future meetings for cooperation and communication to work?
Joint discussion: When and how do you follow up on following these rules/values?</a:t>
            </a:r>
            <a:endParaRPr lang="sv-SE" sz="1400" dirty="0">
              <a:solidFill>
                <a:schemeClr val="bg1"/>
              </a:solidFill>
              <a:latin typeface="Raleway" pitchFamily="2" charset="0"/>
              <a:cs typeface="Calibri" panose="020F0502020204030204" pitchFamily="34" charset="0"/>
            </a:endParaRPr>
          </a:p>
        </p:txBody>
      </p:sp>
    </p:spTree>
    <p:extLst>
      <p:ext uri="{BB962C8B-B14F-4D97-AF65-F5344CB8AC3E}">
        <p14:creationId xmlns:p14="http://schemas.microsoft.com/office/powerpoint/2010/main" val="2914709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C3A256-192B-4F4D-8CC9-97DF4658D7BD}"/>
              </a:ext>
            </a:extLst>
          </p:cNvPr>
          <p:cNvSpPr>
            <a:spLocks noGrp="1"/>
          </p:cNvSpPr>
          <p:nvPr>
            <p:ph type="ctrTitle"/>
          </p:nvPr>
        </p:nvSpPr>
        <p:spPr>
          <a:xfrm>
            <a:off x="727950" y="1542143"/>
            <a:ext cx="7688100" cy="1664700"/>
          </a:xfrm>
        </p:spPr>
        <p:txBody>
          <a:bodyPr/>
          <a:lstStyle/>
          <a:p>
            <a:r>
              <a:rPr lang="sv-SE" sz="3600" dirty="0" err="1">
                <a:latin typeface="Raleway" pitchFamily="2" charset="0"/>
                <a:cs typeface="Calibri" panose="020F0502020204030204" pitchFamily="34" charset="0"/>
              </a:rPr>
              <a:t>thanks</a:t>
            </a:r>
            <a:r>
              <a:rPr lang="sv-SE" sz="3600" dirty="0">
                <a:latin typeface="Raleway" pitchFamily="2" charset="0"/>
                <a:cs typeface="Calibri" panose="020F0502020204030204" pitchFamily="34" charset="0"/>
              </a:rPr>
              <a:t> for </a:t>
            </a:r>
            <a:r>
              <a:rPr lang="sv-SE" sz="3600" dirty="0" err="1">
                <a:latin typeface="Raleway" pitchFamily="2" charset="0"/>
                <a:cs typeface="Calibri" panose="020F0502020204030204" pitchFamily="34" charset="0"/>
              </a:rPr>
              <a:t>today</a:t>
            </a:r>
            <a:r>
              <a:rPr lang="sv-SE" sz="3600" dirty="0">
                <a:latin typeface="Raleway" pitchFamily="2" charset="0"/>
                <a:cs typeface="Calibri" panose="020F0502020204030204" pitchFamily="34" charset="0"/>
              </a:rPr>
              <a:t>.
</a:t>
            </a:r>
          </a:p>
        </p:txBody>
      </p:sp>
      <p:sp>
        <p:nvSpPr>
          <p:cNvPr id="9" name="Platshållare för innehåll 2"/>
          <p:cNvSpPr txBox="1">
            <a:spLocks/>
          </p:cNvSpPr>
          <p:nvPr/>
        </p:nvSpPr>
        <p:spPr>
          <a:xfrm>
            <a:off x="724950" y="2092533"/>
            <a:ext cx="7406640" cy="3394472"/>
          </a:xfrm>
        </p:spPr>
        <p:txBody>
          <a:bodyPr>
            <a:normAutofit/>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sv-SE" sz="1600" dirty="0">
              <a:latin typeface="Raleway" pitchFamily="2" charset="0"/>
              <a:cs typeface="Calibri" panose="020F0502020204030204" pitchFamily="34" charset="0"/>
            </a:endParaRPr>
          </a:p>
          <a:p>
            <a:pPr>
              <a:buNone/>
            </a:pPr>
            <a:r>
              <a:rPr lang="en-US" sz="1600" dirty="0">
                <a:latin typeface="Raleway" pitchFamily="2" charset="0"/>
                <a:cs typeface="Calibri" panose="020F0502020204030204" pitchFamily="34" charset="0"/>
              </a:rPr>
              <a:t>what is the most important thing you as a team created today?
when are you talking about this next time?
</a:t>
            </a:r>
            <a:endParaRPr lang="sv-SE" sz="1600" dirty="0">
              <a:latin typeface="Raleway" pitchFamily="2" charset="0"/>
              <a:cs typeface="Calibri" panose="020F0502020204030204" pitchFamily="34" charset="0"/>
            </a:endParaRPr>
          </a:p>
        </p:txBody>
      </p:sp>
    </p:spTree>
    <p:extLst>
      <p:ext uri="{BB962C8B-B14F-4D97-AF65-F5344CB8AC3E}">
        <p14:creationId xmlns:p14="http://schemas.microsoft.com/office/powerpoint/2010/main" val="423018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29450" y="864300"/>
            <a:ext cx="7021200" cy="2985000"/>
          </a:xfrm>
        </p:spPr>
        <p:txBody>
          <a:bodyPr spcFirstLastPara="1" vert="horz" wrap="square" lIns="68580" tIns="34290" rIns="68580" bIns="34290" rtlCol="0" anchor="ctr" anchorCtr="0">
            <a:normAutofit/>
          </a:bodyPr>
          <a:lstStyle/>
          <a:p>
            <a:r>
              <a:rPr lang="en-US"/>
              <a:t>Ethics, confidentiality and the role of the process consultant 
</a:t>
            </a:r>
            <a:endParaRPr lang="sv-SE"/>
          </a:p>
        </p:txBody>
      </p:sp>
    </p:spTree>
    <p:extLst>
      <p:ext uri="{BB962C8B-B14F-4D97-AF65-F5344CB8AC3E}">
        <p14:creationId xmlns:p14="http://schemas.microsoft.com/office/powerpoint/2010/main" val="2987492200"/>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4387F9-BD52-4EF3-BFEB-DACA8AEE0E3F}"/>
              </a:ext>
            </a:extLst>
          </p:cNvPr>
          <p:cNvSpPr>
            <a:spLocks noGrp="1"/>
          </p:cNvSpPr>
          <p:nvPr>
            <p:ph type="title"/>
          </p:nvPr>
        </p:nvSpPr>
        <p:spPr>
          <a:xfrm>
            <a:off x="729450" y="2056375"/>
            <a:ext cx="5887500" cy="1518600"/>
          </a:xfrm>
        </p:spPr>
        <p:txBody>
          <a:bodyPr wrap="square" anchor="t">
            <a:normAutofit/>
          </a:bodyPr>
          <a:lstStyle/>
          <a:p>
            <a:r>
              <a:rPr lang="sv-SE" sz="5400" dirty="0" err="1"/>
              <a:t>what</a:t>
            </a:r>
            <a:r>
              <a:rPr lang="sv-SE" sz="5400" dirty="0"/>
              <a:t> is a team?</a:t>
            </a:r>
          </a:p>
        </p:txBody>
      </p:sp>
    </p:spTree>
    <p:extLst>
      <p:ext uri="{BB962C8B-B14F-4D97-AF65-F5344CB8AC3E}">
        <p14:creationId xmlns:p14="http://schemas.microsoft.com/office/powerpoint/2010/main" val="97553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8"/>
          <p:cNvSpPr txBox="1">
            <a:spLocks noGrp="1"/>
          </p:cNvSpPr>
          <p:nvPr>
            <p:ph type="title"/>
          </p:nvPr>
        </p:nvSpPr>
        <p:spPr>
          <a:xfrm>
            <a:off x="730000" y="1318650"/>
            <a:ext cx="3636600" cy="5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latin typeface="Raleway" pitchFamily="2" charset="0"/>
                <a:cs typeface="Calibri" panose="020F0502020204030204" pitchFamily="34" charset="0"/>
              </a:rPr>
              <a:t>team</a:t>
            </a:r>
            <a:endParaRPr sz="2800" dirty="0">
              <a:latin typeface="Raleway" pitchFamily="2" charset="0"/>
              <a:cs typeface="Calibri" panose="020F0502020204030204" pitchFamily="34" charset="0"/>
            </a:endParaRPr>
          </a:p>
        </p:txBody>
      </p:sp>
      <p:sp>
        <p:nvSpPr>
          <p:cNvPr id="543" name="Google Shape;543;p28"/>
          <p:cNvSpPr txBox="1"/>
          <p:nvPr/>
        </p:nvSpPr>
        <p:spPr>
          <a:xfrm>
            <a:off x="729999" y="22446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US" sz="1200" dirty="0">
                <a:solidFill>
                  <a:schemeClr val="bg2"/>
                </a:solidFill>
                <a:latin typeface="Raleway" pitchFamily="2" charset="0"/>
                <a:ea typeface="Lato"/>
                <a:cs typeface="Calibri" panose="020F0502020204030204" pitchFamily="34" charset="0"/>
                <a:sym typeface="Lato"/>
              </a:rPr>
              <a:t>01    |    working towards common goals
</a:t>
            </a:r>
            <a:endParaRPr sz="2000" dirty="0">
              <a:solidFill>
                <a:schemeClr val="bg2"/>
              </a:solidFill>
              <a:latin typeface="Raleway" pitchFamily="2" charset="0"/>
              <a:cs typeface="Calibri" panose="020F0502020204030204" pitchFamily="34" charset="0"/>
            </a:endParaRPr>
          </a:p>
        </p:txBody>
      </p:sp>
      <p:sp>
        <p:nvSpPr>
          <p:cNvPr id="544" name="Google Shape;544;p28"/>
          <p:cNvSpPr txBox="1"/>
          <p:nvPr/>
        </p:nvSpPr>
        <p:spPr>
          <a:xfrm>
            <a:off x="729999" y="25059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200" dirty="0">
                <a:solidFill>
                  <a:schemeClr val="bg2"/>
                </a:solidFill>
                <a:latin typeface="Raleway" pitchFamily="2" charset="0"/>
                <a:ea typeface="Lato"/>
                <a:cs typeface="Calibri" panose="020F0502020204030204" pitchFamily="34" charset="0"/>
                <a:sym typeface="Lato"/>
              </a:rPr>
              <a:t>02    |    have different roles</a:t>
            </a:r>
            <a:endParaRPr lang="sv-SE" sz="1200" dirty="0">
              <a:solidFill>
                <a:schemeClr val="bg2"/>
              </a:solidFill>
              <a:latin typeface="Raleway" pitchFamily="2" charset="0"/>
              <a:cs typeface="Calibri" panose="020F0502020204030204" pitchFamily="34" charset="0"/>
            </a:endParaRPr>
          </a:p>
          <a:p>
            <a:pPr marL="0" lvl="0" indent="0" algn="l" rtl="0">
              <a:lnSpc>
                <a:spcPct val="115000"/>
              </a:lnSpc>
              <a:spcBef>
                <a:spcPts val="0"/>
              </a:spcBef>
              <a:spcAft>
                <a:spcPts val="1600"/>
              </a:spcAft>
              <a:buNone/>
            </a:pPr>
            <a:endParaRPr sz="2000" dirty="0">
              <a:solidFill>
                <a:schemeClr val="bg2"/>
              </a:solidFill>
              <a:latin typeface="Raleway" pitchFamily="2" charset="0"/>
              <a:cs typeface="Calibri" panose="020F0502020204030204" pitchFamily="34" charset="0"/>
            </a:endParaRPr>
          </a:p>
        </p:txBody>
      </p:sp>
      <p:sp>
        <p:nvSpPr>
          <p:cNvPr id="545" name="Google Shape;545;p28"/>
          <p:cNvSpPr txBox="1"/>
          <p:nvPr/>
        </p:nvSpPr>
        <p:spPr>
          <a:xfrm>
            <a:off x="729999" y="27672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200" dirty="0">
                <a:solidFill>
                  <a:schemeClr val="bg2"/>
                </a:solidFill>
                <a:latin typeface="Raleway" pitchFamily="2" charset="0"/>
                <a:ea typeface="Lato"/>
                <a:cs typeface="Calibri" panose="020F0502020204030204" pitchFamily="34" charset="0"/>
                <a:sym typeface="Lato"/>
              </a:rPr>
              <a:t>03    |    are interdependent</a:t>
            </a:r>
            <a:endParaRPr lang="sv-SE" sz="1200" dirty="0">
              <a:solidFill>
                <a:schemeClr val="bg2"/>
              </a:solidFill>
              <a:latin typeface="Raleway" pitchFamily="2" charset="0"/>
              <a:cs typeface="Calibri" panose="020F0502020204030204" pitchFamily="34" charset="0"/>
            </a:endParaRPr>
          </a:p>
          <a:p>
            <a:pPr marL="0" lvl="0" indent="0" algn="l" rtl="0">
              <a:lnSpc>
                <a:spcPct val="115000"/>
              </a:lnSpc>
              <a:spcBef>
                <a:spcPts val="0"/>
              </a:spcBef>
              <a:spcAft>
                <a:spcPts val="1600"/>
              </a:spcAft>
              <a:buNone/>
            </a:pPr>
            <a:endParaRPr sz="2000" dirty="0">
              <a:solidFill>
                <a:schemeClr val="bg2"/>
              </a:solidFill>
              <a:latin typeface="Raleway" pitchFamily="2" charset="0"/>
              <a:cs typeface="Calibri" panose="020F0502020204030204" pitchFamily="34" charset="0"/>
            </a:endParaRPr>
          </a:p>
        </p:txBody>
      </p:sp>
      <p:sp>
        <p:nvSpPr>
          <p:cNvPr id="546" name="Google Shape;546;p28"/>
          <p:cNvSpPr txBox="1"/>
          <p:nvPr/>
        </p:nvSpPr>
        <p:spPr>
          <a:xfrm>
            <a:off x="729999" y="30285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200" dirty="0">
                <a:solidFill>
                  <a:schemeClr val="bg2"/>
                </a:solidFill>
                <a:latin typeface="Raleway" pitchFamily="2" charset="0"/>
                <a:ea typeface="Lato"/>
                <a:cs typeface="Calibri" panose="020F0502020204030204" pitchFamily="34" charset="0"/>
                <a:sym typeface="Lato"/>
              </a:rPr>
              <a:t>04    </a:t>
            </a:r>
            <a:r>
              <a:rPr lang="en-US" sz="1200" dirty="0">
                <a:solidFill>
                  <a:schemeClr val="bg2"/>
                </a:solidFill>
                <a:latin typeface="Raleway" pitchFamily="2" charset="0"/>
                <a:ea typeface="Lato"/>
                <a:cs typeface="Calibri" panose="020F0502020204030204" pitchFamily="34" charset="0"/>
                <a:sym typeface="Lato"/>
              </a:rPr>
              <a:t>|    must work together to achieve results</a:t>
            </a:r>
            <a:endParaRPr lang="sv-SE" sz="1200" dirty="0">
              <a:solidFill>
                <a:schemeClr val="bg2"/>
              </a:solidFill>
              <a:latin typeface="Raleway" pitchFamily="2" charset="0"/>
              <a:cs typeface="Calibri" panose="020F0502020204030204" pitchFamily="34" charset="0"/>
            </a:endParaRPr>
          </a:p>
          <a:p>
            <a:pPr marL="0" lvl="0" indent="0" algn="l" rtl="0">
              <a:lnSpc>
                <a:spcPct val="115000"/>
              </a:lnSpc>
              <a:spcBef>
                <a:spcPts val="0"/>
              </a:spcBef>
              <a:spcAft>
                <a:spcPts val="1600"/>
              </a:spcAft>
              <a:buNone/>
            </a:pPr>
            <a:endParaRPr sz="1200" dirty="0">
              <a:solidFill>
                <a:schemeClr val="bg2"/>
              </a:solidFill>
              <a:latin typeface="Raleway" pitchFamily="2" charset="0"/>
              <a:ea typeface="Lato"/>
              <a:cs typeface="Calibri" panose="020F0502020204030204" pitchFamily="34" charset="0"/>
              <a:sym typeface="Lato"/>
            </a:endParaRPr>
          </a:p>
        </p:txBody>
      </p:sp>
      <p:sp>
        <p:nvSpPr>
          <p:cNvPr id="547" name="Google Shape;547;p28"/>
          <p:cNvSpPr txBox="1"/>
          <p:nvPr/>
        </p:nvSpPr>
        <p:spPr>
          <a:xfrm>
            <a:off x="729999" y="3289844"/>
            <a:ext cx="5057255"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US" sz="1200" dirty="0">
                <a:solidFill>
                  <a:schemeClr val="bg2"/>
                </a:solidFill>
                <a:latin typeface="Raleway" pitchFamily="2" charset="0"/>
                <a:ea typeface="Lato"/>
                <a:cs typeface="Calibri" panose="020F0502020204030204" pitchFamily="34" charset="0"/>
                <a:sym typeface="Lato"/>
              </a:rPr>
              <a:t>05    |    together create a whole that is larger than its components
</a:t>
            </a:r>
            <a:r>
              <a:rPr lang="sv-SE" sz="1800" dirty="0">
                <a:solidFill>
                  <a:schemeClr val="bg2"/>
                </a:solidFill>
                <a:latin typeface="Raleway" pitchFamily="2" charset="0"/>
                <a:cs typeface="Calibri" panose="020F0502020204030204" pitchFamily="34" charset="0"/>
                <a:sym typeface="Lato"/>
              </a:rPr>
              <a:t>a</a:t>
            </a:r>
            <a:r>
              <a:rPr lang="sv-SE" sz="1800" dirty="0">
                <a:solidFill>
                  <a:schemeClr val="bg2"/>
                </a:solidFill>
                <a:latin typeface="Raleway" pitchFamily="2" charset="0"/>
                <a:cs typeface="Calibri" panose="020F0502020204030204" pitchFamily="34" charset="0"/>
                <a:sym typeface="Raleway"/>
              </a:rPr>
              <a:t>re you a team?</a:t>
            </a:r>
            <a:endParaRPr sz="2800" dirty="0">
              <a:solidFill>
                <a:schemeClr val="bg2"/>
              </a:solidFill>
              <a:latin typeface="Raleway" pitchFamily="2" charset="0"/>
              <a:cs typeface="Calibri" panose="020F0502020204030204" pitchFamily="34" charset="0"/>
              <a:sym typeface="Raleway"/>
            </a:endParaRPr>
          </a:p>
        </p:txBody>
      </p:sp>
      <p:pic>
        <p:nvPicPr>
          <p:cNvPr id="548" name="Google Shape;548;p28" descr="offset_comp_267026.jpg"/>
          <p:cNvPicPr preferRelativeResize="0"/>
          <p:nvPr/>
        </p:nvPicPr>
        <p:blipFill rotWithShape="1">
          <a:blip r:embed="rId3">
            <a:alphaModFix/>
          </a:blip>
          <a:srcRect l="40074" t="1581" r="22771" b="6490"/>
          <a:stretch/>
        </p:blipFill>
        <p:spPr>
          <a:xfrm>
            <a:off x="5688284" y="1184609"/>
            <a:ext cx="1634246" cy="2918316"/>
          </a:xfrm>
          <a:prstGeom prst="rect">
            <a:avLst/>
          </a:prstGeom>
          <a:noFill/>
          <a:ln>
            <a:noFill/>
          </a:ln>
        </p:spPr>
      </p:pic>
      <p:pic>
        <p:nvPicPr>
          <p:cNvPr id="549" name="Google Shape;549;p28" descr="offset_comp_429332_Edited.jpg"/>
          <p:cNvPicPr preferRelativeResize="0"/>
          <p:nvPr/>
        </p:nvPicPr>
        <p:blipFill rotWithShape="1">
          <a:blip r:embed="rId4">
            <a:alphaModFix/>
          </a:blip>
          <a:srcRect l="19769" t="5665" r="7253" b="850"/>
          <a:stretch/>
        </p:blipFill>
        <p:spPr>
          <a:xfrm>
            <a:off x="7398327" y="1184609"/>
            <a:ext cx="1745673" cy="1457651"/>
          </a:xfrm>
          <a:prstGeom prst="rect">
            <a:avLst/>
          </a:prstGeom>
          <a:noFill/>
          <a:ln>
            <a:noFill/>
          </a:ln>
        </p:spPr>
      </p:pic>
      <p:pic>
        <p:nvPicPr>
          <p:cNvPr id="550" name="Google Shape;550;p28" descr="offset_comp_389009_Edited.jpg"/>
          <p:cNvPicPr preferRelativeResize="0"/>
          <p:nvPr/>
        </p:nvPicPr>
        <p:blipFill rotWithShape="1">
          <a:blip r:embed="rId5">
            <a:alphaModFix/>
          </a:blip>
          <a:srcRect l="17128" t="2335" r="5717" b="2335"/>
          <a:stretch/>
        </p:blipFill>
        <p:spPr>
          <a:xfrm>
            <a:off x="7398327" y="2712056"/>
            <a:ext cx="1745673" cy="1390869"/>
          </a:xfrm>
          <a:prstGeom prst="rect">
            <a:avLst/>
          </a:prstGeom>
          <a:noFill/>
          <a:ln>
            <a:noFill/>
          </a:ln>
        </p:spPr>
      </p:pic>
    </p:spTree>
    <p:extLst>
      <p:ext uri="{BB962C8B-B14F-4D97-AF65-F5344CB8AC3E}">
        <p14:creationId xmlns:p14="http://schemas.microsoft.com/office/powerpoint/2010/main" val="35501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CC1C09-096F-4B3D-A1EB-CFBB948D1C15}"/>
              </a:ext>
            </a:extLst>
          </p:cNvPr>
          <p:cNvSpPr>
            <a:spLocks noGrp="1"/>
          </p:cNvSpPr>
          <p:nvPr>
            <p:ph type="ctrTitle"/>
          </p:nvPr>
        </p:nvSpPr>
        <p:spPr/>
        <p:txBody>
          <a:bodyPr/>
          <a:lstStyle/>
          <a:p>
            <a:r>
              <a:rPr lang="en-US" sz="1800" b="0" dirty="0">
                <a:latin typeface="Raleway" pitchFamily="2" charset="0"/>
                <a:cs typeface="Calibri" panose="020F0502020204030204" pitchFamily="34" charset="0"/>
              </a:rPr>
              <a:t>in a team, balance is the crucial element. </a:t>
            </a:r>
            <a:br>
              <a:rPr lang="en-US" sz="1800" b="0" dirty="0">
                <a:latin typeface="Raleway" pitchFamily="2" charset="0"/>
                <a:cs typeface="Calibri" panose="020F0502020204030204" pitchFamily="34" charset="0"/>
              </a:rPr>
            </a:br>
            <a:br>
              <a:rPr lang="en-US" sz="1800" b="0" dirty="0">
                <a:latin typeface="Raleway" pitchFamily="2" charset="0"/>
                <a:cs typeface="Calibri" panose="020F0502020204030204" pitchFamily="34" charset="0"/>
              </a:rPr>
            </a:br>
            <a:r>
              <a:rPr lang="en-US" sz="1800" b="0" dirty="0">
                <a:latin typeface="Raleway" pitchFamily="2" charset="0"/>
                <a:cs typeface="Calibri" panose="020F0502020204030204" pitchFamily="34" charset="0"/>
              </a:rPr>
              <a:t>what is needed are not well-balanced individuals, but individuals who are harmoniously balanced in relation to each other.</a:t>
            </a:r>
            <a:br>
              <a:rPr lang="sv-SE" sz="1800" b="0" dirty="0">
                <a:latin typeface="Calibri" panose="020F0502020204030204" pitchFamily="34" charset="0"/>
                <a:cs typeface="Calibri" panose="020F0502020204030204" pitchFamily="34" charset="0"/>
              </a:rPr>
            </a:br>
            <a:endParaRPr lang="sv-SE" sz="1800" b="0" dirty="0">
              <a:latin typeface="Calibri" panose="020F0502020204030204" pitchFamily="34" charset="0"/>
              <a:cs typeface="Calibri" panose="020F0502020204030204" pitchFamily="34" charset="0"/>
            </a:endParaRPr>
          </a:p>
        </p:txBody>
      </p:sp>
      <p:sp>
        <p:nvSpPr>
          <p:cNvPr id="10242" name="Rectangle 2"/>
          <p:cNvSpPr>
            <a:spLocks noGrp="1" noChangeArrowheads="1"/>
          </p:cNvSpPr>
          <p:nvPr>
            <p:ph type="subTitle" idx="1"/>
            <p:custDataLst>
              <p:tags r:id="rId1"/>
            </p:custDataLst>
          </p:nvPr>
        </p:nvSpPr>
        <p:spPr/>
        <p:txBody>
          <a:bodyPr/>
          <a:lstStyle/>
          <a:p>
            <a:pPr eaLnBrk="1" hangingPunct="1">
              <a:buFontTx/>
              <a:buNone/>
            </a:pPr>
            <a:r>
              <a:rPr lang="sv-SE" sz="1800" dirty="0"/>
              <a:t>	</a:t>
            </a:r>
            <a:r>
              <a:rPr lang="sv-SE" sz="1800" dirty="0">
                <a:cs typeface="Times New Roman" pitchFamily="18" charset="0"/>
              </a:rPr>
              <a:t> </a:t>
            </a:r>
          </a:p>
          <a:p>
            <a:pPr eaLnBrk="1" hangingPunct="1">
              <a:buFontTx/>
              <a:buNone/>
            </a:pPr>
            <a:endParaRPr lang="sv-SE" sz="1800" dirty="0"/>
          </a:p>
        </p:txBody>
      </p:sp>
    </p:spTree>
    <p:extLst>
      <p:ext uri="{BB962C8B-B14F-4D97-AF65-F5344CB8AC3E}">
        <p14:creationId xmlns:p14="http://schemas.microsoft.com/office/powerpoint/2010/main" val="254808938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PWINTOTALSEGMENTS" val="2"/>
  <p:tag name="PPWINALREADYSEGMENTED" val="True"/>
  <p:tag name="PPWINLASTSAVEDTRANSLATION" val="In a team, balance is the crucial element. What is needed is not well-balanced individuals, but individuals who are harmoniously balanced relative to each other.&#10; &#10;"/>
  <p:tag name="PPWINSEGMENT2TARGETRTF" val="{\rtf1\ansi\deff1{\fonttbl{\f1\fcharset0 Arial;}}{\colortbl\red221\green221\blue221;}{\f1\fs52\b\cf0 What is needed is not well-balanced individuals, but individuals who are harmoniously balanced relative to each other.\par}}"/>
  <p:tag name="PPWINSEGMENT2SOURCERTF" val="{\rtf1\ansi\deff0{\fonttbl{\f0\fcharset0 Arial;}}{\colortbl\red221\green221\blue221;}{\f0\fs52\b\cf0 Det, der er brug for er ikke velafbalancerede individer, men individer, som er godt afbalanceret i forhold til hinanden.\par}}"/>
  <p:tag name="PPWINSEGMENT2LENGTH" val="118"/>
  <p:tag name="PPWINSEGMENT2START" val="44"/>
  <p:tag name="PPWINSEGMENT1TARGETRTF" val="{\rtf1\ansi\deff1{\fonttbl{\f1\fcharset0 Arial;}}{\colortbl\red221\green221\blue221;}{\f1\fs52\b\cf0 In a team, balance is the crucial element.\par}}"/>
  <p:tag name="PPWINSEGMENT1SOURCERTF" val="{\rtf1\ansi\deff0{\fonttbl{\f0\fcharset0 Arial;}}{\colortbl\red221\green221\blue221;}{\f0\fs52\b\cf0 I et team er det balancen, der er afg\'F8rende.\par}}"/>
  <p:tag name="PPWINSEGMENT1LENGTH" val="42"/>
  <p:tag name="PPWINSEGMENT1START" val="1"/>
</p:tagLst>
</file>

<file path=ppt/tags/tag10.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Diversity appreciated"/>
  <p:tag name="PPWINSEGMENT1TARGETRTF" val="{\rtf1\ansi\deff1{\fonttbl{\f1\fcharset0 Arial;}}{\colortbl\red0\green0\blue0;\red221\green221\blue221;}{\f1\fs28\cf1 Diversity appreciated\par}}"/>
  <p:tag name="PPWINSEGMENT1SOURCERTF" val="{\rtf1\ansi\deff0{\fonttbl{\f0\fcharset0 Arial;}}{\colortbl\red221\green221\blue221;}{\f0\fs28\cf0 V\'E6rdsat forskellighed\par}}"/>
  <p:tag name="PPWINSEGMENT1LENGTH" val="21"/>
  <p:tag name="PPWINSEGMENT1START" val="1"/>
  <p:tag name="PPTAGGERGROUP" val="1"/>
</p:tagLst>
</file>

<file path=ppt/tags/tag11.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Active balanced participation"/>
  <p:tag name="PPWINSEGMENT1TARGETRTF" val="{\rtf1\ansi\deff1{\fonttbl{\f1\fcharset0 Arial;}}{\colortbl\red0\green0\blue0;\red221\green221\blue221;}{\f1\fs28\cf1 Active balanced participation\par}}"/>
  <p:tag name="PPWINSEGMENT1SOURCERTF" val="{\rtf1\ansi\deff0{\fonttbl{\f0\fcharset0 Arial;}}{\colortbl\red221\green221\blue221;}{\f0\fs28\cf0 Aktiv balanceret deltagelse\par}}"/>
  <p:tag name="PPWINSEGMENT1LENGTH" val="29"/>
  <p:tag name="PPWINSEGMENT1START" val="1"/>
  <p:tag name="PPTAGGERGROUP" val="1"/>
</p:tagLst>
</file>

<file path=ppt/tags/tag12.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Willingness to cooperate"/>
  <p:tag name="PPWINSEGMENT1TARGETRTF" val="{\rtf1\ansi\deff1{\fonttbl{\f1\fcharset0 Arial;}}{\colortbl\red0\green0\blue0;\red221\green221\blue221;}{\f1\fs28\cf1 Willingness to cooperate\par}}"/>
  <p:tag name="PPWINSEGMENT1SOURCERTF" val="{\rtf1\ansi\deff0{\fonttbl{\f0\fcharset0 Arial;}}{\colortbl\red221\green221\blue221;}{\f0\fs28\cf0 Samarbejds- villighed\par}}"/>
  <p:tag name="PPWINSEGMENT1LENGTH" val="24"/>
  <p:tag name="PPWINSEGMENT1START" val="1"/>
  <p:tag name="PPTAGGERGROUP" val="1"/>
</p:tagLst>
</file>

<file path=ppt/tags/tag13.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Positive atmosphere"/>
  <p:tag name="PPWINSEGMENT1TARGETRTF" val="{\rtf1\ansi\deff1{\fonttbl{\f1\fcharset0 Arial;}}{\colortbl\red0\green0\blue0;\red221\green221\blue221;}{\f1\fs28\cf1 Positive atmosphere\par}}"/>
  <p:tag name="PPWINSEGMENT1SOURCERTF" val="{\rtf1\ansi\deff0{\fonttbl{\f0\fcharset0 Arial;}}{\colortbl\red221\green221\blue221;}{\f0\fs28\cf0 Positiv atmosf\'E6re\par}}"/>
  <p:tag name="PPWINSEGMENT1LENGTH" val="19"/>
  <p:tag name="PPWINSEGMENT1START" val="1"/>
  <p:tag name="PPTAGGERGROUP" val="1"/>
</p:tagLst>
</file>

<file path=ppt/tags/tag14.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Participatory leadership"/>
  <p:tag name="PPWINSEGMENT1TARGETRTF" val="{\rtf1\ansi\deff1{\fonttbl{\f1\fcharset0 Arial;}}{\colortbl\red0\green0\blue0;\red221\green221\blue221;}{\f1\fs28\cf1 Participatory leadership\par}}"/>
  <p:tag name="PPWINSEGMENT1SOURCERTF" val="{\rtf1\ansi\deff0{\fonttbl{\f0\fcharset0 Arial;}}{\colortbl\red221\green221\blue221;}{\f0\fs28\cf0 Deltagende ledelse\par}}"/>
  <p:tag name="PPWINSEGMENT1LENGTH" val="24"/>
  <p:tag name="PPWINSEGMENT1START" val="1"/>
  <p:tag name="PPTAGGERGROUP" val="1"/>
</p:tagLst>
</file>

<file path=ppt/tags/tag15.xml><?xml version="1.0" encoding="utf-8"?>
<p:tagLst xmlns:a="http://schemas.openxmlformats.org/drawingml/2006/main" xmlns:r="http://schemas.openxmlformats.org/officeDocument/2006/relationships" xmlns:p="http://schemas.openxmlformats.org/presentationml/2006/main">
  <p:tag name="PPWINTOTALSEGMENTS" val="16"/>
  <p:tag name="PPWINALREADYSEGMENTED" val="True"/>
  <p:tag name="PPWINLASTSAVEDTRANSLATION" val="Most organisations are subject to many and rapid chnage processes which make great demands on the flexibility of individuals and teams of they are to be efficient and survive.&#10;&#10;It would therefore be unrealistic to see how there could be a sustainable &quot;rexcipe&quot; for the efficiebnt team. Instead, based on research and experience one can examine work methods abd develop methods that are suited to the changed circumstances. E.g. today teams are becoming less uniform as a result of changes in working patterns such as part time working, flexible working hours, working from home and cooperation across national borders, etc.&#10;&#10;Michael West: As teams become more diverse in their composition and work funcgtions, in order to be efficient members must learn to observe and adapt to the changing circumstances - this is a prerequisite of efficient team work.&#10;&#10;Go to OH: The above model (from The Pfeiffer book and Successful Teambuilding Tools) is a model of the characteristics present in successful teams. The model is useful in fathoming your team and finding the areas where there may be aspects in need of clarification which are preventing the team functioning optimally. The boxes in the model have not be set up at random. The boxes at the bottom form the foundation of all the others and must be well established at the early stages of the team. 2 rows are also essential in the early stages and entirely depend on the basic foundations (the bottom row) being in place. 3 rows are charcterisitics which provide job satisfaction and making it rewarding to be in the team. Experience has shown that the top box - participating leadership - is the only box that can be removed without disturbing the others. This means does not mean that leadership and the type of leadership is without influence but that especially in the early stages of the team the leader is not a crucial charcteristic. It can also mean that leadership can be passed around depending on the team's work assignments or the team's &quot;development phases&quot;, which we will come back to."/>
  <p:tag name="PPWINSEGMENT16TARGETRTF" val="{\rtf1\ansi\deff1{\fonttbl{\f1\fcharset0 Arial;}{\f2\fcharset0 Times New Roman;}}{\colortbl\red0\green0\blue0;}{\f2\fs24\cf0 It can also mean that leadership can be passed around depending on the team's work assignments or the team's &quot;development phases&quot;, which we will come back to.\par}}"/>
  <p:tag name="PPWINSEGMENT16SOURCERTF" val="{\rtf1\ansi\deff0{\fonttbl{\f0\fcharset0 Times New Roman;}}{\colortbl\red0\green0\blue0;}{\f0\fs24\cf0 Det kan ogs\'E5 betyde, at ledelse kan g\'E5 p\'E5 skift afh\'E6ngigt at teamets opgaver eller teamets \'94udviklingsfaser\'94, som vi kommer tilbage til.\par}}"/>
  <p:tag name="PPWINSEGMENT16LENGTH" val="158"/>
  <p:tag name="PPWINSEGMENT16START" val="1894"/>
  <p:tag name="PPWINSEGMENT15TARGETRTF" val="{\rtf1\ansi\deff1{\fonttbl{\f1\fcharset0 Arial;}{\f2\fcharset0 Times New Roman;}}{\colortbl\red0\green0\blue0;}{\f2\fs24\cf0 This means does not mean that leadership and the type of leadership is without influence but that especially in the early stages of the team the leader is not a crucial charcteristic.\par}}"/>
  <p:tag name="PPWINSEGMENT15SOURCERTF" val="{\rtf1\ansi\deff0{\fonttbl{\f0\fcharset0 Times New Roman;}}{\colortbl\red0\green0\blue0;}{\f0\fs24\cf0 Det betyder ikke at ledelse og ledelsesform er uden indflydelse, men at lederen s\'E6rligt i teamets tidlige fase ikke er den afg\'F8rende karakteristika.\par}}"/>
  <p:tag name="PPWINSEGMENT15LENGTH" val="183"/>
  <p:tag name="PPWINSEGMENT15START" val="1710"/>
  <p:tag name="PPWINSEGMENT14TARGETRTF" val="{\rtf1\ansi\deff1{\fonttbl{\f1\fcharset0 Arial;}{\f2\fcharset0 Times New Roman;}}{\colortbl\red0\green0\blue0;}{\f2\fs24\cf0 Experience has shown that the top box - participating leadership - is the only box that can be removed without disturbing the others.\par}}"/>
  <p:tag name="PPWINSEGMENT14SOURCERTF" val="{\rtf1\ansi\deff0{\fonttbl{\f0\fcharset0 Times New Roman;}}{\colortbl\red0\green0\blue0;}{\f0\fs24\cf0 Den \'F8verste kasse \'96 deltagende ledelse \'96 er erfaringsm\'E6ssigt den eneste kasse, som kan fjernes uden at forstyrre de \'F8vrige.\par}}"/>
  <p:tag name="PPWINSEGMENT14LENGTH" val="133"/>
  <p:tag name="PPWINSEGMENT14START" val="1576"/>
  <p:tag name="PPWINSEGMENT13TARGETRTF" val="{\rtf1\ansi\deff1{\fonttbl{\f1\fcharset0 Arial;}{\f2\fcharset0 Times New Roman;}}{\colortbl\red0\green0\blue0;}{\f2\fs24\cf0 3 rows are charcterisitics which provide job satisfaction and making it rewarding to be in the team.\par}}"/>
  <p:tag name="PPWINSEGMENT13SOURCERTF" val="{\rtf1\ansi\deff0{\fonttbl{\f0\fcharset0 Times New Roman;}}{\colortbl\red0\green0\blue0;}{\f0\fs24\cf0 3 r\'E6kke er karakteristika, som g\'F8r at det bliver tilfredsstillende og givtigt at v\'E6re i teamet.\par}}"/>
  <p:tag name="PPWINSEGMENT13LENGTH" val="100"/>
  <p:tag name="PPWINSEGMENT13START" val="1475"/>
  <p:tag name="PPWINSEGMENT12TARGETRTF" val="{\rtf1\ansi\deff1{\fonttbl{\f1\fcharset0 Arial;}{\f2\fcharset0 Times New Roman;}}{\colortbl\red0\green0\blue0;}{\f2\fs24\cf0 2 rows are also essential in the early stages and entirely depend on the basic foundations (the bottom row) being in place.\par}}"/>
  <p:tag name="PPWINSEGMENT12SOURCERTF" val="{\rtf1\ansi\deff0{\fonttbl{\f0\fcharset0 Times New Roman;}}{\colortbl\red0\green0\blue0;}{\f0\fs24\cf0 2 r\'E6kke er ligeledes essentielle i den tidlige fase og helt afh\'E6ngig af, at det grundl\'E6ggende fundament (nederste r\'E6kke) er p\'E5 plads.\par}}"/>
  <p:tag name="PPWINSEGMENT12LENGTH" val="123"/>
  <p:tag name="PPWINSEGMENT12START" val="1351"/>
  <p:tag name="PPWINSEGMENT11TARGETRTF" val="{\rtf1\ansi\deff1{\fonttbl{\f1\fcharset0 Arial;}{\f2\fcharset0 Times New Roman;}}{\colortbl\red0\green0\blue0;}{\f2\fs24\cf0 The boxes at the bottom form the foundation of all the others and must be well established at the early stages of the team.\par}}"/>
  <p:tag name="PPWINSEGMENT11SOURCERTF" val="{\rtf1\ansi\deff0{\fonttbl{\f0\fcharset0 Times New Roman;}}{\colortbl\red0\green0\blue0;}{\f0\fs24\cf0 Kasserne i bunden er fundamentet for alle de \'F8vrige og skal v\'E6re p\'E5 plads i teamets tidlige fase.\par}}"/>
  <p:tag name="PPWINSEGMENT11LENGTH" val="123"/>
  <p:tag name="PPWINSEGMENT11START" val="1227"/>
  <p:tag name="PPWINSEGMENT10TARGETRTF" val="{\rtf1\ansi\deff1{\fonttbl{\f1\fcharset0 Arial;}{\f2\fcharset0 Times New Roman;}}{\colortbl\red0\green0\blue0;}{\f2\fs24\cf0 The boxes in the model have not be set up at random.\par}}"/>
  <p:tag name="PPWINSEGMENT10SOURCERTF" val="{\rtf1\ansi\deff0{\fonttbl{\f0\fcharset0 Times New Roman;}}{\colortbl\red0\green0\blue0;}{\f0\fs24\cf0 Kasserne i modellen er ikke opstillet tilf\'E6ldigt.\par}}"/>
  <p:tag name="PPWINSEGMENT10LENGTH" val="52"/>
  <p:tag name="PPWINSEGMENT10START" val="1174"/>
  <p:tag name="PPWINSEGMENT9TARGETRTF" val="{\rtf1\ansi\deff1{\fonttbl{\f1\fcharset0 Arial;}{\f2\fcharset0 Times New Roman;}}{\colortbl\red0\green0\blue0;}{\f2\fs24\cf0 The model is useful in fathoming your team and finding the areas where there may be aspects in need of clarification which are preventing the team functioning optimally.\par}}"/>
  <p:tag name="PPWINSEGMENT9SOURCERTF" val="{\rtf1\ansi\deff0{\fonttbl{\f0\fcharset0 Times New Roman;}}{\colortbl\red0\green0\blue0;}{\f0\fs24\cf0 Modellen er anvendelig til at anskue sit team og finde de omr\'E5der, hvor der kan v\'E6re uafklarede aspekter, som forhindrer teamet i at fungere optimalt.\par}}"/>
  <p:tag name="PPWINSEGMENT9LENGTH" val="169"/>
  <p:tag name="PPWINSEGMENT9START" val="1004"/>
  <p:tag name="PPWINSEGMENT8TARGETRTF" val="{\rtf1\ansi\deff1{\fonttbl{\f1\fcharset0 Arial;}{\f2\fcharset0 Times New Roman;}}{\colortbl\red0\green0\blue0;}{\f2\fs24\cf0 The above model (from The Pfeiffer book and Successful Teambuilding Tools) is a model of the characteristics present in successful teams.\par}}"/>
  <p:tag name="PPWINSEGMENT8SOURCERTF" val="{\rtf1\ansi\deff0{\fonttbl{\f0\fcharset0 Times New Roman;}}{\colortbl\red0\green0\blue0;}{\f0\fs24\cf0 Ovenst\'E5ende model (fra The Pfeiffer book og Successful Teambuilding Tools) er en model af de karakteristika, som er til stede i succesfulde teams.\par}}"/>
  <p:tag name="PPWINSEGMENT8LENGTH" val="137"/>
  <p:tag name="PPWINSEGMENT8START" val="866"/>
  <p:tag name="PPWINSEGMENT7TARGETRTF" val="{\rtf1\ansi\deff1{\fonttbl{\f1\fcharset0 Arial;}{\f2\fcharset0 Times New Roman;}}{\colortbl\red0\green0\blue0;}{\f2\fs24\b\cf0 Go to OH:\par}}"/>
  <p:tag name="PPWINSEGMENT7SOURCERTF" val="{\rtf1\ansi\deff0{\fonttbl{\f0\fcharset0 Times New Roman;}}{\colortbl\red0\green0\blue0;}{\f0\fs24\b\cf0 Ad OH:\par}}"/>
  <p:tag name="PPWINSEGMENT7LENGTH" val="9"/>
  <p:tag name="PPWINSEGMENT7START" val="856"/>
  <p:tag name="PPWINSEGMENT6TARGETRTF" val="{\rtf1\ansi\deff1{\fonttbl{\f1\fcharset0 Arial;}{\f2\fcharset0 Times New Roman;}}{\colortbl\red0\green0\blue0;}{\f2\fs24\cf0 As teams become more diverse in their composition and work funcgtions, in order to be efficient members must learn to observe and adapt to the changing circumstances - this is a prerequisite of efficient team work.\par}}"/>
  <p:tag name="PPWINSEGMENT6SOURCERTF" val="{\rtf1\ansi\deff0{\fonttbl{\f0\fcharset0 Times New Roman;}}{\colortbl\red0\green0\blue0;}{\f0\fs24\cf0 Efterh\'E5nden som team bliver mere forskelligartede i deres sammens\'E6tning og funktioner, m\'E5 medlemmerne for at v\'E6re effektive l\'E6re at observere og tilpasse sig de skiftende omst\'E6ndigheder \'96 det er en foruds\'E6tning for det effektive teamsamarbejde.\par}}"/>
  <p:tag name="PPWINSEGMENT6LENGTH" val="214"/>
  <p:tag name="PPWINSEGMENT6START" val="640"/>
  <p:tag name="PPWINSEGMENT5TARGETRTF" val="{\rtf1\ansi\deff1{\fonttbl{\f1\fcharset0 Arial;}{\f2\fcharset0 Times New Roman;}}{\colortbl\red0\green0\blue0;}{\f2\fs24\cf0 Michael West:\par}}"/>
  <p:tag name="PPWINSEGMENT5SOURCERTF" val="{\rtf1\ansi\deff0{\fonttbl{\f0\fcharset0 Times New Roman;}}{\colortbl\red0\green0\blue0;}{\f0\fs24\cf0 Michael West:\par}}"/>
  <p:tag name="PPWINSEGMENT5LENGTH" val="13"/>
  <p:tag name="PPWINSEGMENT5START" val="626"/>
  <p:tag name="PPWINSEGMENT4TARGETRTF" val="{\rtf1\ansi\deff1{\fonttbl{\f1\fcharset0 Arial;}{\f2\fcharset0 Times New Roman;}}{\colortbl\red0\green0\blue0;}{\f2\fs24\cf0 E.g. today teams are becoming less uniform as a result of changes in working patterns such as part time working, flexible working hours, working from home and cooperation across national borders, etc.\par}}"/>
  <p:tag name="PPWINSEGMENT4SOURCERTF" val="{\rtf1\ansi\deff0{\fonttbl{\f0\fcharset0 Times New Roman;}}{\colortbl\red0\green0\blue0;}{\f0\fs24\cf0 Fx bliver teams mere uensartede i dag p\'E5 grund af \'E6ndring i arbejdsm\'F8nstre s\'E5som deltid, flekstid, hjemmearbejdsplads (fjernarbejde) eller samarbejde p\'E5 tv\'E6rs af landegr\'E6nser m.v.\par}}"/>
  <p:tag name="PPWINSEGMENT4LENGTH" val="200"/>
  <p:tag name="PPWINSEGMENT4START" val="424"/>
  <p:tag name="PPWINSEGMENT3TARGETRTF" val="{\rtf1\ansi\deff1{\fonttbl{\f1\fcharset0 Arial;}{\f2\fcharset0 Times New Roman;}}{\colortbl\red0\green0\blue0;}{\f2\fs24\cf0 Instead, based on research and experience one can examine work methods abd develop methods that are suited to the changed circumstances.\par}}"/>
  <p:tag name="PPWINSEGMENT3SOURCERTF" val="{\rtf1\ansi\deff0{\fonttbl{\f0\fcharset0 Times New Roman;}}{\colortbl\red0\green0\blue0;}{\f0\fs24\cf0 I stedet kan man baseret p\'E5 forskning og erfaringer overveje arbejdsm\'E5de og udvikle metoder, der passer til de foranderlige forhold.\par}}"/>
  <p:tag name="PPWINSEGMENT3LENGTH" val="136"/>
  <p:tag name="PPWINSEGMENT3START" val="287"/>
  <p:tag name="PPWINSEGMENT2TARGETRTF" val="{\rtf1\ansi\deff1{\fonttbl{\f1\fcharset0 Arial;}{\f2\fcharset0 Times New Roman;}}{\colortbl\red0\green0\blue0;}{\f2\fs24\cf0 It would therefore be unrealistic to see how there could be a sustainable &quot;rexcipe&quot; for the efficiebnt team.\par}}"/>
  <p:tag name="PPWINSEGMENT2SOURCERTF" val="{\rtf1\ansi\deff0{\fonttbl{\f0\fcharset0 Times New Roman;}}{\colortbl\red0\green0\blue0;}{\f0\fs24\cf0 Det vil derfor v\'E6re urealistisk at forestille sig en holdbar \'94opskrift\'94 p\'E5 det effektive team.\par}}"/>
  <p:tag name="PPWINSEGMENT2LENGTH" val="108"/>
  <p:tag name="PPWINSEGMENT2START" val="178"/>
  <p:tag name="PPWINSEGMENT1TARGETRTF" val="{\rtf1\ansi\deff1{\fonttbl{\f1\fcharset0 Arial;}{\f2\fcharset0 Times New Roman;}}{\colortbl\red0\green0\blue0;}{\f2\fs24\cf0 Most organisations are subject to many and rapid chnage processes which make great demands on the flexibility of individuals and teams of they are to be efficient and survive.\par}}"/>
  <p:tag name="PPWINSEGMENT1SOURCERTF" val="{\rtf1\ansi\deff0{\fonttbl{\f0\fcharset0 Times New Roman;}}{\colortbl\red0\green0\blue0;}{\f0\fs24\cf0 De fleste organisationer er kendetegnet ved mange og hurtige forandringsprocesser, som stiller store krav til enkelt personer og teams om fleksibilitet, hvis de skal v\'E6re effektive og overleve.\par}}"/>
  <p:tag name="PPWINSEGMENT1LENGTH" val="175"/>
  <p:tag name="PPWINSEGMENT1START" val="1"/>
</p:tagLst>
</file>

<file path=ppt/tags/tag16.xml><?xml version="1.0" encoding="utf-8"?>
<p:tagLst xmlns:a="http://schemas.openxmlformats.org/drawingml/2006/main" xmlns:r="http://schemas.openxmlformats.org/officeDocument/2006/relationships" xmlns:p="http://schemas.openxmlformats.org/presentationml/2006/main">
  <p:tag name="PPWINSEGMENT1START" val="1"/>
  <p:tag name="PPWINSEGMENT1LENGTH" val="37"/>
  <p:tag name="PPWINSEGMENT1SOURCERTF" val="{\rtf1\ansi\deff0{\fonttbl{\f0\fcharset0 Times New Roman;}}{\colortbl\red0\green0\blue0;}{\f0\fs20\cf0 For flere detaljer henvis til manualen.\par}}"/>
  <p:tag name="PPWINSEGMENT1TARGETRTF" val="{\rtf1\ansi\deff1{\fonttbl{\f1\fcharset0 Arial;}{\f2\fcharset0 Times New Roman;}}{\colortbl\red0\green0\blue0;}{\f2\fs20\cf0 Refer to the manual for more details.\par}}"/>
  <p:tag name="PPWINSEGMENT2START" val="40"/>
  <p:tag name="PPWINSEGMENT2LENGTH" val="203"/>
  <p:tag name="PPWINSEGMENT2SOURCERTF" val="{\rtf1\ansi\deff0{\fonttbl{\f0\fcharset0 Times New Roman;}}{\colortbl\red0\green0\blue0;}{\f0\fs20\cf0 G\'F8r opm\'E6rksom p\'E5, at det er vigtigt i forst\'E5elsen og formidlingen af de enkelte grupperoller, at kunne skelne mellem, hvad der er typisk for den enkelte teamrolle:\par}}"/>
  <p:tag name="PPWINSEGMENT2TARGETRTF" val="{\rtf1\ansi\deff1{\fonttbl{\f1\fcharset0 Arial;}{\f2\fcharset0 Times New Roman;}}{\colortbl\red0\green0\blue0;}{\f2\fs20\cf0 Draw attention to the fact that for the understanding and mediation of the individual team roles it is important to be able to distinguish between the elements that characterise the individual team role:\par}}"/>
  <p:tag name="PPWINSEGMENT3START" val="244"/>
  <p:tag name="PPWINSEGMENT3LENGTH" val="57"/>
  <p:tag name="PPWINSEGMENT3SOURCERTF" val="{\rtf1\ansi\deff0{\fonttbl{\f0\fcharset0 Times New Roman;}}{\colortbl\red0\green0\blue0;}{\f0\fs20\cf0 Hvilke kompetencer er mest i\'F8jnefaldende, hvad er det andre vil se.\par}}"/>
  <p:tag name="PPWINSEGMENT3TARGETRTF" val="{\rtf1\ansi\deff1{\fonttbl{\f1\fcharset0 Arial;}{\f2\fcharset0 Times New Roman;}}{\colortbl\red0\green0\blue0;}{\f2\fs20\cf0 which skills are most obvious, what will other peole see.\par}}"/>
  <p:tag name="PPWINSEGMENT4START" val="302"/>
  <p:tag name="PPWINSEGMENT4LENGTH" val="125"/>
  <p:tag name="PPWINSEGMENT4SOURCERTF" val="{\rtf1\ansi\deff0{\fonttbl{\f0\fcharset0 Times New Roman;}}{\colortbl\red0\green0\blue0;}{\f0\fs20\cf0 Men ogs\'E5 at kunne understrege nogle s\'E6rlige omr\'E5der, hvormed teammedlemmet ville kunne bidrage med sine kompetencer.\par}}"/>
  <p:tag name="PPWINSEGMENT4TARGETRTF" val="{\rtf1\ansi\deff1{\fonttbl{\f1\fcharset0 Arial;}{\f2\fcharset0 Times New Roman;}}{\colortbl\red0\green0\blue0;}{\f2\fs20\cf0 But also to be able to emphasis some special areas to whiche the team member might be able to contribute with his/her skills.\par}}"/>
  <p:tag name="PPWINSEGMENT5START" val="428"/>
  <p:tag name="PPWINSEGMENT5LENGTH" val="246"/>
  <p:tag name="PPWINSEGMENT5SOURCERTF" val="{\rtf1\ansi\deff0{\fonttbl{\f0\fcharset0 Times New Roman;}}{\colortbl\red0\green0\blue0;}{\f0\fs20\cf0 Understreg at ligesom, n\'E5r man arbejder med personprofilen (fx i en tilbagemelding, eller som led i medarbejderudviklings \'F8jemed), skal man v\'E6re opm\'E6rksom p\'E5 og vise forst\'E5else/respekt for de \'94svagheder\'94 som f\'F8lger med kompetencer p\'E5 andre omr\'E5der.\par}}"/>
  <p:tag name="PPWINSEGMENT5TARGETRTF" val="{\rtf1\ansi\deff1{\fonttbl{\f1\fcharset0 Arial;}{\f2\fcharset0 Times New Roman;}}{\colortbl\red0\green0\blue0;}{\f2\fs20\cf0 Stress that just as when one is working with the person profile (e.g. in a feedback report or for the purposes of employee development), one must be aware of and show understanding/respect forthe &quot;weaknesses&quot; that accompany skills in other areas.\par}}"/>
  <p:tag name="PPWINSEGMENT6START" val="675"/>
  <p:tag name="PPWINSEGMENT6LENGTH" val="167"/>
  <p:tag name="PPWINSEGMENT6SOURCERTF" val="{\rtf1\ansi\deff0{\fonttbl{\f0\fcharset0 Times New Roman;}}{\colortbl\red0\green0\blue0;}{\f0\fs20\cf0 Derfor kaldes det i team\'F8jemed }{\f0\fs20\b\cf0 tilladelige svagheder}{\f0\fs20\cf0 , blandt ander fordi det h\'F8jner tolerancen i dit arbejde med et team.\par}}"/>
  <p:tag name="PPWINSEGMENT6TARGETRTF" val="{\rtf1\ansi\deff1{\fonttbl{\f1\fcharset0 Arial;}{\f2\fcharset0 Times New Roman;}}{\colortbl\red0\green0\blue0;}{\f2\fs20\cf0 Therefore, for the purposes of the team these are designated }{\f2\fs20\b\cf0 permissible weaknesses}{\f2\fs20\cf0 , among other things because it increases tolerance levels in your work with a team.\par}}"/>
  <p:tag name="PPWINSEGMENT7START" val="844"/>
  <p:tag name="PPWINSEGMENT7LENGTH" val="114"/>
  <p:tag name="PPWINSEGMENT7SOURCERTF" val="{\rtf1\ansi\deff0{\fonttbl{\f0\fcharset0 Times New Roman;}}{\colortbl\red0\green0\blue0;}{\f0\fs20\cf0 G\'F8r opm\'E6rksom p\'E5, at der i ovenst\'E5ende beskrivelse er taget hensyn til prioriteringen i systemprofilen.\par}}"/>
  <p:tag name="PPWINSEGMENT7TARGETRTF" val="{\rtf1\ansi\deff1{\fonttbl{\f1\fcharset0 Arial;}{\f2\fcharset0 Times New Roman;}}{\colortbl\red0\green0\blue0;}{\f2\fs20\cf0 Draw attention to the fact that the above description has taken prioritisation in the system profile into account.\par}}"/>
  <p:tag name="PPWINLASTSAVEDTRANSLATION" val="Refer to the manual for more details.&#10;&#10;Draw attention to the fact that for the understanding and mediation of the individual team roles it is important to be able to distinguish between the elements that characterise the individual team role: which skills are most obvious, what will other peole see. But also to be able to emphasis some special areas to whiche the team member might be able to contribute with his/her skills. Stress that just as when one is working with the person profile (e.g. in a feedback report or for the purposes of employee development), one must be aware of and show understanding/respect forthe &quot;weaknesses&quot; that accompany skills in other areas. Therefore, for the purposes of the team these are designated permissible weaknesses, among other things because it increases tolerance levels in your work with a team.&#10;&#10;Draw attention to the fact that the above description has taken prioritisation in the system profile into account.&#10;"/>
  <p:tag name="PPWINALREADYSEGMENTED" val="True"/>
  <p:tag name="PPWINTOTALSEGMENTS" val="7"/>
</p:tagLst>
</file>

<file path=ppt/tags/tag17.xml><?xml version="1.0" encoding="utf-8"?>
<p:tagLst xmlns:a="http://schemas.openxmlformats.org/drawingml/2006/main" xmlns:r="http://schemas.openxmlformats.org/officeDocument/2006/relationships" xmlns:p="http://schemas.openxmlformats.org/presentationml/2006/main">
  <p:tag name="PPWINSEGMENT1START" val="1"/>
  <p:tag name="PPWINSEGMENT1LENGTH" val="37"/>
  <p:tag name="PPWINSEGMENT1SOURCERTF" val="{\rtf1\ansi\deff0{\fonttbl{\f0\fcharset0 Times New Roman;}}{\colortbl\red0\green0\blue0;}{\f0\fs20\cf0 For flere detaljer henvis til manualen.\par}}"/>
  <p:tag name="PPWINSEGMENT1TARGETRTF" val="{\rtf1\ansi\deff1{\fonttbl{\f1\fcharset0 Arial;}{\f2\fcharset0 Times New Roman;}}{\colortbl\red0\green0\blue0;}{\f2\fs20\cf0 Refer to the manual for more details.\par}}"/>
  <p:tag name="PPWINSEGMENT2START" val="40"/>
  <p:tag name="PPWINSEGMENT2LENGTH" val="203"/>
  <p:tag name="PPWINSEGMENT2SOURCERTF" val="{\rtf1\ansi\deff0{\fonttbl{\f0\fcharset0 Times New Roman;}}{\colortbl\red0\green0\blue0;}{\f0\fs20\cf0 G\'F8r opm\'E6rksom p\'E5, at det er vigtigt i forst\'E5elsen og formidlingen af de enkelte grupperoller, at kunne skelne mellem, hvad der er typisk for den enkelte teamrolle:\par}}"/>
  <p:tag name="PPWINSEGMENT2TARGETRTF" val="{\rtf1\ansi\deff1{\fonttbl{\f1\fcharset0 Arial;}{\f2\fcharset0 Times New Roman;}}{\colortbl\red0\green0\blue0;}{\f2\fs20\cf0 Draw attention to the fact that for the understanding and mediation of the individual team roles it is important to be able to distinguish between the elements that characterise the individual team role:\par}}"/>
  <p:tag name="PPWINSEGMENT3START" val="244"/>
  <p:tag name="PPWINSEGMENT3LENGTH" val="57"/>
  <p:tag name="PPWINSEGMENT3SOURCERTF" val="{\rtf1\ansi\deff0{\fonttbl{\f0\fcharset0 Times New Roman;}}{\colortbl\red0\green0\blue0;}{\f0\fs20\cf0 Hvilke kompetencer er mest i\'F8jnefaldende, hvad er det andre vil se.\par}}"/>
  <p:tag name="PPWINSEGMENT3TARGETRTF" val="{\rtf1\ansi\deff1{\fonttbl{\f1\fcharset0 Arial;}{\f2\fcharset0 Times New Roman;}}{\colortbl\red0\green0\blue0;}{\f2\fs20\cf0 which skills are most obvious, what will other peole see.\par}}"/>
  <p:tag name="PPWINSEGMENT4START" val="302"/>
  <p:tag name="PPWINSEGMENT4LENGTH" val="125"/>
  <p:tag name="PPWINSEGMENT4SOURCERTF" val="{\rtf1\ansi\deff0{\fonttbl{\f0\fcharset0 Times New Roman;}}{\colortbl\red0\green0\blue0;}{\f0\fs20\cf0 Men ogs\'E5 at kunne understrege nogle s\'E6rlige omr\'E5der, hvormed teammedlemmet ville kunne bidrage med sine kompetencer.\par}}"/>
  <p:tag name="PPWINSEGMENT4TARGETRTF" val="{\rtf1\ansi\deff1{\fonttbl{\f1\fcharset0 Arial;}{\f2\fcharset0 Times New Roman;}}{\colortbl\red0\green0\blue0;}{\f2\fs20\cf0 But also to be able to emphasis some special areas to whiche the team member might be able to contribute with his/her skills.\par}}"/>
  <p:tag name="PPWINSEGMENT5START" val="428"/>
  <p:tag name="PPWINSEGMENT5LENGTH" val="246"/>
  <p:tag name="PPWINSEGMENT5SOURCERTF" val="{\rtf1\ansi\deff0{\fonttbl{\f0\fcharset0 Times New Roman;}}{\colortbl\red0\green0\blue0;}{\f0\fs20\cf0 Understreg at ligesom, n\'E5r man arbejder med personprofilen (fx i en tilbagemelding, eller som led i medarbejderudviklings \'F8jemed), skal man v\'E6re opm\'E6rksom p\'E5 og vise forst\'E5else/respekt for de \'94svagheder\'94 som f\'F8lger med kompetencer p\'E5 andre omr\'E5der.\par}}"/>
  <p:tag name="PPWINSEGMENT5TARGETRTF" val="{\rtf1\ansi\deff1{\fonttbl{\f1\fcharset0 Arial;}{\f2\fcharset0 Times New Roman;}}{\colortbl\red0\green0\blue0;}{\f2\fs20\cf0 Stress that just as when one is working with the person profile (e.g. in a feedback report or for the purposes of employee development), one must be aware of and show understanding/respect forthe &quot;weaknesses&quot; that accompany skills in other areas.\par}}"/>
  <p:tag name="PPWINSEGMENT6START" val="675"/>
  <p:tag name="PPWINSEGMENT6LENGTH" val="167"/>
  <p:tag name="PPWINSEGMENT6SOURCERTF" val="{\rtf1\ansi\deff0{\fonttbl{\f0\fcharset0 Times New Roman;}}{\colortbl\red0\green0\blue0;}{\f0\fs20\cf0 Derfor kaldes det i team\'F8jemed }{\f0\fs20\b\cf0 tilladelige svagheder}{\f0\fs20\cf0 , blandt ander fordi det h\'F8jner tolerancen i dit arbejde med et team.\par}}"/>
  <p:tag name="PPWINSEGMENT6TARGETRTF" val="{\rtf1\ansi\deff1{\fonttbl{\f1\fcharset0 Arial;}{\f2\fcharset0 Times New Roman;}}{\colortbl\red0\green0\blue0;}{\f2\fs20\cf0 Therefore, for the purposes of the team these are designated }{\f2\fs20\b\cf0 permissible weaknesses}{\f2\fs20\cf0 , among other things because it increases tolerance levels in your work with a team.\par}}"/>
  <p:tag name="PPWINSEGMENT7START" val="844"/>
  <p:tag name="PPWINSEGMENT7LENGTH" val="114"/>
  <p:tag name="PPWINSEGMENT7SOURCERTF" val="{\rtf1\ansi\deff0{\fonttbl{\f0\fcharset0 Times New Roman;}}{\colortbl\red0\green0\blue0;}{\f0\fs20\cf0 G\'F8r opm\'E6rksom p\'E5, at der i ovenst\'E5ende beskrivelse er taget hensyn til prioriteringen i systemprofilen.\par}}"/>
  <p:tag name="PPWINSEGMENT7TARGETRTF" val="{\rtf1\ansi\deff1{\fonttbl{\f1\fcharset0 Arial;}{\f2\fcharset0 Times New Roman;}}{\colortbl\red0\green0\blue0;}{\f2\fs20\cf0 Draw attention to the fact that the above description has taken prioritisation in the system profile into account.\par}}"/>
  <p:tag name="PPWINLASTSAVEDTRANSLATION" val="Refer to the manual for more details.&#10;&#10;Draw attention to the fact that for the understanding and mediation of the individual team roles it is important to be able to distinguish between the elements that characterise the individual team role: which skills are most obvious, what will other peole see. But also to be able to emphasis some special areas to whiche the team member might be able to contribute with his/her skills. Stress that just as when one is working with the person profile (e.g. in a feedback report or for the purposes of employee development), one must be aware of and show understanding/respect forthe &quot;weaknesses&quot; that accompany skills in other areas. Therefore, for the purposes of the team these are designated permissible weaknesses, among other things because it increases tolerance levels in your work with a team.&#10;&#10;Draw attention to the fact that the above description has taken prioritisation in the system profile into account.&#10;"/>
  <p:tag name="PPWINALREADYSEGMENTED" val="True"/>
  <p:tag name="PPWINTOTALSEGMENTS" val="7"/>
</p:tagLst>
</file>

<file path=ppt/tags/tag18.xml><?xml version="1.0" encoding="utf-8"?>
<p:tagLst xmlns:a="http://schemas.openxmlformats.org/drawingml/2006/main" xmlns:r="http://schemas.openxmlformats.org/officeDocument/2006/relationships" xmlns:p="http://schemas.openxmlformats.org/presentationml/2006/main">
  <p:tag name="PPWINSEGMENT1START" val="1"/>
  <p:tag name="PPWINSEGMENT1LENGTH" val="37"/>
  <p:tag name="PPWINSEGMENT1SOURCERTF" val="{\rtf1\ansi\deff0{\fonttbl{\f0\fcharset0 Times New Roman;}}{\colortbl\red0\green0\blue0;}{\f0\fs20\cf0 For flere detaljer henvis til manualen.\par}}"/>
  <p:tag name="PPWINSEGMENT1TARGETRTF" val="{\rtf1\ansi\deff1{\fonttbl{\f1\fcharset0 Arial;}{\f2\fcharset0 Times New Roman;}}{\colortbl\red0\green0\blue0;}{\f2\fs20\cf0 Refer to the manual for more details.\par}}"/>
  <p:tag name="PPWINSEGMENT2START" val="40"/>
  <p:tag name="PPWINSEGMENT2LENGTH" val="203"/>
  <p:tag name="PPWINSEGMENT2SOURCERTF" val="{\rtf1\ansi\deff0{\fonttbl{\f0\fcharset0 Times New Roman;}}{\colortbl\red0\green0\blue0;}{\f0\fs20\cf0 G\'F8r opm\'E6rksom p\'E5, at det er vigtigt i forst\'E5elsen og formidlingen af de enkelte grupperoller, at kunne skelne mellem, hvad der er typisk for den enkelte teamrolle:\par}}"/>
  <p:tag name="PPWINSEGMENT2TARGETRTF" val="{\rtf1\ansi\deff1{\fonttbl{\f1\fcharset0 Arial;}{\f2\fcharset0 Times New Roman;}}{\colortbl\red0\green0\blue0;}{\f2\fs20\cf0 Draw attention to the fact that for the understanding and mediation of the individual team roles it is important to be able to distinguish between the elements that characterise the individual team role:\par}}"/>
  <p:tag name="PPWINSEGMENT3START" val="244"/>
  <p:tag name="PPWINSEGMENT3LENGTH" val="57"/>
  <p:tag name="PPWINSEGMENT3SOURCERTF" val="{\rtf1\ansi\deff0{\fonttbl{\f0\fcharset0 Times New Roman;}}{\colortbl\red0\green0\blue0;}{\f0\fs20\cf0 Hvilke kompetencer er mest i\'F8jnefaldende, hvad er det andre vil se.\par}}"/>
  <p:tag name="PPWINSEGMENT3TARGETRTF" val="{\rtf1\ansi\deff1{\fonttbl{\f1\fcharset0 Arial;}{\f2\fcharset0 Times New Roman;}}{\colortbl\red0\green0\blue0;}{\f2\fs20\cf0 which skills are most obvious, what will other peole see.\par}}"/>
  <p:tag name="PPWINSEGMENT4START" val="302"/>
  <p:tag name="PPWINSEGMENT4LENGTH" val="125"/>
  <p:tag name="PPWINSEGMENT4SOURCERTF" val="{\rtf1\ansi\deff0{\fonttbl{\f0\fcharset0 Times New Roman;}}{\colortbl\red0\green0\blue0;}{\f0\fs20\cf0 Men ogs\'E5 at kunne understrege nogle s\'E6rlige omr\'E5der, hvormed teammedlemmet ville kunne bidrage med sine kompetencer.\par}}"/>
  <p:tag name="PPWINSEGMENT4TARGETRTF" val="{\rtf1\ansi\deff1{\fonttbl{\f1\fcharset0 Arial;}{\f2\fcharset0 Times New Roman;}}{\colortbl\red0\green0\blue0;}{\f2\fs20\cf0 But also to be able to emphasis some special areas to whiche the team member might be able to contribute with his/her skills.\par}}"/>
  <p:tag name="PPWINSEGMENT5START" val="428"/>
  <p:tag name="PPWINSEGMENT5LENGTH" val="246"/>
  <p:tag name="PPWINSEGMENT5SOURCERTF" val="{\rtf1\ansi\deff0{\fonttbl{\f0\fcharset0 Times New Roman;}}{\colortbl\red0\green0\blue0;}{\f0\fs20\cf0 Understreg at ligesom, n\'E5r man arbejder med personprofilen (fx i en tilbagemelding, eller som led i medarbejderudviklings \'F8jemed), skal man v\'E6re opm\'E6rksom p\'E5 og vise forst\'E5else/respekt for de \'94svagheder\'94 som f\'F8lger med kompetencer p\'E5 andre omr\'E5der.\par}}"/>
  <p:tag name="PPWINSEGMENT5TARGETRTF" val="{\rtf1\ansi\deff1{\fonttbl{\f1\fcharset0 Arial;}{\f2\fcharset0 Times New Roman;}}{\colortbl\red0\green0\blue0;}{\f2\fs20\cf0 Stress that just as when one is working with the person profile (e.g. in a feedback report or for the purposes of employee development), one must be aware of and show understanding/respect forthe &quot;weaknesses&quot; that accompany skills in other areas.\par}}"/>
  <p:tag name="PPWINSEGMENT6START" val="675"/>
  <p:tag name="PPWINSEGMENT6LENGTH" val="167"/>
  <p:tag name="PPWINSEGMENT6SOURCERTF" val="{\rtf1\ansi\deff0{\fonttbl{\f0\fcharset0 Times New Roman;}}{\colortbl\red0\green0\blue0;}{\f0\fs20\cf0 Derfor kaldes det i team\'F8jemed }{\f0\fs20\b\cf0 tilladelige svagheder}{\f0\fs20\cf0 , blandt ander fordi det h\'F8jner tolerancen i dit arbejde med et team.\par}}"/>
  <p:tag name="PPWINSEGMENT6TARGETRTF" val="{\rtf1\ansi\deff1{\fonttbl{\f1\fcharset0 Arial;}{\f2\fcharset0 Times New Roman;}}{\colortbl\red0\green0\blue0;}{\f2\fs20\cf0 Therefore, for the purposes of the team these are designated }{\f2\fs20\b\cf0 permissible weaknesses}{\f2\fs20\cf0 , among other things because it increases tolerance levels in your work with a team.\par}}"/>
  <p:tag name="PPWINSEGMENT7START" val="844"/>
  <p:tag name="PPWINSEGMENT7LENGTH" val="114"/>
  <p:tag name="PPWINSEGMENT7SOURCERTF" val="{\rtf1\ansi\deff0{\fonttbl{\f0\fcharset0 Times New Roman;}}{\colortbl\red0\green0\blue0;}{\f0\fs20\cf0 G\'F8r opm\'E6rksom p\'E5, at der i ovenst\'E5ende beskrivelse er taget hensyn til prioriteringen i systemprofilen.\par}}"/>
  <p:tag name="PPWINSEGMENT7TARGETRTF" val="{\rtf1\ansi\deff1{\fonttbl{\f1\fcharset0 Arial;}{\f2\fcharset0 Times New Roman;}}{\colortbl\red0\green0\blue0;}{\f2\fs20\cf0 Draw attention to the fact that the above description has taken prioritisation in the system profile into account.\par}}"/>
  <p:tag name="PPWINLASTSAVEDTRANSLATION" val="Refer to the manual for more details.&#10;&#10;Draw attention to the fact that for the understanding and mediation of the individual team roles it is important to be able to distinguish between the elements that characterise the individual team role: which skills are most obvious, what will other peole see. But also to be able to emphasis some special areas to whiche the team member might be able to contribute with his/her skills. Stress that just as when one is working with the person profile (e.g. in a feedback report or for the purposes of employee development), one must be aware of and show understanding/respect forthe &quot;weaknesses&quot; that accompany skills in other areas. Therefore, for the purposes of the team these are designated permissible weaknesses, among other things because it increases tolerance levels in your work with a team.&#10;&#10;Draw attention to the fact that the above description has taken prioritisation in the system profile into account.&#10;"/>
  <p:tag name="PPWINALREADYSEGMENTED" val="True"/>
  <p:tag name="PPWINTOTALSEGMENTS" val="7"/>
</p:tagLst>
</file>

<file path=ppt/tags/tag19.xml><?xml version="1.0" encoding="utf-8"?>
<p:tagLst xmlns:a="http://schemas.openxmlformats.org/drawingml/2006/main" xmlns:r="http://schemas.openxmlformats.org/officeDocument/2006/relationships" xmlns:p="http://schemas.openxmlformats.org/presentationml/2006/main">
  <p:tag name="PPWINSEGMENT1START" val="1"/>
  <p:tag name="PPWINSEGMENT1LENGTH" val="37"/>
  <p:tag name="PPWINSEGMENT1SOURCERTF" val="{\rtf1\ansi\deff0{\fonttbl{\f0\fcharset0 Times New Roman;}}{\colortbl\red0\green0\blue0;}{\f0\fs20\cf0 For flere detaljer henvis til manualen.\par}}"/>
  <p:tag name="PPWINSEGMENT1TARGETRTF" val="{\rtf1\ansi\deff1{\fonttbl{\f1\fcharset0 Arial;}{\f2\fcharset0 Times New Roman;}}{\colortbl\red0\green0\blue0;}{\f2\fs20\cf0 Refer to the manual for more details.\par}}"/>
  <p:tag name="PPWINSEGMENT2START" val="40"/>
  <p:tag name="PPWINSEGMENT2LENGTH" val="203"/>
  <p:tag name="PPWINSEGMENT2SOURCERTF" val="{\rtf1\ansi\deff0{\fonttbl{\f0\fcharset0 Times New Roman;}}{\colortbl\red0\green0\blue0;}{\f0\fs20\cf0 G\'F8r opm\'E6rksom p\'E5, at det er vigtigt i forst\'E5elsen og formidlingen af de enkelte grupperoller, at kunne skelne mellem, hvad der er typisk for den enkelte teamrolle:\par}}"/>
  <p:tag name="PPWINSEGMENT2TARGETRTF" val="{\rtf1\ansi\deff1{\fonttbl{\f1\fcharset0 Arial;}{\f2\fcharset0 Times New Roman;}}{\colortbl\red0\green0\blue0;}{\f2\fs20\cf0 Draw attention to the fact that for the understanding and mediation of the individual team roles it is important to be able to distinguish between the elements that characterise the individual team role:\par}}"/>
  <p:tag name="PPWINSEGMENT3START" val="244"/>
  <p:tag name="PPWINSEGMENT3LENGTH" val="57"/>
  <p:tag name="PPWINSEGMENT3SOURCERTF" val="{\rtf1\ansi\deff0{\fonttbl{\f0\fcharset0 Times New Roman;}}{\colortbl\red0\green0\blue0;}{\f0\fs20\cf0 Hvilke kompetencer er mest i\'F8jnefaldende, hvad er det andre vil se.\par}}"/>
  <p:tag name="PPWINSEGMENT3TARGETRTF" val="{\rtf1\ansi\deff1{\fonttbl{\f1\fcharset0 Arial;}{\f2\fcharset0 Times New Roman;}}{\colortbl\red0\green0\blue0;}{\f2\fs20\cf0 which skills are most obvious, what will other peole see.\par}}"/>
  <p:tag name="PPWINSEGMENT4START" val="302"/>
  <p:tag name="PPWINSEGMENT4LENGTH" val="125"/>
  <p:tag name="PPWINSEGMENT4SOURCERTF" val="{\rtf1\ansi\deff0{\fonttbl{\f0\fcharset0 Times New Roman;}}{\colortbl\red0\green0\blue0;}{\f0\fs20\cf0 Men ogs\'E5 at kunne understrege nogle s\'E6rlige omr\'E5der, hvormed teammedlemmet ville kunne bidrage med sine kompetencer.\par}}"/>
  <p:tag name="PPWINSEGMENT4TARGETRTF" val="{\rtf1\ansi\deff1{\fonttbl{\f1\fcharset0 Arial;}{\f2\fcharset0 Times New Roman;}}{\colortbl\red0\green0\blue0;}{\f2\fs20\cf0 But also to be able to emphasis some special areas to whiche the team member might be able to contribute with his/her skills.\par}}"/>
  <p:tag name="PPWINSEGMENT5START" val="428"/>
  <p:tag name="PPWINSEGMENT5LENGTH" val="246"/>
  <p:tag name="PPWINSEGMENT5SOURCERTF" val="{\rtf1\ansi\deff0{\fonttbl{\f0\fcharset0 Times New Roman;}}{\colortbl\red0\green0\blue0;}{\f0\fs20\cf0 Understreg at ligesom, n\'E5r man arbejder med personprofilen (fx i en tilbagemelding, eller som led i medarbejderudviklings \'F8jemed), skal man v\'E6re opm\'E6rksom p\'E5 og vise forst\'E5else/respekt for de \'94svagheder\'94 som f\'F8lger med kompetencer p\'E5 andre omr\'E5der.\par}}"/>
  <p:tag name="PPWINSEGMENT5TARGETRTF" val="{\rtf1\ansi\deff1{\fonttbl{\f1\fcharset0 Arial;}{\f2\fcharset0 Times New Roman;}}{\colortbl\red0\green0\blue0;}{\f2\fs20\cf0 Stress that just as when one is working with the person profile (e.g. in a feedback report or for the purposes of employee development), one must be aware of and show understanding/respect forthe &quot;weaknesses&quot; that accompany skills in other areas.\par}}"/>
  <p:tag name="PPWINSEGMENT6START" val="675"/>
  <p:tag name="PPWINSEGMENT6LENGTH" val="167"/>
  <p:tag name="PPWINSEGMENT6SOURCERTF" val="{\rtf1\ansi\deff0{\fonttbl{\f0\fcharset0 Times New Roman;}}{\colortbl\red0\green0\blue0;}{\f0\fs20\cf0 Derfor kaldes det i team\'F8jemed }{\f0\fs20\b\cf0 tilladelige svagheder}{\f0\fs20\cf0 , blandt ander fordi det h\'F8jner tolerancen i dit arbejde med et team.\par}}"/>
  <p:tag name="PPWINSEGMENT6TARGETRTF" val="{\rtf1\ansi\deff1{\fonttbl{\f1\fcharset0 Arial;}{\f2\fcharset0 Times New Roman;}}{\colortbl\red0\green0\blue0;}{\f2\fs20\cf0 Therefore, for the purposes of the team these are designated }{\f2\fs20\b\cf0 permissible weaknesses}{\f2\fs20\cf0 , among other things because it increases tolerance levels in your work with a team.\par}}"/>
  <p:tag name="PPWINSEGMENT7START" val="844"/>
  <p:tag name="PPWINSEGMENT7LENGTH" val="114"/>
  <p:tag name="PPWINSEGMENT7SOURCERTF" val="{\rtf1\ansi\deff0{\fonttbl{\f0\fcharset0 Times New Roman;}}{\colortbl\red0\green0\blue0;}{\f0\fs20\cf0 G\'F8r opm\'E6rksom p\'E5, at der i ovenst\'E5ende beskrivelse er taget hensyn til prioriteringen i systemprofilen.\par}}"/>
  <p:tag name="PPWINSEGMENT7TARGETRTF" val="{\rtf1\ansi\deff1{\fonttbl{\f1\fcharset0 Arial;}{\f2\fcharset0 Times New Roman;}}{\colortbl\red0\green0\blue0;}{\f2\fs20\cf0 Draw attention to the fact that the above description has taken prioritisation in the system profile into account.\par}}"/>
  <p:tag name="PPWINLASTSAVEDTRANSLATION" val="Refer to the manual for more details.&#10;&#10;Draw attention to the fact that for the understanding and mediation of the individual team roles it is important to be able to distinguish between the elements that characterise the individual team role: which skills are most obvious, what will other peole see. But also to be able to emphasis some special areas to whiche the team member might be able to contribute with his/her skills. Stress that just as when one is working with the person profile (e.g. in a feedback report or for the purposes of employee development), one must be aware of and show understanding/respect forthe &quot;weaknesses&quot; that accompany skills in other areas. Therefore, for the purposes of the team these are designated permissible weaknesses, among other things because it increases tolerance levels in your work with a team.&#10;&#10;Draw attention to the fact that the above description has taken prioritisation in the system profile into account.&#10;"/>
  <p:tag name="PPWINALREADYSEGMENTED" val="True"/>
  <p:tag name="PPWINTOTALSEGMENTS" val="7"/>
</p:tagLst>
</file>

<file path=ppt/tags/tag2.xml><?xml version="1.0" encoding="utf-8"?>
<p:tagLst xmlns:a="http://schemas.openxmlformats.org/drawingml/2006/main" xmlns:r="http://schemas.openxmlformats.org/officeDocument/2006/relationships" xmlns:p="http://schemas.openxmlformats.org/presentationml/2006/main">
  <p:tag name="PPWINSEGMENT1START" val="1"/>
  <p:tag name="PPWINSEGMENT1LENGTH" val="180"/>
  <p:tag name="PPWINSEGMENT1SOURCERTF" val="{\rtf1\ansi\deff0{\fonttbl{\f0\fcharset0 Times New Roman;}}{\colortbl\red0\green0\blue0;}{\f0\fs20\cf0 Testv\'E6rkt\'F8jet er en metode til vurdering af, hvilket team den enkelte passer bedst til (i forbindelse med rekruttering til team), eller inden for et team, hvilken rolle den p\'E5g\'E6ldende typisk vil indtage.\par}}"/>
  <p:tag name="PPWINSEGMENT1TARGETRTF" val="{\rtf1\ansi\deff1{\fonttbl{\f1\fcharset0 Times New Roman;}}{\colortbl\red0\green0\blue0;}{\f1\fs20\cf0 The team tool is a method of evaluating which team best suits the individual (when recruting to teams), or within a team, which role the person in question might typically take on.\par}}"/>
  <p:tag name="PPWINSEGMENT2START" val="183"/>
  <p:tag name="PPWINSEGMENT2LENGTH" val="166"/>
  <p:tag name="PPWINSEGMENT2SOURCERTF" val="{\rtf1\ansi\deff0{\fonttbl{\f0\fcharset0 Times New Roman;}}{\colortbl\red0\green0\blue0;}{\f0\fs20\b\i\cf0 Individer, som er godt afbalanceret i forhold til hinanden (ad OH)}{\f0\fs20\cf0  henviser til vigtigheden af, at de roller, som er repr\'E6senteret i teamet komplementerer hinanden.\par}}"/>
  <p:tag name="PPWINSEGMENT2TARGETRTF" val="{\rtf1\ansi\deff1{\fonttbl{\f1\fcharset0 Arial;}{\f2\fcharset0 Times New Roman;}}{\colortbl\red0\green0\blue0;}{\f2\fs20\b\i\cf0 Individuals that are well balanced relative to each other (go to OH)}{\f2\fs20\cf0  refer to how important it is that those team roles represented in the team complement each other.\par}}"/>
  <p:tag name="PPWINSEGMENT3START" val="350"/>
  <p:tag name="PPWINSEGMENT3LENGTH" val="143"/>
  <p:tag name="PPWINSEGMENT3SOURCERTF" val="{\rtf1\ansi\deff0{\fonttbl{\f0\fcharset0 Times New Roman;}}{\colortbl\red0\green0\blue0;}{\f0\fs20\cf0 Det er s\'E5ledes ikke s\'E5 meget antallet af personer, som frav\'E6r af en eller flere af de 8 roller, der vil sv\'E6kke et teams effektivitet.\par}}"/>
  <p:tag name="PPWINSEGMENT3TARGETRTF" val="{\rtf1\ansi\deff1{\fonttbl{\f1\fcharset0 Times New Roman;}}{\colortbl\red0\green0\blue0;}{\f1\fs20\cf0 Thus it uis not so much the number of persons but rather the absence of one or more of the 8 roles that will weaken the efficiency of the team.\par}}"/>
  <p:tag name="PPWINSEGMENT4START" val="494"/>
  <p:tag name="PPWINSEGMENT4LENGTH" val="141"/>
  <p:tag name="PPWINSEGMENT4SOURCERTF" val="{\rtf1\ansi\deff0{\fonttbl{\f0\fcharset0 Times New Roman;}}{\colortbl\red0\green0\blue0;}{\f0\fs20\cf0 Et velfungerende team kan s\'E5ledes godt best\'E5 af 3-5 personer. Iflg. Belbin har de fleste b\'E5de en prim\'E6r og en sekund\'E6r rolle (se OH nr x)\par}}"/>
  <p:tag name="PPWINSEGMENT4TARGETRTF" val="{\rtf1\ansi\deff1{\fonttbl{\f1\fcharset0 Times New Roman;}}{\colortbl\red0\green0\blue0;}{\f1\fs20\cf0 Thus a successful team may well consist of 3-5 persons. According to Belbin, most people have a primary and a secondary roles (see OH no. x).\par}}"/>
  <p:tag name="PPWINLASTSAVEDTRANSLATION" val="The team tool is a method of evaluating which team best suits the individual (when recruting to teams), or within a team, which role the person in question might typically take on.&#10;&#10;Individuals that are well balanced relative to each other (go to OH) refer to how important it is that those team roles represented in the team complement each other. Thus it uis not so much the number of persons but rather the absence of one or more of the 8 roles that will weaken the efficiency of the team. Thus a successful team may well consist of 3-5 persons. According to Belbin, most people have a primary and a secondary roles (see OH no. x)."/>
  <p:tag name="PPWINALREADYSEGMENTED" val="True"/>
  <p:tag name="PPWINTOTALSEGMENTS" val="4"/>
</p:tagLst>
</file>

<file path=ppt/tags/tag20.xml><?xml version="1.0" encoding="utf-8"?>
<p:tagLst xmlns:a="http://schemas.openxmlformats.org/drawingml/2006/main" xmlns:r="http://schemas.openxmlformats.org/officeDocument/2006/relationships" xmlns:p="http://schemas.openxmlformats.org/presentationml/2006/main">
  <p:tag name="PPWINSEGMENT1START" val="1"/>
  <p:tag name="PPWINSEGMENT1LENGTH" val="37"/>
  <p:tag name="PPWINSEGMENT1SOURCERTF" val="{\rtf1\ansi\deff0{\fonttbl{\f0\fcharset0 Times New Roman;}}{\colortbl\red0\green0\blue0;}{\f0\fs20\cf0 For flere detaljer henvis til manualen.\par}}"/>
  <p:tag name="PPWINSEGMENT1TARGETRTF" val="{\rtf1\ansi\deff1{\fonttbl{\f1\fcharset0 Arial;}{\f2\fcharset0 Times New Roman;}}{\colortbl\red0\green0\blue0;}{\f2\fs20\cf0 Refer to the manual for more details.\par}}"/>
  <p:tag name="PPWINSEGMENT2START" val="40"/>
  <p:tag name="PPWINSEGMENT2LENGTH" val="203"/>
  <p:tag name="PPWINSEGMENT2SOURCERTF" val="{\rtf1\ansi\deff0{\fonttbl{\f0\fcharset0 Times New Roman;}}{\colortbl\red0\green0\blue0;}{\f0\fs20\cf0 G\'F8r opm\'E6rksom p\'E5, at det er vigtigt i forst\'E5elsen og formidlingen af de enkelte grupperoller, at kunne skelne mellem, hvad der er typisk for den enkelte teamrolle:\par}}"/>
  <p:tag name="PPWINSEGMENT2TARGETRTF" val="{\rtf1\ansi\deff1{\fonttbl{\f1\fcharset0 Arial;}{\f2\fcharset0 Times New Roman;}}{\colortbl\red0\green0\blue0;}{\f2\fs20\cf0 Draw attention to the fact that for the understanding and mediation of the individual team roles it is important to be able to distinguish between the elements that characterise the individual team role:\par}}"/>
  <p:tag name="PPWINSEGMENT3START" val="244"/>
  <p:tag name="PPWINSEGMENT3LENGTH" val="57"/>
  <p:tag name="PPWINSEGMENT3SOURCERTF" val="{\rtf1\ansi\deff0{\fonttbl{\f0\fcharset0 Times New Roman;}}{\colortbl\red0\green0\blue0;}{\f0\fs20\cf0 Hvilke kompetencer er mest i\'F8jnefaldende, hvad er det andre vil se.\par}}"/>
  <p:tag name="PPWINSEGMENT3TARGETRTF" val="{\rtf1\ansi\deff1{\fonttbl{\f1\fcharset0 Arial;}{\f2\fcharset0 Times New Roman;}}{\colortbl\red0\green0\blue0;}{\f2\fs20\cf0 which skills are most obvious, what will other peole see.\par}}"/>
  <p:tag name="PPWINSEGMENT4START" val="302"/>
  <p:tag name="PPWINSEGMENT4LENGTH" val="125"/>
  <p:tag name="PPWINSEGMENT4SOURCERTF" val="{\rtf1\ansi\deff0{\fonttbl{\f0\fcharset0 Times New Roman;}}{\colortbl\red0\green0\blue0;}{\f0\fs20\cf0 Men ogs\'E5 at kunne understrege nogle s\'E6rlige omr\'E5der, hvormed teammedlemmet ville kunne bidrage med sine kompetencer.\par}}"/>
  <p:tag name="PPWINSEGMENT4TARGETRTF" val="{\rtf1\ansi\deff1{\fonttbl{\f1\fcharset0 Arial;}{\f2\fcharset0 Times New Roman;}}{\colortbl\red0\green0\blue0;}{\f2\fs20\cf0 But also to be able to emphasis some special areas to whiche the team member might be able to contribute with his/her skills.\par}}"/>
  <p:tag name="PPWINSEGMENT5START" val="428"/>
  <p:tag name="PPWINSEGMENT5LENGTH" val="246"/>
  <p:tag name="PPWINSEGMENT5SOURCERTF" val="{\rtf1\ansi\deff0{\fonttbl{\f0\fcharset0 Times New Roman;}}{\colortbl\red0\green0\blue0;}{\f0\fs20\cf0 Understreg at ligesom, n\'E5r man arbejder med personprofilen (fx i en tilbagemelding, eller som led i medarbejderudviklings \'F8jemed), skal man v\'E6re opm\'E6rksom p\'E5 og vise forst\'E5else/respekt for de \'94svagheder\'94 som f\'F8lger med kompetencer p\'E5 andre omr\'E5der.\par}}"/>
  <p:tag name="PPWINSEGMENT5TARGETRTF" val="{\rtf1\ansi\deff1{\fonttbl{\f1\fcharset0 Arial;}{\f2\fcharset0 Times New Roman;}}{\colortbl\red0\green0\blue0;}{\f2\fs20\cf0 Stress that just as when one is working with the person profile (e.g. in a feedback report or for the purposes of employee development), one must be aware of and show understanding/respect forthe &quot;weaknesses&quot; that accompany skills in other areas.\par}}"/>
  <p:tag name="PPWINSEGMENT6START" val="675"/>
  <p:tag name="PPWINSEGMENT6LENGTH" val="167"/>
  <p:tag name="PPWINSEGMENT6SOURCERTF" val="{\rtf1\ansi\deff0{\fonttbl{\f0\fcharset0 Times New Roman;}}{\colortbl\red0\green0\blue0;}{\f0\fs20\cf0 Derfor kaldes det i team\'F8jemed }{\f0\fs20\b\cf0 tilladelige svagheder}{\f0\fs20\cf0 , blandt ander fordi det h\'F8jner tolerancen i dit arbejde med et team.\par}}"/>
  <p:tag name="PPWINSEGMENT6TARGETRTF" val="{\rtf1\ansi\deff1{\fonttbl{\f1\fcharset0 Arial;}{\f2\fcharset0 Times New Roman;}}{\colortbl\red0\green0\blue0;}{\f2\fs20\cf0 Therefore, for the purposes of the team these are designated }{\f2\fs20\b\cf0 permissible weaknesses}{\f2\fs20\cf0 , among other things because it increases tolerance levels in your work with a team.\par}}"/>
  <p:tag name="PPWINSEGMENT7START" val="844"/>
  <p:tag name="PPWINSEGMENT7LENGTH" val="114"/>
  <p:tag name="PPWINSEGMENT7SOURCERTF" val="{\rtf1\ansi\deff0{\fonttbl{\f0\fcharset0 Times New Roman;}}{\colortbl\red0\green0\blue0;}{\f0\fs20\cf0 G\'F8r opm\'E6rksom p\'E5, at der i ovenst\'E5ende beskrivelse er taget hensyn til prioriteringen i systemprofilen.\par}}"/>
  <p:tag name="PPWINSEGMENT7TARGETRTF" val="{\rtf1\ansi\deff1{\fonttbl{\f1\fcharset0 Arial;}{\f2\fcharset0 Times New Roman;}}{\colortbl\red0\green0\blue0;}{\f2\fs20\cf0 Draw attention to the fact that the above description has taken prioritisation in the system profile into account.\par}}"/>
  <p:tag name="PPWINLASTSAVEDTRANSLATION" val="Refer to the manual for more details.&#10;&#10;Draw attention to the fact that for the understanding and mediation of the individual team roles it is important to be able to distinguish between the elements that characterise the individual team role: which skills are most obvious, what will other peole see. But also to be able to emphasis some special areas to whiche the team member might be able to contribute with his/her skills. Stress that just as when one is working with the person profile (e.g. in a feedback report or for the purposes of employee development), one must be aware of and show understanding/respect forthe &quot;weaknesses&quot; that accompany skills in other areas. Therefore, for the purposes of the team these are designated permissible weaknesses, among other things because it increases tolerance levels in your work with a team.&#10;&#10;Draw attention to the fact that the above description has taken prioritisation in the system profile into account.&#10;"/>
  <p:tag name="PPWINALREADYSEGMENTED" val="True"/>
  <p:tag name="PPWINTOTALSEGMENTS" val="7"/>
</p:tagLst>
</file>

<file path=ppt/tags/tag21.xml><?xml version="1.0" encoding="utf-8"?>
<p:tagLst xmlns:a="http://schemas.openxmlformats.org/drawingml/2006/main" xmlns:r="http://schemas.openxmlformats.org/officeDocument/2006/relationships" xmlns:p="http://schemas.openxmlformats.org/presentationml/2006/main">
  <p:tag name="PPWINSEGMENT1START" val="1"/>
  <p:tag name="PPWINSEGMENT1LENGTH" val="37"/>
  <p:tag name="PPWINSEGMENT1SOURCERTF" val="{\rtf1\ansi\deff0{\fonttbl{\f0\fcharset0 Times New Roman;}}{\colortbl\red0\green0\blue0;}{\f0\fs20\cf0 For flere detaljer henvis til manualen.\par}}"/>
  <p:tag name="PPWINSEGMENT1TARGETRTF" val="{\rtf1\ansi\deff1{\fonttbl{\f1\fcharset0 Arial;}{\f2\fcharset0 Times New Roman;}}{\colortbl\red0\green0\blue0;}{\f2\fs20\cf0 Refer to the manual for more details.\par}}"/>
  <p:tag name="PPWINSEGMENT2START" val="40"/>
  <p:tag name="PPWINSEGMENT2LENGTH" val="203"/>
  <p:tag name="PPWINSEGMENT2SOURCERTF" val="{\rtf1\ansi\deff0{\fonttbl{\f0\fcharset0 Times New Roman;}}{\colortbl\red0\green0\blue0;}{\f0\fs20\cf0 G\'F8r opm\'E6rksom p\'E5, at det er vigtigt i forst\'E5elsen og formidlingen af de enkelte grupperoller, at kunne skelne mellem, hvad der er typisk for den enkelte teamrolle:\par}}"/>
  <p:tag name="PPWINSEGMENT2TARGETRTF" val="{\rtf1\ansi\deff1{\fonttbl{\f1\fcharset0 Arial;}{\f2\fcharset0 Times New Roman;}}{\colortbl\red0\green0\blue0;}{\f2\fs20\cf0 Draw attention to the fact that for the understanding and mediation of the individual team roles it is important to be able to distinguish between the elements that characterise the individual team role:\par}}"/>
  <p:tag name="PPWINSEGMENT3START" val="244"/>
  <p:tag name="PPWINSEGMENT3LENGTH" val="57"/>
  <p:tag name="PPWINSEGMENT3SOURCERTF" val="{\rtf1\ansi\deff0{\fonttbl{\f0\fcharset0 Times New Roman;}}{\colortbl\red0\green0\blue0;}{\f0\fs20\cf0 Hvilke kompetencer er mest i\'F8jnefaldende, hvad er det andre vil se.\par}}"/>
  <p:tag name="PPWINSEGMENT3TARGETRTF" val="{\rtf1\ansi\deff1{\fonttbl{\f1\fcharset0 Arial;}{\f2\fcharset0 Times New Roman;}}{\colortbl\red0\green0\blue0;}{\f2\fs20\cf0 which skills are most obvious, what will other peole see.\par}}"/>
  <p:tag name="PPWINSEGMENT4START" val="302"/>
  <p:tag name="PPWINSEGMENT4LENGTH" val="125"/>
  <p:tag name="PPWINSEGMENT4SOURCERTF" val="{\rtf1\ansi\deff0{\fonttbl{\f0\fcharset0 Times New Roman;}}{\colortbl\red0\green0\blue0;}{\f0\fs20\cf0 Men ogs\'E5 at kunne understrege nogle s\'E6rlige omr\'E5der, hvormed teammedlemmet ville kunne bidrage med sine kompetencer.\par}}"/>
  <p:tag name="PPWINSEGMENT4TARGETRTF" val="{\rtf1\ansi\deff1{\fonttbl{\f1\fcharset0 Arial;}{\f2\fcharset0 Times New Roman;}}{\colortbl\red0\green0\blue0;}{\f2\fs20\cf0 But also to be able to emphasis some special areas to whiche the team member might be able to contribute with his/her skills.\par}}"/>
  <p:tag name="PPWINSEGMENT5START" val="428"/>
  <p:tag name="PPWINSEGMENT5LENGTH" val="246"/>
  <p:tag name="PPWINSEGMENT5SOURCERTF" val="{\rtf1\ansi\deff0{\fonttbl{\f0\fcharset0 Times New Roman;}}{\colortbl\red0\green0\blue0;}{\f0\fs20\cf0 Understreg at ligesom, n\'E5r man arbejder med personprofilen (fx i en tilbagemelding, eller som led i medarbejderudviklings \'F8jemed), skal man v\'E6re opm\'E6rksom p\'E5 og vise forst\'E5else/respekt for de \'94svagheder\'94 som f\'F8lger med kompetencer p\'E5 andre omr\'E5der.\par}}"/>
  <p:tag name="PPWINSEGMENT5TARGETRTF" val="{\rtf1\ansi\deff1{\fonttbl{\f1\fcharset0 Arial;}{\f2\fcharset0 Times New Roman;}}{\colortbl\red0\green0\blue0;}{\f2\fs20\cf0 Stress that just as when one is working with the person profile (e.g. in a feedback report or for the purposes of employee development), one must be aware of and show understanding/respect forthe &quot;weaknesses&quot; that accompany skills in other areas.\par}}"/>
  <p:tag name="PPWINSEGMENT6START" val="675"/>
  <p:tag name="PPWINSEGMENT6LENGTH" val="167"/>
  <p:tag name="PPWINSEGMENT6SOURCERTF" val="{\rtf1\ansi\deff0{\fonttbl{\f0\fcharset0 Times New Roman;}}{\colortbl\red0\green0\blue0;}{\f0\fs20\cf0 Derfor kaldes det i team\'F8jemed }{\f0\fs20\b\cf0 tilladelige svagheder}{\f0\fs20\cf0 , blandt ander fordi det h\'F8jner tolerancen i dit arbejde med et team.\par}}"/>
  <p:tag name="PPWINSEGMENT6TARGETRTF" val="{\rtf1\ansi\deff1{\fonttbl{\f1\fcharset0 Arial;}{\f2\fcharset0 Times New Roman;}}{\colortbl\red0\green0\blue0;}{\f2\fs20\cf0 Therefore, for the purposes of the team these are designated }{\f2\fs20\b\cf0 permissible weaknesses}{\f2\fs20\cf0 , among other things because it increases tolerance levels in your work with a team.\par}}"/>
  <p:tag name="PPWINSEGMENT7START" val="844"/>
  <p:tag name="PPWINSEGMENT7LENGTH" val="114"/>
  <p:tag name="PPWINSEGMENT7SOURCERTF" val="{\rtf1\ansi\deff0{\fonttbl{\f0\fcharset0 Times New Roman;}}{\colortbl\red0\green0\blue0;}{\f0\fs20\cf0 G\'F8r opm\'E6rksom p\'E5, at der i ovenst\'E5ende beskrivelse er taget hensyn til prioriteringen i systemprofilen.\par}}"/>
  <p:tag name="PPWINSEGMENT7TARGETRTF" val="{\rtf1\ansi\deff1{\fonttbl{\f1\fcharset0 Arial;}{\f2\fcharset0 Times New Roman;}}{\colortbl\red0\green0\blue0;}{\f2\fs20\cf0 Draw attention to the fact that the above description has taken prioritisation in the system profile into account.\par}}"/>
  <p:tag name="PPWINLASTSAVEDTRANSLATION" val="Refer to the manual for more details.&#10;&#10;Draw attention to the fact that for the understanding and mediation of the individual team roles it is important to be able to distinguish between the elements that characterise the individual team role: which skills are most obvious, what will other peole see. But also to be able to emphasis some special areas to whiche the team member might be able to contribute with his/her skills. Stress that just as when one is working with the person profile (e.g. in a feedback report or for the purposes of employee development), one must be aware of and show understanding/respect forthe &quot;weaknesses&quot; that accompany skills in other areas. Therefore, for the purposes of the team these are designated permissible weaknesses, among other things because it increases tolerance levels in your work with a team.&#10;&#10;Draw attention to the fact that the above description has taken prioritisation in the system profile into account.&#10;"/>
  <p:tag name="PPWINALREADYSEGMENTED" val="True"/>
  <p:tag name="PPWINTOTALSEGMENTS" val="7"/>
</p:tagLst>
</file>

<file path=ppt/tags/tag22.xml><?xml version="1.0" encoding="utf-8"?>
<p:tagLst xmlns:a="http://schemas.openxmlformats.org/drawingml/2006/main" xmlns:r="http://schemas.openxmlformats.org/officeDocument/2006/relationships" xmlns:p="http://schemas.openxmlformats.org/presentationml/2006/main">
  <p:tag name="PPWINSEGMENT1START" val="1"/>
  <p:tag name="PPWINSEGMENT1LENGTH" val="37"/>
  <p:tag name="PPWINSEGMENT1SOURCERTF" val="{\rtf1\ansi\deff0{\fonttbl{\f0\fcharset0 Times New Roman;}}{\colortbl\red0\green0\blue0;}{\f0\fs20\cf0 For flere detaljer henvis til manualen.\par}}"/>
  <p:tag name="PPWINSEGMENT1TARGETRTF" val="{\rtf1\ansi\deff1{\fonttbl{\f1\fcharset0 Arial;}{\f2\fcharset0 Times New Roman;}}{\colortbl\red0\green0\blue0;}{\f2\fs20\cf0 Refer to the manual for more details.\par}}"/>
  <p:tag name="PPWINSEGMENT2START" val="40"/>
  <p:tag name="PPWINSEGMENT2LENGTH" val="203"/>
  <p:tag name="PPWINSEGMENT2SOURCERTF" val="{\rtf1\ansi\deff0{\fonttbl{\f0\fcharset0 Times New Roman;}}{\colortbl\red0\green0\blue0;}{\f0\fs20\cf0 G\'F8r opm\'E6rksom p\'E5, at det er vigtigt i forst\'E5elsen og formidlingen af de enkelte grupperoller, at kunne skelne mellem, hvad der er typisk for den enkelte teamrolle:\par}}"/>
  <p:tag name="PPWINSEGMENT2TARGETRTF" val="{\rtf1\ansi\deff1{\fonttbl{\f1\fcharset0 Arial;}{\f2\fcharset0 Times New Roman;}}{\colortbl\red0\green0\blue0;}{\f2\fs20\cf0 Draw attention to the fact that for the understanding and mediation of the individual team roles it is important to be able to distinguish between the elements that characterise the individual team role:\par}}"/>
  <p:tag name="PPWINSEGMENT3START" val="244"/>
  <p:tag name="PPWINSEGMENT3LENGTH" val="57"/>
  <p:tag name="PPWINSEGMENT3SOURCERTF" val="{\rtf1\ansi\deff0{\fonttbl{\f0\fcharset0 Times New Roman;}}{\colortbl\red0\green0\blue0;}{\f0\fs20\cf0 Hvilke kompetencer er mest i\'F8jnefaldende, hvad er det andre vil se.\par}}"/>
  <p:tag name="PPWINSEGMENT3TARGETRTF" val="{\rtf1\ansi\deff1{\fonttbl{\f1\fcharset0 Arial;}{\f2\fcharset0 Times New Roman;}}{\colortbl\red0\green0\blue0;}{\f2\fs20\cf0 which skills are most obvious, what will other peole see.\par}}"/>
  <p:tag name="PPWINSEGMENT4START" val="302"/>
  <p:tag name="PPWINSEGMENT4LENGTH" val="125"/>
  <p:tag name="PPWINSEGMENT4SOURCERTF" val="{\rtf1\ansi\deff0{\fonttbl{\f0\fcharset0 Times New Roman;}}{\colortbl\red0\green0\blue0;}{\f0\fs20\cf0 Men ogs\'E5 at kunne understrege nogle s\'E6rlige omr\'E5der, hvormed teammedlemmet ville kunne bidrage med sine kompetencer.\par}}"/>
  <p:tag name="PPWINSEGMENT4TARGETRTF" val="{\rtf1\ansi\deff1{\fonttbl{\f1\fcharset0 Arial;}{\f2\fcharset0 Times New Roman;}}{\colortbl\red0\green0\blue0;}{\f2\fs20\cf0 But also to be able to emphasis some special areas to whiche the team member might be able to contribute with his/her skills.\par}}"/>
  <p:tag name="PPWINSEGMENT5START" val="428"/>
  <p:tag name="PPWINSEGMENT5LENGTH" val="246"/>
  <p:tag name="PPWINSEGMENT5SOURCERTF" val="{\rtf1\ansi\deff0{\fonttbl{\f0\fcharset0 Times New Roman;}}{\colortbl\red0\green0\blue0;}{\f0\fs20\cf0 Understreg at ligesom, n\'E5r man arbejder med personprofilen (fx i en tilbagemelding, eller som led i medarbejderudviklings \'F8jemed), skal man v\'E6re opm\'E6rksom p\'E5 og vise forst\'E5else/respekt for de \'94svagheder\'94 som f\'F8lger med kompetencer p\'E5 andre omr\'E5der.\par}}"/>
  <p:tag name="PPWINSEGMENT5TARGETRTF" val="{\rtf1\ansi\deff1{\fonttbl{\f1\fcharset0 Arial;}{\f2\fcharset0 Times New Roman;}}{\colortbl\red0\green0\blue0;}{\f2\fs20\cf0 Stress that just as when one is working with the person profile (e.g. in a feedback report or for the purposes of employee development), one must be aware of and show understanding/respect forthe &quot;weaknesses&quot; that accompany skills in other areas.\par}}"/>
  <p:tag name="PPWINSEGMENT6START" val="675"/>
  <p:tag name="PPWINSEGMENT6LENGTH" val="167"/>
  <p:tag name="PPWINSEGMENT6SOURCERTF" val="{\rtf1\ansi\deff0{\fonttbl{\f0\fcharset0 Times New Roman;}}{\colortbl\red0\green0\blue0;}{\f0\fs20\cf0 Derfor kaldes det i team\'F8jemed }{\f0\fs20\b\cf0 tilladelige svagheder}{\f0\fs20\cf0 , blandt ander fordi det h\'F8jner tolerancen i dit arbejde med et team.\par}}"/>
  <p:tag name="PPWINSEGMENT6TARGETRTF" val="{\rtf1\ansi\deff1{\fonttbl{\f1\fcharset0 Arial;}{\f2\fcharset0 Times New Roman;}}{\colortbl\red0\green0\blue0;}{\f2\fs20\cf0 Therefore, for the purposes of the team these are designated }{\f2\fs20\b\cf0 permissible weaknesses}{\f2\fs20\cf0 , among other things because it increases tolerance levels in your work with a team.\par}}"/>
  <p:tag name="PPWINSEGMENT7START" val="844"/>
  <p:tag name="PPWINSEGMENT7LENGTH" val="114"/>
  <p:tag name="PPWINSEGMENT7SOURCERTF" val="{\rtf1\ansi\deff0{\fonttbl{\f0\fcharset0 Times New Roman;}}{\colortbl\red0\green0\blue0;}{\f0\fs20\cf0 G\'F8r opm\'E6rksom p\'E5, at der i ovenst\'E5ende beskrivelse er taget hensyn til prioriteringen i systemprofilen.\par}}"/>
  <p:tag name="PPWINSEGMENT7TARGETRTF" val="{\rtf1\ansi\deff1{\fonttbl{\f1\fcharset0 Arial;}{\f2\fcharset0 Times New Roman;}}{\colortbl\red0\green0\blue0;}{\f2\fs20\cf0 Draw attention to the fact that the above description has taken prioritisation in the system profile into account.\par}}"/>
  <p:tag name="PPWINLASTSAVEDTRANSLATION" val="Refer to the manual for more details.&#10;&#10;Draw attention to the fact that for the understanding and mediation of the individual team roles it is important to be able to distinguish between the elements that characterise the individual team role: which skills are most obvious, what will other peole see. But also to be able to emphasis some special areas to whiche the team member might be able to contribute with his/her skills. Stress that just as when one is working with the person profile (e.g. in a feedback report or for the purposes of employee development), one must be aware of and show understanding/respect forthe &quot;weaknesses&quot; that accompany skills in other areas. Therefore, for the purposes of the team these are designated permissible weaknesses, among other things because it increases tolerance levels in your work with a team.&#10;&#10;Draw attention to the fact that the above description has taken prioritisation in the system profile into account.&#10;"/>
  <p:tag name="PPWINALREADYSEGMENTED" val="True"/>
  <p:tag name="PPWINTOTALSEGMENTS" val="7"/>
</p:tagLst>
</file>

<file path=ppt/tags/tag23.xml><?xml version="1.0" encoding="utf-8"?>
<p:tagLst xmlns:a="http://schemas.openxmlformats.org/drawingml/2006/main" xmlns:r="http://schemas.openxmlformats.org/officeDocument/2006/relationships" xmlns:p="http://schemas.openxmlformats.org/presentationml/2006/main">
  <p:tag name="PPWINSEGMENT1START" val="1"/>
  <p:tag name="PPWINSEGMENT1LENGTH" val="37"/>
  <p:tag name="PPWINSEGMENT1SOURCERTF" val="{\rtf1\ansi\deff0{\fonttbl{\f0\fcharset0 Times New Roman;}}{\colortbl\red0\green0\blue0;}{\f0\fs20\cf0 For flere detaljer henvis til manualen.\par}}"/>
  <p:tag name="PPWINSEGMENT1TARGETRTF" val="{\rtf1\ansi\deff1{\fonttbl{\f1\fcharset0 Arial;}{\f2\fcharset0 Times New Roman;}}{\colortbl\red0\green0\blue0;}{\f2\fs20\cf0 Refer to the manual for more details.\par}}"/>
  <p:tag name="PPWINSEGMENT2START" val="40"/>
  <p:tag name="PPWINSEGMENT2LENGTH" val="203"/>
  <p:tag name="PPWINSEGMENT2SOURCERTF" val="{\rtf1\ansi\deff0{\fonttbl{\f0\fcharset0 Times New Roman;}}{\colortbl\red0\green0\blue0;}{\f0\fs20\cf0 G\'F8r opm\'E6rksom p\'E5, at det er vigtigt i forst\'E5elsen og formidlingen af de enkelte grupperoller, at kunne skelne mellem, hvad der er typisk for den enkelte teamrolle:\par}}"/>
  <p:tag name="PPWINSEGMENT2TARGETRTF" val="{\rtf1\ansi\deff1{\fonttbl{\f1\fcharset0 Arial;}{\f2\fcharset0 Times New Roman;}}{\colortbl\red0\green0\blue0;}{\f2\fs20\cf0 Draw attention to the fact that for the understanding and mediation of the individual team roles it is important to be able to distinguish between the elements that characterise the individual team role:\par}}"/>
  <p:tag name="PPWINSEGMENT3START" val="244"/>
  <p:tag name="PPWINSEGMENT3LENGTH" val="57"/>
  <p:tag name="PPWINSEGMENT3SOURCERTF" val="{\rtf1\ansi\deff0{\fonttbl{\f0\fcharset0 Times New Roman;}}{\colortbl\red0\green0\blue0;}{\f0\fs20\cf0 Hvilke kompetencer er mest i\'F8jnefaldende, hvad er det andre vil se.\par}}"/>
  <p:tag name="PPWINSEGMENT3TARGETRTF" val="{\rtf1\ansi\deff1{\fonttbl{\f1\fcharset0 Arial;}{\f2\fcharset0 Times New Roman;}}{\colortbl\red0\green0\blue0;}{\f2\fs20\cf0 which skills are most obvious, what will other peole see.\par}}"/>
  <p:tag name="PPWINSEGMENT4START" val="302"/>
  <p:tag name="PPWINSEGMENT4LENGTH" val="125"/>
  <p:tag name="PPWINSEGMENT4SOURCERTF" val="{\rtf1\ansi\deff0{\fonttbl{\f0\fcharset0 Times New Roman;}}{\colortbl\red0\green0\blue0;}{\f0\fs20\cf0 Men ogs\'E5 at kunne understrege nogle s\'E6rlige omr\'E5der, hvormed teammedlemmet ville kunne bidrage med sine kompetencer.\par}}"/>
  <p:tag name="PPWINSEGMENT4TARGETRTF" val="{\rtf1\ansi\deff1{\fonttbl{\f1\fcharset0 Arial;}{\f2\fcharset0 Times New Roman;}}{\colortbl\red0\green0\blue0;}{\f2\fs20\cf0 But also to be able to emphasis some special areas to whiche the team member might be able to contribute with his/her skills.\par}}"/>
  <p:tag name="PPWINSEGMENT5START" val="428"/>
  <p:tag name="PPWINSEGMENT5LENGTH" val="246"/>
  <p:tag name="PPWINSEGMENT5SOURCERTF" val="{\rtf1\ansi\deff0{\fonttbl{\f0\fcharset0 Times New Roman;}}{\colortbl\red0\green0\blue0;}{\f0\fs20\cf0 Understreg at ligesom, n\'E5r man arbejder med personprofilen (fx i en tilbagemelding, eller som led i medarbejderudviklings \'F8jemed), skal man v\'E6re opm\'E6rksom p\'E5 og vise forst\'E5else/respekt for de \'94svagheder\'94 som f\'F8lger med kompetencer p\'E5 andre omr\'E5der.\par}}"/>
  <p:tag name="PPWINSEGMENT5TARGETRTF" val="{\rtf1\ansi\deff1{\fonttbl{\f1\fcharset0 Arial;}{\f2\fcharset0 Times New Roman;}}{\colortbl\red0\green0\blue0;}{\f2\fs20\cf0 Stress that just as when one is working with the person profile (e.g. in a feedback report or for the purposes of employee development), one must be aware of and show understanding/respect forthe &quot;weaknesses&quot; that accompany skills in other areas.\par}}"/>
  <p:tag name="PPWINSEGMENT6START" val="675"/>
  <p:tag name="PPWINSEGMENT6LENGTH" val="167"/>
  <p:tag name="PPWINSEGMENT6SOURCERTF" val="{\rtf1\ansi\deff0{\fonttbl{\f0\fcharset0 Times New Roman;}}{\colortbl\red0\green0\blue0;}{\f0\fs20\cf0 Derfor kaldes det i team\'F8jemed }{\f0\fs20\b\cf0 tilladelige svagheder}{\f0\fs20\cf0 , blandt ander fordi det h\'F8jner tolerancen i dit arbejde med et team.\par}}"/>
  <p:tag name="PPWINSEGMENT6TARGETRTF" val="{\rtf1\ansi\deff1{\fonttbl{\f1\fcharset0 Arial;}{\f2\fcharset0 Times New Roman;}}{\colortbl\red0\green0\blue0;}{\f2\fs20\cf0 Therefore, for the purposes of the team these are designated }{\f2\fs20\b\cf0 permissible weaknesses}{\f2\fs20\cf0 , among other things because it increases tolerance levels in your work with a team.\par}}"/>
  <p:tag name="PPWINSEGMENT7START" val="844"/>
  <p:tag name="PPWINSEGMENT7LENGTH" val="114"/>
  <p:tag name="PPWINSEGMENT7SOURCERTF" val="{\rtf1\ansi\deff0{\fonttbl{\f0\fcharset0 Times New Roman;}}{\colortbl\red0\green0\blue0;}{\f0\fs20\cf0 G\'F8r opm\'E6rksom p\'E5, at der i ovenst\'E5ende beskrivelse er taget hensyn til prioriteringen i systemprofilen.\par}}"/>
  <p:tag name="PPWINSEGMENT7TARGETRTF" val="{\rtf1\ansi\deff1{\fonttbl{\f1\fcharset0 Arial;}{\f2\fcharset0 Times New Roman;}}{\colortbl\red0\green0\blue0;}{\f2\fs20\cf0 Draw attention to the fact that the above description has taken prioritisation in the system profile into account.\par}}"/>
  <p:tag name="PPWINLASTSAVEDTRANSLATION" val="Refer to the manual for more details.&#10;&#10;Draw attention to the fact that for the understanding and mediation of the individual team roles it is important to be able to distinguish between the elements that characterise the individual team role: which skills are most obvious, what will other peole see. But also to be able to emphasis some special areas to whiche the team member might be able to contribute with his/her skills. Stress that just as when one is working with the person profile (e.g. in a feedback report or for the purposes of employee development), one must be aware of and show understanding/respect forthe &quot;weaknesses&quot; that accompany skills in other areas. Therefore, for the purposes of the team these are designated permissible weaknesses, among other things because it increases tolerance levels in your work with a team.&#10;&#10;Draw attention to the fact that the above description has taken prioritisation in the system profile into account.&#10;"/>
  <p:tag name="PPWINALREADYSEGMENTED" val="True"/>
  <p:tag name="PPWINTOTALSEGMENTS" val="7"/>
</p:tagLst>
</file>

<file path=ppt/tags/tag3.xml><?xml version="1.0" encoding="utf-8"?>
<p:tagLst xmlns:a="http://schemas.openxmlformats.org/drawingml/2006/main" xmlns:r="http://schemas.openxmlformats.org/officeDocument/2006/relationships" xmlns:p="http://schemas.openxmlformats.org/presentationml/2006/main">
  <p:tag name="PPWINTOTALSEGMENTS" val="3"/>
  <p:tag name="PPWINALREADYSEGMENTED" val="True"/>
  <p:tag name="PPWINLASTSAVEDTRANSLATION" val="The majority of people who work in teams bring 2 key competencies with them:&#10;&#10;&#10;Professional/specialist knowledge and qualifications, and experience.&#10;&#10;Characteristic personal properties."/>
  <p:tag name="PPWINSEGMENT3TARGETRTF" val="{\rtf1\ansi\deff1{\fonttbl{\f1\fcharset0 Arial;}}{\colortbl\red221\green221\blue221;}{\f1\fs52\b\cf0 Characteristic personal properties.\par}}"/>
  <p:tag name="PPWINSEGMENT3SOURCERTF" val="{\rtf1\ansi\deff0{\fonttbl{\f0\fcharset0 Arial;}}{\colortbl\red221\green221\blue221;}{\f0\fs52\b\cf0 Karakteristiske personlige egenskaber.\par}}"/>
  <p:tag name="PPWINSEGMENT3LENGTH" val="35"/>
  <p:tag name="PPWINSEGMENT3START" val="151"/>
  <p:tag name="PPWINSEGMENT2TARGETRTF" val="{\rtf1\ansi\deff1{\fonttbl{\f1\fcharset0 Arial;}}{\colortbl\red221\green221\blue221;}{\f1\fs52\b\cf0 Professional/specialist knowledge and qualifications, and experience.\par}}"/>
  <p:tag name="PPWINSEGMENT2SOURCERTF" val="{\rtf1\ansi\deff0{\fonttbl{\f0\fcharset0 Arial;}}{\colortbl\red221\green221\blue221;}{\f0\fs52\b\cf0 Faglig/specialist viden og kvalifikationer samt erfaring.\par}}"/>
  <p:tag name="PPWINSEGMENT2LENGTH" val="69"/>
  <p:tag name="PPWINSEGMENT2START" val="80"/>
  <p:tag name="PPWINSEGMENT1TARGETRTF" val="{\rtf1\ansi\deff1{\fonttbl{\f1\fcharset0 Arial;}}{\colortbl\red221\green221\blue221;}{\f1\fs52\b\cf0 The majority of people who work in teams bring 2 key competencies with them:\par}}"/>
  <p:tag name="PPWINSEGMENT1SOURCERTF" val="{\rtf1\ansi\deff0{\fonttbl{\f0\fcharset0 Arial;}}{\colortbl\red221\green221\blue221;}{\f0\fs52\b\cf0 De fleste mennesker, som arbejder i teams medbringer 2 n\'F8glekompetencer:\par}}"/>
  <p:tag name="PPWINSEGMENT1LENGTH" val="76"/>
  <p:tag name="PPWINSEGMENT1START" val="1"/>
</p:tagLst>
</file>

<file path=ppt/tags/tag4.xml><?xml version="1.0" encoding="utf-8"?>
<p:tagLst xmlns:a="http://schemas.openxmlformats.org/drawingml/2006/main" xmlns:r="http://schemas.openxmlformats.org/officeDocument/2006/relationships" xmlns:p="http://schemas.openxmlformats.org/presentationml/2006/main">
  <p:tag name="PPWINSEGMENT1START" val="1"/>
  <p:tag name="PPWINSEGMENT1LENGTH" val="122"/>
  <p:tag name="PPWINSEGMENT1SOURCERTF" val="{\rtf1\ansi\deff0{\fonttbl{\f0\fcharset0 Times New Roman;}}{\colortbl\red0\green0\blue0;}{\f0\fs20\cf0 Det er vigtigt at adskille disse 2 n\'F8glekompetencer, idet begge kan f\'E5 afg\'F8rende betydning for effektiviteten af teamet.\par}}"/>
  <p:tag name="PPWINSEGMENT1TARGETRTF" val="{\rtf1\ansi\deff1{\fonttbl{\f1\fcharset0 Times New Roman;}}{\colortbl\red0\green0\blue0;}{\f1\fs20\cf0 It is important to distinguish these two key skills, as both can exert a decisive influence on the efficiency of the team.\par}}"/>
  <p:tag name="PPWINSEGMENT2START" val="124"/>
  <p:tag name="PPWINSEGMENT2LENGTH" val="178"/>
  <p:tag name="PPWINSEGMENT2SOURCERTF" val="{\rtf1\ansi\deff0{\fonttbl{\f0\fcharset0 Times New Roman;}}{\colortbl\red0\green0\blue0;}{\f0\fs20\cf0 Erfaringer viser imidlertid, at fokusering p\'E5 kun 1 af de 2 kompetencer, f.eks faglig/specialist viden og kvalifikationer ikke er ensbetydende med et velfungerende team.\par}}"/>
  <p:tag name="PPWINSEGMENT2TARGETRTF" val="{\rtf1\ansi\deff1{\fonttbl{\f1\fcharset0 Times New Roman;}}{\colortbl\red0\green0\blue0;}{\f1\fs20\cf0 However, expereicne has shown that focusing on just one of the 2 skills, e.g. professional/specialist knowledge and qualifications does not necessarily lead to a successful team.\par}}"/>
  <p:tag name="PPWINSEGMENT3START" val="303"/>
  <p:tag name="PPWINSEGMENT3LENGTH" val="151"/>
  <p:tag name="PPWINSEGMENT3SOURCERTF" val="{\rtf1\ansi\deff0{\fonttbl{\f0\fcharset0 Times New Roman;}}{\colortbl\red0\green0\blue0;}{\f0\fs20\cf0 Punkt 1 er imidlertid ofte baggrunden for en ans\'E6ttelse og mange erfaringer tyder p\'E5, at det ogs\'E5 ofte er baggrunden for udv\'E6lgelsen til et teamprojekt.\par}}"/>
  <p:tag name="PPWINSEGMENT3TARGETRTF" val="{\rtf1\ansi\deff1{\fonttbl{\f1\fcharset0 Times New Roman;}}{\colortbl\red0\green0\blue0;}{\f1\fs20\cf0 Point 1, however, is often the basis of an appointment and wide experience indicates that this is also often the basis for selection to a team project.\par}}"/>
  <p:tag name="PPWINSEGMENT4START" val="457"/>
  <p:tag name="PPWINSEGMENT4LENGTH" val="231"/>
  <p:tag name="PPWINSEGMENT4SOURCERTF" val="{\rtf1\ansi\deff0{\fonttbl{\f0\fcharset0 Times New Roman;}}{\colortbl\red0\green0\blue0;}{\f0\fs20\cf0 Husk MPA samt teamrollev\'E6rkt\'F8jet m\'E5ler }{\f0\fs20\b\cf0 ikke}{\f0\fs20\cf0  punkt 1. Med dette v\'E6rkt\'F8j f\'E5r man mulighed for at kigge p\'E5 kompetencerne under punkt 2. V\'E6rkt\'F8jet l\'E6gger op til selvreflektion, teamreflektion samt udvikling for den enkelte og teamet.\par}}"/>
  <p:tag name="PPWINSEGMENT4TARGETRTF" val="{\rtf1\ansi\deff1{\fonttbl{\f1\fcharset0 Times New Roman;}}{\colortbl\red0\green0\blue0;}{\f1\fs20\cf0 Remember that MPA and the team role tool do }{\f1\fs20\b\cf0 not}{\f1\fs20\cf0  measure point 1. This tool allows you to examine skills under point 2. The tool sets the stage for self-reflection, team-refelction and the development of the individual and the team.\par}}"/>
  <p:tag name="PPWINLASTSAVEDTRANSLATION" val="It is important to distinguish these two key skills, as both can exert a decisive influence on the efficiency of the team. However, expereicne has shown that focusing on just one of the 2 skills, e.g. professional/specialist knowledge and qualifications does not necessarily lead to a successful team. Point 1, however, is often the basis of an appointment and wide experience indicates that this is also often the basis for selection to a team project. &#10;&#10;Remember that MPA and the team role tool do not measure point 1. This tool allows you to examine skills under point 2. The tool sets the stage for self-reflection, team-refelction and the development of the individual and the team.&#10;&#10;"/>
  <p:tag name="PPWINALREADYSEGMENTED" val="True"/>
  <p:tag name="PPWINTOTALSEGMENTS" val="4"/>
</p:tagLst>
</file>

<file path=ppt/tags/tag5.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Open and clear communications"/>
  <p:tag name="PPWINSEGMENT1TARGETRTF" val="{\rtf1\ansi\deff1{\fonttbl{\f1\fcharset0 Arial;}}{\colortbl\red0\green0\blue0;\red221\green221\blue221;}{\f1\fs24\cf1 Open and clear communications\par}}"/>
  <p:tag name="PPWINSEGMENT1SOURCERTF" val="{\rtf1\ansi\deff0{\fonttbl{\f0\fcharset0 Arial;}}{\colortbl\red221\green221\blue221;}{\f0\fs24\cf0 \'C5ben og klar kommunikation\par}}"/>
  <p:tag name="PPWINSEGMENT1LENGTH" val="29"/>
  <p:tag name="PPWINSEGMENT1START" val="1"/>
  <p:tag name="PPTAGGERGROUP" val="1"/>
</p:tagLst>
</file>

<file path=ppt/tags/tag6.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Clear objectives"/>
  <p:tag name="PPWINSEGMENT1TARGETRTF" val="{\rtf1\ansi\deff1{\fonttbl{\f1\fcharset0 Arial;}}{\colortbl\red0\green0\blue0;\red221\green221\blue221;}{\f1\fs28\cf1 Clear objectives\par}}"/>
  <p:tag name="PPWINSEGMENT1SOURCERTF" val="{\rtf1\ansi\deff0{\fonttbl{\f0\fcharset0 Arial;}}{\colortbl\red221\green221\blue221;}{\f0\fs28\cf0 Klare m\'E5l\par}}"/>
  <p:tag name="PPWINSEGMENT1LENGTH" val="16"/>
  <p:tag name="PPWINSEGMENT1START" val="1"/>
  <p:tag name="PPTAGGERGROUP" val="1"/>
</p:tagLst>
</file>

<file path=ppt/tags/tag7.xml><?xml version="1.0" encoding="utf-8"?>
<p:tagLst xmlns:a="http://schemas.openxmlformats.org/drawingml/2006/main" xmlns:r="http://schemas.openxmlformats.org/officeDocument/2006/relationships" xmlns:p="http://schemas.openxmlformats.org/presentationml/2006/main">
  <p:tag name="PPWINTOTALSEGMENTS" val="2"/>
  <p:tag name="PPWINALREADYSEGMENTED" val="True"/>
  <p:tag name="PPWINLASTSAVEDTRANSLATION" val="Defined&#10;roles"/>
  <p:tag name="PPWINSEGMENT2TARGETRTF" val="{\rtf1\ansi\deff1{\fonttbl{\f1\fcharset0 Arial;}}{\colortbl\red0\green0\blue0;\red221\green221\blue221;}{\f1\fs28\cf1 roles\par}}"/>
  <p:tag name="PPWINSEGMENT2SOURCERTF" val="{\rtf1\ansi\deff0{\fonttbl{\f0\fcharset0 Arial;}}{\colortbl\red221\green221\blue221;}{\f0\fs28\cf0 roller\par}}"/>
  <p:tag name="PPWINSEGMENT2LENGTH" val="5"/>
  <p:tag name="PPWINSEGMENT2START" val="9"/>
  <p:tag name="PPWINSEGMENT1TARGETRTF" val="{\rtf1\ansi\deff1{\fonttbl{\f1\fcharset0 Arial;}}{\colortbl\red0\green0\blue0;\red221\green221\blue221;}{\f1\fs28\cf1 Defined\par}}"/>
  <p:tag name="PPWINSEGMENT1SOURCERTF" val="{\rtf1\ansi\deff0{\fonttbl{\f0\fcharset0 Arial;}}{\colortbl\red221\green221\blue221;}{\f0\fs28\cf0 Definerede\par}}"/>
  <p:tag name="PPWINSEGMENT1LENGTH" val="7"/>
  <p:tag name="PPWINSEGMENT1START" val="1"/>
  <p:tag name="PPTAGGERGROUP" val="1"/>
</p:tagLst>
</file>

<file path=ppt/tags/tag8.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Efficient decision-making processes"/>
  <p:tag name="PPWINSEGMENT1TARGETRTF" val="{\rtf1\ansi\deff1{\fonttbl{\f1\fcharset0 Arial;}}{\colortbl\red0\green0\blue0;\red221\green221\blue221;}{\f1\fs24\cf1 Efficient decision-making processes\par}}"/>
  <p:tag name="PPWINSEGMENT1SOURCERTF" val="{\rtf1\ansi\deff0{\fonttbl{\f0\fcharset0 Arial;}}{\colortbl\red221\green221\blue221;}{\f0\fs24\cf0 Effektive beslutnings-processer\par}}"/>
  <p:tag name="PPWINSEGMENT1LENGTH" val="35"/>
  <p:tag name="PPWINSEGMENT1START" val="1"/>
  <p:tag name="PPTAGGERGROUP" val="1"/>
</p:tagLst>
</file>

<file path=ppt/tags/tag9.xml><?xml version="1.0" encoding="utf-8"?>
<p:tagLst xmlns:a="http://schemas.openxmlformats.org/drawingml/2006/main" xmlns:r="http://schemas.openxmlformats.org/officeDocument/2006/relationships" xmlns:p="http://schemas.openxmlformats.org/presentationml/2006/main">
  <p:tag name="PPWINTOTALSEGMENTS" val="1"/>
  <p:tag name="PPWINALREADYSEGMENTED" val="True"/>
  <p:tag name="PPWINLASTSAVEDTRANSLATION" val="Open conflict management"/>
  <p:tag name="PPWINSEGMENT1TARGETRTF" val="{\rtf1\ansi\deff1{\fonttbl{\f1\fcharset0 Arial;}}{\colortbl\red0\green0\blue0;\red221\green221\blue221;}{\f1\fs28\cf1 Open conflict management\par}}"/>
  <p:tag name="PPWINSEGMENT1SOURCERTF" val="{\rtf1\ansi\deff0{\fonttbl{\f0\fcharset0 Arial;}}{\colortbl\red221\green221\blue221;}{\f0\fs28\cf0 \'C5ben konflikt h\'E5ndtering\par}}"/>
  <p:tag name="PPWINSEGMENT1LENGTH" val="24"/>
  <p:tag name="PPWINSEGMENT1START" val="1"/>
  <p:tag name="PPTAGGERGROUP" val="1"/>
</p:tagLst>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2652</TotalTime>
  <Words>6452</Words>
  <Application>Microsoft Office PowerPoint</Application>
  <PresentationFormat>Bildspel på skärmen (16:9)</PresentationFormat>
  <Paragraphs>332</Paragraphs>
  <Slides>56</Slides>
  <Notes>44</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56</vt:i4>
      </vt:variant>
    </vt:vector>
  </HeadingPairs>
  <TitlesOfParts>
    <vt:vector size="66" baseType="lpstr">
      <vt:lpstr>Wingdings</vt:lpstr>
      <vt:lpstr>Franklin Gothic Book</vt:lpstr>
      <vt:lpstr>Lato</vt:lpstr>
      <vt:lpstr>Tahoma</vt:lpstr>
      <vt:lpstr>Raleway</vt:lpstr>
      <vt:lpstr>Arial</vt:lpstr>
      <vt:lpstr>Tw Cen MT</vt:lpstr>
      <vt:lpstr>Calibri</vt:lpstr>
      <vt:lpstr>Times New Roman</vt:lpstr>
      <vt:lpstr>Streamline</vt:lpstr>
      <vt:lpstr>team analysis</vt:lpstr>
      <vt:lpstr>MPA – personality test</vt:lpstr>
      <vt:lpstr>objectives</vt:lpstr>
      <vt:lpstr>what is your 'why' as a team/group?
</vt:lpstr>
      <vt:lpstr>Content</vt:lpstr>
      <vt:lpstr>Ethics, confidentiality and the role of the process consultant 
</vt:lpstr>
      <vt:lpstr>what is a team?</vt:lpstr>
      <vt:lpstr>team</vt:lpstr>
      <vt:lpstr>in a team, balance is the crucial element.   what is needed are not well-balanced individuals, but individuals who are harmoniously balanced in relation to each other. </vt:lpstr>
      <vt:lpstr>key competencies
</vt:lpstr>
      <vt:lpstr>what affects the team's behavior?
</vt:lpstr>
      <vt:lpstr>personality</vt:lpstr>
      <vt:lpstr>efficient teams</vt:lpstr>
      <vt:lpstr>characteristics of an effective team </vt:lpstr>
      <vt:lpstr>four dimensions of teamwork </vt:lpstr>
      <vt:lpstr>exercise: reflection on the team  </vt:lpstr>
      <vt:lpstr>team roles</vt:lpstr>
      <vt:lpstr>the purpose of the team roles 
</vt:lpstr>
      <vt:lpstr>eight team roles
</vt:lpstr>
      <vt:lpstr>coordinator</vt:lpstr>
      <vt:lpstr>PowerPoint-presentation</vt:lpstr>
      <vt:lpstr>toiler</vt:lpstr>
      <vt:lpstr>resource investigator</vt:lpstr>
      <vt:lpstr>ideas person</vt:lpstr>
      <vt:lpstr>critic</vt:lpstr>
      <vt:lpstr>team worker</vt:lpstr>
      <vt:lpstr>accomplisher</vt:lpstr>
      <vt:lpstr>coordinator's strengths and pitfalls
</vt:lpstr>
      <vt:lpstr>initiator’s  strengths and pitfalls
</vt:lpstr>
      <vt:lpstr>toiler’s  strengths and pitfalls
</vt:lpstr>
      <vt:lpstr>resource investigator's strengths and pitfalls
</vt:lpstr>
      <vt:lpstr>ideas person’s strengths and pitfalls
</vt:lpstr>
      <vt:lpstr>critic's strengths and pitfalls
</vt:lpstr>
      <vt:lpstr>team worker’s strengths and pitfalls
</vt:lpstr>
      <vt:lpstr>accomplisher’s strengths and pitfalls
</vt:lpstr>
      <vt:lpstr>team analysis</vt:lpstr>
      <vt:lpstr>The team </vt:lpstr>
      <vt:lpstr>primary behavioral orientation in the team 
</vt:lpstr>
      <vt:lpstr>Primary behavior orientation for the team
</vt:lpstr>
      <vt:lpstr>Additions;  secondary orientation for the team
</vt:lpstr>
      <vt:lpstr>Roles missing from your team
</vt:lpstr>
      <vt:lpstr>hypotheses about the team
</vt:lpstr>
      <vt:lpstr>hypotheses about the team's strengths </vt:lpstr>
      <vt:lpstr>hypotheses about the team's challenges </vt:lpstr>
      <vt:lpstr>PowerPoint-presentation</vt:lpstr>
      <vt:lpstr>communication</vt:lpstr>
      <vt:lpstr>exercise - communication 
</vt:lpstr>
      <vt:lpstr>feedback</vt:lpstr>
      <vt:lpstr>about giving feedback
</vt:lpstr>
      <vt:lpstr>about getting feedback
</vt:lpstr>
      <vt:lpstr>exercise: strengths and pitfalls
</vt:lpstr>
      <vt:lpstr>exercise: strengths and pitfalls </vt:lpstr>
      <vt:lpstr>strengths and pitfalls - example
</vt:lpstr>
      <vt:lpstr>PowerPoint-presentation</vt:lpstr>
      <vt:lpstr>exercise - create action plan
</vt:lpstr>
      <vt:lpstr>thanks for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Radinn</dc:title>
  <dc:creator>Susanna Berntling</dc:creator>
  <cp:lastModifiedBy>Susanna Berntling</cp:lastModifiedBy>
  <cp:revision>64</cp:revision>
  <cp:lastPrinted>2020-01-22T13:41:31Z</cp:lastPrinted>
  <dcterms:modified xsi:type="dcterms:W3CDTF">2024-10-16T09:41:06Z</dcterms:modified>
</cp:coreProperties>
</file>